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342" r:id="rId5"/>
    <p:sldId id="343" r:id="rId6"/>
    <p:sldId id="259" r:id="rId7"/>
    <p:sldId id="260" r:id="rId8"/>
    <p:sldId id="261" r:id="rId9"/>
    <p:sldId id="358" r:id="rId10"/>
    <p:sldId id="345" r:id="rId11"/>
    <p:sldId id="262" r:id="rId12"/>
    <p:sldId id="263" r:id="rId13"/>
    <p:sldId id="264" r:id="rId14"/>
    <p:sldId id="265" r:id="rId15"/>
    <p:sldId id="266" r:id="rId16"/>
    <p:sldId id="267" r:id="rId17"/>
    <p:sldId id="268" r:id="rId18"/>
    <p:sldId id="344"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360" r:id="rId33"/>
    <p:sldId id="361" r:id="rId34"/>
    <p:sldId id="362" r:id="rId35"/>
    <p:sldId id="405" r:id="rId36"/>
    <p:sldId id="282" r:id="rId37"/>
    <p:sldId id="283" r:id="rId38"/>
    <p:sldId id="357" r:id="rId39"/>
    <p:sldId id="284" r:id="rId40"/>
    <p:sldId id="285" r:id="rId41"/>
    <p:sldId id="286" r:id="rId42"/>
    <p:sldId id="359" r:id="rId43"/>
    <p:sldId id="287" r:id="rId44"/>
    <p:sldId id="353" r:id="rId45"/>
    <p:sldId id="354" r:id="rId46"/>
    <p:sldId id="355" r:id="rId47"/>
    <p:sldId id="288" r:id="rId48"/>
    <p:sldId id="289" r:id="rId49"/>
    <p:sldId id="290" r:id="rId50"/>
    <p:sldId id="350" r:id="rId51"/>
    <p:sldId id="351" r:id="rId52"/>
    <p:sldId id="352" r:id="rId53"/>
    <p:sldId id="406" r:id="rId54"/>
    <p:sldId id="356" r:id="rId55"/>
    <p:sldId id="291" r:id="rId56"/>
    <p:sldId id="292" r:id="rId57"/>
    <p:sldId id="293" r:id="rId58"/>
    <p:sldId id="294" r:id="rId59"/>
    <p:sldId id="297" r:id="rId60"/>
    <p:sldId id="298" r:id="rId61"/>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6C4DB-C360-4A1A-9D35-187221B6998B}" type="datetimeFigureOut">
              <a:rPr lang="es-AR" smtClean="0"/>
              <a:t>28/11/2024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37E04-017D-4611-9357-EF4A85E27CB4}" type="slidenum">
              <a:rPr lang="es-AR" smtClean="0"/>
              <a:t>‹Nº›</a:t>
            </a:fld>
            <a:endParaRPr lang="es-AR"/>
          </a:p>
        </p:txBody>
      </p:sp>
    </p:spTree>
    <p:extLst>
      <p:ext uri="{BB962C8B-B14F-4D97-AF65-F5344CB8AC3E}">
        <p14:creationId xmlns:p14="http://schemas.microsoft.com/office/powerpoint/2010/main" val="3269133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678478-D118-3D9D-A9D8-FBE4FEDEBE2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957F969B-B927-9CAA-201F-0C85F98284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F46D8396-96D4-7EA2-3D7D-2F773B418A04}"/>
              </a:ext>
            </a:extLst>
          </p:cNvPr>
          <p:cNvSpPr>
            <a:spLocks noGrp="1"/>
          </p:cNvSpPr>
          <p:nvPr>
            <p:ph type="dt" sz="half" idx="10"/>
          </p:nvPr>
        </p:nvSpPr>
        <p:spPr/>
        <p:txBody>
          <a:bodyPr/>
          <a:lstStyle/>
          <a:p>
            <a:fld id="{0CF49A51-906F-494E-96CF-D12AE26B9C28}" type="datetime1">
              <a:rPr lang="es-AR" smtClean="0"/>
              <a:t>28/11/2024</a:t>
            </a:fld>
            <a:endParaRPr lang="es-AR"/>
          </a:p>
        </p:txBody>
      </p:sp>
      <p:sp>
        <p:nvSpPr>
          <p:cNvPr id="5" name="Marcador de pie de página 4">
            <a:extLst>
              <a:ext uri="{FF2B5EF4-FFF2-40B4-BE49-F238E27FC236}">
                <a16:creationId xmlns:a16="http://schemas.microsoft.com/office/drawing/2014/main" id="{9D0C46B1-913F-C6C1-CC82-C5D745D24B4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9FA6A032-B708-5443-D361-FCF6AD0D5A2D}"/>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3403306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D450EC-E559-D51F-80BD-C24715D604C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5CD840C4-4139-B50E-4493-0EC6E971E52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0F1E5BF9-6B25-FEAA-41B4-FE220B6A6079}"/>
              </a:ext>
            </a:extLst>
          </p:cNvPr>
          <p:cNvSpPr>
            <a:spLocks noGrp="1"/>
          </p:cNvSpPr>
          <p:nvPr>
            <p:ph type="dt" sz="half" idx="10"/>
          </p:nvPr>
        </p:nvSpPr>
        <p:spPr/>
        <p:txBody>
          <a:bodyPr/>
          <a:lstStyle/>
          <a:p>
            <a:fld id="{81CC49A0-4E9B-4E37-8B2B-13375F5C7816}" type="datetime1">
              <a:rPr lang="es-AR" smtClean="0"/>
              <a:t>28/11/2024</a:t>
            </a:fld>
            <a:endParaRPr lang="es-AR"/>
          </a:p>
        </p:txBody>
      </p:sp>
      <p:sp>
        <p:nvSpPr>
          <p:cNvPr id="5" name="Marcador de pie de página 4">
            <a:extLst>
              <a:ext uri="{FF2B5EF4-FFF2-40B4-BE49-F238E27FC236}">
                <a16:creationId xmlns:a16="http://schemas.microsoft.com/office/drawing/2014/main" id="{D58735F5-188C-667B-D9C3-0EFCB280370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0526A8D-8CFE-20A9-ACD0-E31F3C768325}"/>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972645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929ECDD-A39A-BD07-8108-ECD9B23ABBC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833B5DC0-742B-307A-D269-210E549B4FD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161A228-5CB6-ADBE-E2D3-DD9FC00933ED}"/>
              </a:ext>
            </a:extLst>
          </p:cNvPr>
          <p:cNvSpPr>
            <a:spLocks noGrp="1"/>
          </p:cNvSpPr>
          <p:nvPr>
            <p:ph type="dt" sz="half" idx="10"/>
          </p:nvPr>
        </p:nvSpPr>
        <p:spPr/>
        <p:txBody>
          <a:bodyPr/>
          <a:lstStyle/>
          <a:p>
            <a:fld id="{77452EC2-5723-434B-874E-22FFE5936DB8}" type="datetime1">
              <a:rPr lang="es-AR" smtClean="0"/>
              <a:t>28/11/2024</a:t>
            </a:fld>
            <a:endParaRPr lang="es-AR"/>
          </a:p>
        </p:txBody>
      </p:sp>
      <p:sp>
        <p:nvSpPr>
          <p:cNvPr id="5" name="Marcador de pie de página 4">
            <a:extLst>
              <a:ext uri="{FF2B5EF4-FFF2-40B4-BE49-F238E27FC236}">
                <a16:creationId xmlns:a16="http://schemas.microsoft.com/office/drawing/2014/main" id="{726C22D5-4EB3-D0C3-6EFA-EAAF222DD487}"/>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BD1A2A4F-0DFE-E7A7-E55F-BC82138D345D}"/>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942335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1C3DB-0497-6B42-66FD-BED71BA578B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AAB8E3B-201A-A08D-C1AC-71AA21F4ABB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9F082C3-0528-D27C-B8E1-63BDA88D8456}"/>
              </a:ext>
            </a:extLst>
          </p:cNvPr>
          <p:cNvSpPr>
            <a:spLocks noGrp="1"/>
          </p:cNvSpPr>
          <p:nvPr>
            <p:ph type="dt" sz="half" idx="10"/>
          </p:nvPr>
        </p:nvSpPr>
        <p:spPr/>
        <p:txBody>
          <a:bodyPr/>
          <a:lstStyle/>
          <a:p>
            <a:fld id="{53A4649D-9B40-4A6A-83D1-000A60D4FBB5}" type="datetime1">
              <a:rPr lang="es-AR" smtClean="0"/>
              <a:t>28/11/2024</a:t>
            </a:fld>
            <a:endParaRPr lang="es-AR"/>
          </a:p>
        </p:txBody>
      </p:sp>
      <p:sp>
        <p:nvSpPr>
          <p:cNvPr id="5" name="Marcador de pie de página 4">
            <a:extLst>
              <a:ext uri="{FF2B5EF4-FFF2-40B4-BE49-F238E27FC236}">
                <a16:creationId xmlns:a16="http://schemas.microsoft.com/office/drawing/2014/main" id="{FBD69CB4-86A3-DC6D-72E3-F899F840B11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BB531553-763F-CEEB-5B0D-DA4C1F13EF8E}"/>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2677158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D01B19-8B17-27FA-AC9A-3533408C2A3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0C87BCD2-2CCC-EFEF-0834-85BE2026F93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47118F1-A590-AB3D-F25E-F91D9BDB5EDF}"/>
              </a:ext>
            </a:extLst>
          </p:cNvPr>
          <p:cNvSpPr>
            <a:spLocks noGrp="1"/>
          </p:cNvSpPr>
          <p:nvPr>
            <p:ph type="dt" sz="half" idx="10"/>
          </p:nvPr>
        </p:nvSpPr>
        <p:spPr/>
        <p:txBody>
          <a:bodyPr/>
          <a:lstStyle/>
          <a:p>
            <a:fld id="{76452EC5-A11F-44F9-9BB3-F88C90F4653D}" type="datetime1">
              <a:rPr lang="es-AR" smtClean="0"/>
              <a:t>28/11/2024</a:t>
            </a:fld>
            <a:endParaRPr lang="es-AR"/>
          </a:p>
        </p:txBody>
      </p:sp>
      <p:sp>
        <p:nvSpPr>
          <p:cNvPr id="5" name="Marcador de pie de página 4">
            <a:extLst>
              <a:ext uri="{FF2B5EF4-FFF2-40B4-BE49-F238E27FC236}">
                <a16:creationId xmlns:a16="http://schemas.microsoft.com/office/drawing/2014/main" id="{E80E1652-8A41-4BB4-77D1-48A91334FDF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F80A6B1E-61B2-A8C5-12D6-678C8628D149}"/>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3741745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91BD5F-3D0A-99A6-AC54-1EFDD373A0B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F113372E-36DF-E11C-5C22-BC178C1E0FB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2938B17F-8466-213C-4F17-262E393DDF8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98C706D7-17D6-937E-0A2A-4C7DF1A8C5FB}"/>
              </a:ext>
            </a:extLst>
          </p:cNvPr>
          <p:cNvSpPr>
            <a:spLocks noGrp="1"/>
          </p:cNvSpPr>
          <p:nvPr>
            <p:ph type="dt" sz="half" idx="10"/>
          </p:nvPr>
        </p:nvSpPr>
        <p:spPr/>
        <p:txBody>
          <a:bodyPr/>
          <a:lstStyle/>
          <a:p>
            <a:fld id="{D26B5661-6FC2-453C-9547-FC3D93F62CF1}" type="datetime1">
              <a:rPr lang="es-AR" smtClean="0"/>
              <a:t>28/11/2024</a:t>
            </a:fld>
            <a:endParaRPr lang="es-AR"/>
          </a:p>
        </p:txBody>
      </p:sp>
      <p:sp>
        <p:nvSpPr>
          <p:cNvPr id="6" name="Marcador de pie de página 5">
            <a:extLst>
              <a:ext uri="{FF2B5EF4-FFF2-40B4-BE49-F238E27FC236}">
                <a16:creationId xmlns:a16="http://schemas.microsoft.com/office/drawing/2014/main" id="{3B9A7790-6D45-A569-313A-C74143F3ACB2}"/>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D8F30418-C155-56ED-E063-E5D4733D40A2}"/>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2060338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958E84-E15D-BAFC-278D-F695369DED7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F9775631-3E24-FD94-E936-F27410E3A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C47874D-39DB-9D74-9406-CE4099182EA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BA928459-D7B9-D93E-8135-DEA967809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4E8B703-54B1-3D16-4E90-27AB6B33D98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6C06391F-7E88-9584-B8FE-672BE34B2C03}"/>
              </a:ext>
            </a:extLst>
          </p:cNvPr>
          <p:cNvSpPr>
            <a:spLocks noGrp="1"/>
          </p:cNvSpPr>
          <p:nvPr>
            <p:ph type="dt" sz="half" idx="10"/>
          </p:nvPr>
        </p:nvSpPr>
        <p:spPr/>
        <p:txBody>
          <a:bodyPr/>
          <a:lstStyle/>
          <a:p>
            <a:fld id="{084E6A8B-CB15-4CB5-BD54-5C863CF0D6C4}" type="datetime1">
              <a:rPr lang="es-AR" smtClean="0"/>
              <a:t>28/11/2024</a:t>
            </a:fld>
            <a:endParaRPr lang="es-AR"/>
          </a:p>
        </p:txBody>
      </p:sp>
      <p:sp>
        <p:nvSpPr>
          <p:cNvPr id="8" name="Marcador de pie de página 7">
            <a:extLst>
              <a:ext uri="{FF2B5EF4-FFF2-40B4-BE49-F238E27FC236}">
                <a16:creationId xmlns:a16="http://schemas.microsoft.com/office/drawing/2014/main" id="{1EC8CB22-FEA7-46FB-A932-47A780C80F2B}"/>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443A6711-C4C1-EF25-0A66-728F01B6B5B6}"/>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319233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F4888E-83D0-5248-3387-CAEE3007211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FFB1A73E-2F1E-A13E-4989-E70694520020}"/>
              </a:ext>
            </a:extLst>
          </p:cNvPr>
          <p:cNvSpPr>
            <a:spLocks noGrp="1"/>
          </p:cNvSpPr>
          <p:nvPr>
            <p:ph type="dt" sz="half" idx="10"/>
          </p:nvPr>
        </p:nvSpPr>
        <p:spPr/>
        <p:txBody>
          <a:bodyPr/>
          <a:lstStyle/>
          <a:p>
            <a:fld id="{F6988231-2A25-47FF-97E9-D0FCDBE6D8AF}" type="datetime1">
              <a:rPr lang="es-AR" smtClean="0"/>
              <a:t>28/11/2024</a:t>
            </a:fld>
            <a:endParaRPr lang="es-AR"/>
          </a:p>
        </p:txBody>
      </p:sp>
      <p:sp>
        <p:nvSpPr>
          <p:cNvPr id="4" name="Marcador de pie de página 3">
            <a:extLst>
              <a:ext uri="{FF2B5EF4-FFF2-40B4-BE49-F238E27FC236}">
                <a16:creationId xmlns:a16="http://schemas.microsoft.com/office/drawing/2014/main" id="{C7A8EDC8-B03A-695D-2651-D6501CC68970}"/>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66B58049-02D5-37C1-D083-F18811B51F4D}"/>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217572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8418244-0FD9-4DE7-2981-F0748C1FF17C}"/>
              </a:ext>
            </a:extLst>
          </p:cNvPr>
          <p:cNvSpPr>
            <a:spLocks noGrp="1"/>
          </p:cNvSpPr>
          <p:nvPr>
            <p:ph type="dt" sz="half" idx="10"/>
          </p:nvPr>
        </p:nvSpPr>
        <p:spPr/>
        <p:txBody>
          <a:bodyPr/>
          <a:lstStyle/>
          <a:p>
            <a:fld id="{A7EFEBDC-D008-4910-A8D2-489F4CAFE707}" type="datetime1">
              <a:rPr lang="es-AR" smtClean="0"/>
              <a:t>28/11/2024</a:t>
            </a:fld>
            <a:endParaRPr lang="es-AR"/>
          </a:p>
        </p:txBody>
      </p:sp>
      <p:sp>
        <p:nvSpPr>
          <p:cNvPr id="3" name="Marcador de pie de página 2">
            <a:extLst>
              <a:ext uri="{FF2B5EF4-FFF2-40B4-BE49-F238E27FC236}">
                <a16:creationId xmlns:a16="http://schemas.microsoft.com/office/drawing/2014/main" id="{FE0F8006-76D8-C047-D399-641932FE807A}"/>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FAD9806E-8EFF-B2F8-60D9-D02B3140AB39}"/>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2896452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11F08-4E38-EA3D-3821-1EECBEC2768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8729A1E-7A86-B0C0-1CDC-23D769484B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D17FDC62-C245-B252-A875-7E1076C08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1154A62-FC2A-8FC6-EBAE-09CFC524C3A2}"/>
              </a:ext>
            </a:extLst>
          </p:cNvPr>
          <p:cNvSpPr>
            <a:spLocks noGrp="1"/>
          </p:cNvSpPr>
          <p:nvPr>
            <p:ph type="dt" sz="half" idx="10"/>
          </p:nvPr>
        </p:nvSpPr>
        <p:spPr/>
        <p:txBody>
          <a:bodyPr/>
          <a:lstStyle/>
          <a:p>
            <a:fld id="{2B4ED7EA-4141-46E8-B03D-DE1E126A176B}" type="datetime1">
              <a:rPr lang="es-AR" smtClean="0"/>
              <a:t>28/11/2024</a:t>
            </a:fld>
            <a:endParaRPr lang="es-AR"/>
          </a:p>
        </p:txBody>
      </p:sp>
      <p:sp>
        <p:nvSpPr>
          <p:cNvPr id="6" name="Marcador de pie de página 5">
            <a:extLst>
              <a:ext uri="{FF2B5EF4-FFF2-40B4-BE49-F238E27FC236}">
                <a16:creationId xmlns:a16="http://schemas.microsoft.com/office/drawing/2014/main" id="{3AC8E1CF-67FE-9020-DA4B-940B63E7B88F}"/>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093B70F1-5CED-A849-30E0-A540CC82388C}"/>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2712259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BE1867-CEE5-9735-6D6C-CB17AA9D91F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302DE6AF-81BD-820B-88FE-7598AA290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0A7B5887-A8BF-55C5-D6FD-F4B7B1D7E3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3408ECB-D66C-ED59-AE3F-CC0CB639D9B0}"/>
              </a:ext>
            </a:extLst>
          </p:cNvPr>
          <p:cNvSpPr>
            <a:spLocks noGrp="1"/>
          </p:cNvSpPr>
          <p:nvPr>
            <p:ph type="dt" sz="half" idx="10"/>
          </p:nvPr>
        </p:nvSpPr>
        <p:spPr/>
        <p:txBody>
          <a:bodyPr/>
          <a:lstStyle/>
          <a:p>
            <a:fld id="{66373260-1962-487F-B07D-CCB21C390A82}" type="datetime1">
              <a:rPr lang="es-AR" smtClean="0"/>
              <a:t>28/11/2024</a:t>
            </a:fld>
            <a:endParaRPr lang="es-AR"/>
          </a:p>
        </p:txBody>
      </p:sp>
      <p:sp>
        <p:nvSpPr>
          <p:cNvPr id="6" name="Marcador de pie de página 5">
            <a:extLst>
              <a:ext uri="{FF2B5EF4-FFF2-40B4-BE49-F238E27FC236}">
                <a16:creationId xmlns:a16="http://schemas.microsoft.com/office/drawing/2014/main" id="{EB032FB8-188E-125C-71DA-69371F58BC5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DDF6CA6-E85B-1D9A-1418-C712305253EA}"/>
              </a:ext>
            </a:extLst>
          </p:cNvPr>
          <p:cNvSpPr>
            <a:spLocks noGrp="1"/>
          </p:cNvSpPr>
          <p:nvPr>
            <p:ph type="sldNum" sz="quarter" idx="12"/>
          </p:nvPr>
        </p:nvSpPr>
        <p:spPr/>
        <p:txBody>
          <a:bodyPr/>
          <a:lstStyle/>
          <a:p>
            <a:fld id="{4211D988-AFD1-4293-9FBC-6556B6FD0ACE}" type="slidenum">
              <a:rPr lang="es-AR" smtClean="0"/>
              <a:t>‹Nº›</a:t>
            </a:fld>
            <a:endParaRPr lang="es-AR"/>
          </a:p>
        </p:txBody>
      </p:sp>
    </p:spTree>
    <p:extLst>
      <p:ext uri="{BB962C8B-B14F-4D97-AF65-F5344CB8AC3E}">
        <p14:creationId xmlns:p14="http://schemas.microsoft.com/office/powerpoint/2010/main" val="3357235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3E70904-3035-BF43-C61E-E14977AF96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E1A0B4DE-7D8E-911B-6A26-FB8F150EB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196CB9D1-359E-A559-ADBF-25367B1B7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2F79518-4904-432B-AFC5-27AC9CA2133F}" type="datetime1">
              <a:rPr lang="es-AR" smtClean="0"/>
              <a:t>28/11/2024</a:t>
            </a:fld>
            <a:endParaRPr lang="es-AR"/>
          </a:p>
        </p:txBody>
      </p:sp>
      <p:sp>
        <p:nvSpPr>
          <p:cNvPr id="5" name="Marcador de pie de página 4">
            <a:extLst>
              <a:ext uri="{FF2B5EF4-FFF2-40B4-BE49-F238E27FC236}">
                <a16:creationId xmlns:a16="http://schemas.microsoft.com/office/drawing/2014/main" id="{0EA9057F-79FE-5154-722E-BD7E871AA5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AR"/>
          </a:p>
        </p:txBody>
      </p:sp>
      <p:sp>
        <p:nvSpPr>
          <p:cNvPr id="6" name="Marcador de número de diapositiva 5">
            <a:extLst>
              <a:ext uri="{FF2B5EF4-FFF2-40B4-BE49-F238E27FC236}">
                <a16:creationId xmlns:a16="http://schemas.microsoft.com/office/drawing/2014/main" id="{CB90B76A-E5EC-A995-B4F3-F432BF1A02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211D988-AFD1-4293-9FBC-6556B6FD0ACE}" type="slidenum">
              <a:rPr lang="es-AR" smtClean="0"/>
              <a:t>‹Nº›</a:t>
            </a:fld>
            <a:endParaRPr lang="es-AR"/>
          </a:p>
        </p:txBody>
      </p:sp>
    </p:spTree>
    <p:extLst>
      <p:ext uri="{BB962C8B-B14F-4D97-AF65-F5344CB8AC3E}">
        <p14:creationId xmlns:p14="http://schemas.microsoft.com/office/powerpoint/2010/main" val="3813032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rdledesma@exa.unsa.edu.ar" TargetMode="External"/><Relationship Id="rId3" Type="http://schemas.openxmlformats.org/officeDocument/2006/relationships/image" Target="../media/image2.jpeg"/><Relationship Id="rId7" Type="http://schemas.openxmlformats.org/officeDocument/2006/relationships/hyperlink" Target="mailto:rdledesma1995@gmail.co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german.salazar@conicet.gov.ar" TargetMode="External"/><Relationship Id="rId5" Type="http://schemas.openxmlformats.org/officeDocument/2006/relationships/hyperlink" Target="mailto:germansalazar.ar@gmail.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em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wmf"/><Relationship Id="rId5" Type="http://schemas.openxmlformats.org/officeDocument/2006/relationships/oleObject" Target="../embeddings/oleObject2.bin"/><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2.jpeg"/><Relationship Id="rId7" Type="http://schemas.openxmlformats.org/officeDocument/2006/relationships/oleObject" Target="../embeddings/oleObject4.bin"/><Relationship Id="rId12" Type="http://schemas.openxmlformats.org/officeDocument/2006/relationships/image" Target="../media/image24.w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23.wmf"/><Relationship Id="rId4" Type="http://schemas.openxmlformats.org/officeDocument/2006/relationships/image" Target="../media/image3.png"/><Relationship Id="rId9"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jpeg"/><Relationship Id="rId7" Type="http://schemas.openxmlformats.org/officeDocument/2006/relationships/oleObject" Target="../embeddings/oleObject8.bin"/><Relationship Id="rId12" Type="http://schemas.openxmlformats.org/officeDocument/2006/relationships/image" Target="../media/image28.w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27.wmf"/><Relationship Id="rId4" Type="http://schemas.openxmlformats.org/officeDocument/2006/relationships/image" Target="../media/image3.png"/><Relationship Id="rId9"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wmf"/><Relationship Id="rId5" Type="http://schemas.openxmlformats.org/officeDocument/2006/relationships/oleObject" Target="../embeddings/oleObject11.bin"/><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8.w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oleObject" Target="../embeddings/oleObject12.bin"/><Relationship Id="rId5" Type="http://schemas.openxmlformats.org/officeDocument/2006/relationships/image" Target="../media/image23.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jpeg"/><Relationship Id="rId7" Type="http://schemas.openxmlformats.org/officeDocument/2006/relationships/oleObject" Target="../embeddings/oleObject14.bin"/><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wmf"/><Relationship Id="rId5" Type="http://schemas.openxmlformats.org/officeDocument/2006/relationships/oleObject" Target="../embeddings/oleObject13.bin"/><Relationship Id="rId10" Type="http://schemas.openxmlformats.org/officeDocument/2006/relationships/image" Target="../media/image31.wmf"/><Relationship Id="rId4" Type="http://schemas.openxmlformats.org/officeDocument/2006/relationships/image" Target="../media/image3.png"/><Relationship Id="rId9" Type="http://schemas.openxmlformats.org/officeDocument/2006/relationships/oleObject" Target="../embeddings/oleObject15.bin"/></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wmf"/><Relationship Id="rId5" Type="http://schemas.openxmlformats.org/officeDocument/2006/relationships/oleObject" Target="../embeddings/oleObject16.bin"/><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em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png"/><Relationship Id="rId3" Type="http://schemas.openxmlformats.org/officeDocument/2006/relationships/image" Target="../media/image2.jpeg"/><Relationship Id="rId7" Type="http://schemas.openxmlformats.org/officeDocument/2006/relationships/image" Target="../media/image350.png"/><Relationship Id="rId12"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0.png"/><Relationship Id="rId11" Type="http://schemas.openxmlformats.org/officeDocument/2006/relationships/image" Target="../media/image39.png"/><Relationship Id="rId5" Type="http://schemas.openxmlformats.org/officeDocument/2006/relationships/image" Target="../media/image330.pn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 Id="rId1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jpe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70.png"/><Relationship Id="rId4" Type="http://schemas.openxmlformats.org/officeDocument/2006/relationships/image" Target="../media/image3.png"/><Relationship Id="rId9"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5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1.png"/><Relationship Id="rId5" Type="http://schemas.openxmlformats.org/officeDocument/2006/relationships/image" Target="../media/image510.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hyperlink" Target="https://es.wikipedia.org/wiki/Grecia" TargetMode="External"/><Relationship Id="rId13" Type="http://schemas.openxmlformats.org/officeDocument/2006/relationships/hyperlink" Target="https://es.wikipedia.org/wiki/Ciencia" TargetMode="External"/><Relationship Id="rId3" Type="http://schemas.openxmlformats.org/officeDocument/2006/relationships/image" Target="../media/image2.jpeg"/><Relationship Id="rId7" Type="http://schemas.openxmlformats.org/officeDocument/2006/relationships/hyperlink" Target="https://es.wikipedia.org/wiki/Compositor" TargetMode="External"/><Relationship Id="rId12" Type="http://schemas.openxmlformats.org/officeDocument/2006/relationships/hyperlink" Target="https://es.wikipedia.org/wiki/Albedo_0.39#cite_note-3" TargetMode="External"/><Relationship Id="rId2" Type="http://schemas.openxmlformats.org/officeDocument/2006/relationships/image" Target="../media/image1.png"/><Relationship Id="rId16" Type="http://schemas.openxmlformats.org/officeDocument/2006/relationships/hyperlink" Target="https://es.wikipedia.org/wiki/Tierra" TargetMode="External"/><Relationship Id="rId1" Type="http://schemas.openxmlformats.org/officeDocument/2006/relationships/slideLayout" Target="../slideLayouts/slideLayout1.xml"/><Relationship Id="rId6" Type="http://schemas.openxmlformats.org/officeDocument/2006/relationships/hyperlink" Target="https://es.wikipedia.org/wiki/%C3%81lbum_conceptual" TargetMode="External"/><Relationship Id="rId11" Type="http://schemas.openxmlformats.org/officeDocument/2006/relationships/hyperlink" Target="https://es.wikipedia.org/wiki/Albedo_0.39#cite_note-2" TargetMode="External"/><Relationship Id="rId5" Type="http://schemas.openxmlformats.org/officeDocument/2006/relationships/image" Target="../media/image57.jpeg"/><Relationship Id="rId15" Type="http://schemas.openxmlformats.org/officeDocument/2006/relationships/hyperlink" Target="https://es.wikipedia.org/wiki/Albedo" TargetMode="External"/><Relationship Id="rId10" Type="http://schemas.openxmlformats.org/officeDocument/2006/relationships/hyperlink" Target="https://es.wikipedia.org/wiki/Vangelis" TargetMode="External"/><Relationship Id="rId4" Type="http://schemas.openxmlformats.org/officeDocument/2006/relationships/image" Target="../media/image3.png"/><Relationship Id="rId9" Type="http://schemas.openxmlformats.org/officeDocument/2006/relationships/hyperlink" Target="https://es.wikipedia.org/wiki/M%C3%BAsica_electr%C3%B3nica" TargetMode="External"/><Relationship Id="rId14" Type="http://schemas.openxmlformats.org/officeDocument/2006/relationships/hyperlink" Target="https://es.wikipedia.org/wiki/Espacio_exterior"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jpeg"/><Relationship Id="rId7" Type="http://schemas.openxmlformats.org/officeDocument/2006/relationships/image" Target="../media/image590.png"/><Relationship Id="rId12"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1.emf"/><Relationship Id="rId11" Type="http://schemas.openxmlformats.org/officeDocument/2006/relationships/image" Target="../media/image63.png"/><Relationship Id="rId5" Type="http://schemas.openxmlformats.org/officeDocument/2006/relationships/image" Target="../media/image60.emf"/><Relationship Id="rId10" Type="http://schemas.openxmlformats.org/officeDocument/2006/relationships/image" Target="../media/image62.emf"/><Relationship Id="rId4" Type="http://schemas.openxmlformats.org/officeDocument/2006/relationships/image" Target="../media/image3.png"/><Relationship Id="rId9"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3.em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jpe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png"/><Relationship Id="rId9" Type="http://schemas.openxmlformats.org/officeDocument/2006/relationships/image" Target="../media/image64.emf"/></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5.emf"/><Relationship Id="rId5" Type="http://schemas.openxmlformats.org/officeDocument/2006/relationships/image" Target="../media/image72.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jpeg"/><Relationship Id="rId7" Type="http://schemas.openxmlformats.org/officeDocument/2006/relationships/image" Target="../media/image67.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6.emf"/><Relationship Id="rId5" Type="http://schemas.openxmlformats.org/officeDocument/2006/relationships/image" Target="../media/image75.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2.emf"/><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2.jpeg"/><Relationship Id="rId7" Type="http://schemas.openxmlformats.org/officeDocument/2006/relationships/image" Target="../media/image15.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706BD1D-B41F-0675-A645-46EEC17B1DC7}"/>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FB7E20B2-0D58-CD16-1434-E511F90A46A1}"/>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B7703501-3358-394B-50AC-80BC455F1D93}"/>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9D1CB10A-ADDD-3D16-234B-0434C931A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4D3A09C4-3F09-4148-B18A-993CE22F4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5DF00444-A318-8615-4DA4-3381CD2D15EA}"/>
              </a:ext>
            </a:extLst>
          </p:cNvPr>
          <p:cNvSpPr txBox="1"/>
          <p:nvPr/>
        </p:nvSpPr>
        <p:spPr>
          <a:xfrm>
            <a:off x="0" y="2088196"/>
            <a:ext cx="12192000" cy="1754326"/>
          </a:xfrm>
          <a:prstGeom prst="rect">
            <a:avLst/>
          </a:prstGeom>
          <a:noFill/>
        </p:spPr>
        <p:txBody>
          <a:bodyPr wrap="square">
            <a:spAutoFit/>
          </a:bodyPr>
          <a:lstStyle/>
          <a:p>
            <a:pPr algn="ctr"/>
            <a:r>
              <a:rPr lang="es-AR" sz="54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p:txBody>
      </p:sp>
      <p:sp>
        <p:nvSpPr>
          <p:cNvPr id="12" name="CuadroTexto 11">
            <a:extLst>
              <a:ext uri="{FF2B5EF4-FFF2-40B4-BE49-F238E27FC236}">
                <a16:creationId xmlns:a16="http://schemas.microsoft.com/office/drawing/2014/main" id="{15D32B5F-4837-35B4-CD2B-31CCA2DA9826}"/>
              </a:ext>
            </a:extLst>
          </p:cNvPr>
          <p:cNvSpPr txBox="1"/>
          <p:nvPr/>
        </p:nvSpPr>
        <p:spPr>
          <a:xfrm>
            <a:off x="1287065" y="4024610"/>
            <a:ext cx="9617869" cy="2215991"/>
          </a:xfrm>
          <a:prstGeom prst="rect">
            <a:avLst/>
          </a:prstGeom>
          <a:noFill/>
        </p:spPr>
        <p:txBody>
          <a:bodyPr wrap="square">
            <a:spAutoFit/>
          </a:bodyPr>
          <a:lstStyle/>
          <a:p>
            <a:pPr algn="ctr"/>
            <a:r>
              <a:rPr lang="es-AR" sz="2400" dirty="0"/>
              <a:t>Dr. Germán Ariel Salazar</a:t>
            </a:r>
          </a:p>
          <a:p>
            <a:pPr algn="ctr"/>
            <a:r>
              <a:rPr lang="es-AR" sz="2400" dirty="0" err="1">
                <a:hlinkClick r:id="rId5"/>
              </a:rPr>
              <a:t>germansalazar.ar@gmail.com</a:t>
            </a:r>
            <a:r>
              <a:rPr lang="es-AR" sz="2400" dirty="0"/>
              <a:t>,  </a:t>
            </a:r>
            <a:r>
              <a:rPr lang="es-AR" sz="2400" dirty="0" err="1">
                <a:hlinkClick r:id="rId6"/>
              </a:rPr>
              <a:t>german.salazar@conicet.gov.ar</a:t>
            </a:r>
            <a:endParaRPr lang="es-AR" sz="2400" dirty="0"/>
          </a:p>
          <a:p>
            <a:pPr algn="ctr"/>
            <a:endParaRPr lang="es-AR" sz="2400" dirty="0"/>
          </a:p>
          <a:p>
            <a:pPr algn="ctr"/>
            <a:r>
              <a:rPr lang="es-AR" sz="2400" dirty="0"/>
              <a:t>Lic. Rubén Darío Ledesma</a:t>
            </a:r>
          </a:p>
          <a:p>
            <a:pPr algn="ctr"/>
            <a:r>
              <a:rPr lang="es-AR" sz="2400" dirty="0">
                <a:hlinkClick r:id="rId7"/>
              </a:rPr>
              <a:t>rdledesma1995@gmail.com</a:t>
            </a:r>
            <a:r>
              <a:rPr lang="es-AR" sz="2400" dirty="0"/>
              <a:t> , </a:t>
            </a:r>
            <a:r>
              <a:rPr lang="es-AR" sz="2400" dirty="0">
                <a:hlinkClick r:id="rId8"/>
              </a:rPr>
              <a:t>rdledesma@exa.unsa.edu.ar</a:t>
            </a:r>
            <a:endParaRPr lang="es-AR" sz="2400" dirty="0"/>
          </a:p>
          <a:p>
            <a:endParaRPr lang="es-AR" sz="1800" dirty="0"/>
          </a:p>
        </p:txBody>
      </p:sp>
      <p:sp>
        <p:nvSpPr>
          <p:cNvPr id="13" name="Marcador de número de diapositiva 12">
            <a:extLst>
              <a:ext uri="{FF2B5EF4-FFF2-40B4-BE49-F238E27FC236}">
                <a16:creationId xmlns:a16="http://schemas.microsoft.com/office/drawing/2014/main" id="{83201BE5-40A6-0B71-25A2-FCF9A5598077}"/>
              </a:ext>
            </a:extLst>
          </p:cNvPr>
          <p:cNvSpPr>
            <a:spLocks noGrp="1"/>
          </p:cNvSpPr>
          <p:nvPr>
            <p:ph type="sldNum" sz="quarter" idx="12"/>
          </p:nvPr>
        </p:nvSpPr>
        <p:spPr/>
        <p:txBody>
          <a:bodyPr/>
          <a:lstStyle/>
          <a:p>
            <a:fld id="{4211D988-AFD1-4293-9FBC-6556B6FD0ACE}" type="slidenum">
              <a:rPr lang="es-AR" smtClean="0"/>
              <a:t>1</a:t>
            </a:fld>
            <a:endParaRPr lang="es-AR"/>
          </a:p>
        </p:txBody>
      </p:sp>
    </p:spTree>
    <p:extLst>
      <p:ext uri="{BB962C8B-B14F-4D97-AF65-F5344CB8AC3E}">
        <p14:creationId xmlns:p14="http://schemas.microsoft.com/office/powerpoint/2010/main" val="2172468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4DDDA-63C6-8FE9-FD1B-67A5EABC5470}"/>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55F8BD4-0EF6-A19B-CBE3-C3BB50D3697C}"/>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4D72B910-A52F-B25E-17EA-4A0387D2ADE0}"/>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E763DC6F-EB40-576A-20C2-97194D9C31E2}"/>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4D088082-67D6-113A-BDD7-9F8637660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E5D378EC-464E-1FE6-29FD-5F35B47C2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0E5C331E-FA2A-0D26-B461-83792C2BEED3}"/>
              </a:ext>
            </a:extLst>
          </p:cNvPr>
          <p:cNvSpPr>
            <a:spLocks noGrp="1"/>
          </p:cNvSpPr>
          <p:nvPr>
            <p:ph type="sldNum" sz="quarter" idx="12"/>
          </p:nvPr>
        </p:nvSpPr>
        <p:spPr/>
        <p:txBody>
          <a:bodyPr/>
          <a:lstStyle/>
          <a:p>
            <a:fld id="{4211D988-AFD1-4293-9FBC-6556B6FD0ACE}" type="slidenum">
              <a:rPr lang="es-AR" smtClean="0"/>
              <a:t>10</a:t>
            </a:fld>
            <a:endParaRPr lang="es-AR"/>
          </a:p>
        </p:txBody>
      </p:sp>
      <p:sp>
        <p:nvSpPr>
          <p:cNvPr id="10" name="CuadroTexto 9">
            <a:extLst>
              <a:ext uri="{FF2B5EF4-FFF2-40B4-BE49-F238E27FC236}">
                <a16:creationId xmlns:a16="http://schemas.microsoft.com/office/drawing/2014/main" id="{2FD90DEB-A42F-F5BC-6200-F7525B9B05F5}"/>
              </a:ext>
            </a:extLst>
          </p:cNvPr>
          <p:cNvSpPr txBox="1"/>
          <p:nvPr/>
        </p:nvSpPr>
        <p:spPr>
          <a:xfrm>
            <a:off x="150664" y="1019563"/>
            <a:ext cx="11733815" cy="646331"/>
          </a:xfrm>
          <a:prstGeom prst="rect">
            <a:avLst/>
          </a:prstGeom>
          <a:noFill/>
        </p:spPr>
        <p:txBody>
          <a:bodyPr wrap="square" rtlCol="0">
            <a:spAutoFit/>
          </a:bodyPr>
          <a:lstStyle/>
          <a:p>
            <a:r>
              <a:rPr lang="es-MX" cap="all" dirty="0"/>
              <a:t>Resulta interesante notar que la </a:t>
            </a:r>
            <a:r>
              <a:rPr lang="es-MX" u="sng" cap="all" dirty="0"/>
              <a:t>Geometría Solar </a:t>
            </a:r>
            <a:r>
              <a:rPr lang="es-MX" cap="all" dirty="0"/>
              <a:t>permitiría calcular la radiación solar incidente de manera completa si la tierra no tuviera atmosfera…</a:t>
            </a:r>
            <a:endParaRPr lang="es-AR" cap="all" dirty="0"/>
          </a:p>
        </p:txBody>
      </p:sp>
      <p:sp>
        <p:nvSpPr>
          <p:cNvPr id="3" name="Rectángulo 2">
            <a:extLst>
              <a:ext uri="{FF2B5EF4-FFF2-40B4-BE49-F238E27FC236}">
                <a16:creationId xmlns:a16="http://schemas.microsoft.com/office/drawing/2014/main" id="{C746D99A-C813-5428-A7B9-CBFCAF9C9877}"/>
              </a:ext>
            </a:extLst>
          </p:cNvPr>
          <p:cNvSpPr/>
          <p:nvPr/>
        </p:nvSpPr>
        <p:spPr>
          <a:xfrm>
            <a:off x="2733012" y="1684544"/>
            <a:ext cx="7039106" cy="646331"/>
          </a:xfrm>
          <a:prstGeom prst="rect">
            <a:avLst/>
          </a:prstGeom>
        </p:spPr>
        <p:txBody>
          <a:bodyPr wrap="none">
            <a:spAutoFit/>
          </a:bodyPr>
          <a:lstStyle/>
          <a:p>
            <a:r>
              <a:rPr lang="es-AR" sz="3600" dirty="0">
                <a:latin typeface="Viner Hand ITC" panose="03070502030502020203" pitchFamily="66" charset="0"/>
              </a:rPr>
              <a:t>LA  TIERRA  SIN  ATMOSFERA</a:t>
            </a:r>
            <a:endParaRPr lang="es-AR" sz="3600" dirty="0"/>
          </a:p>
        </p:txBody>
      </p:sp>
      <p:pic>
        <p:nvPicPr>
          <p:cNvPr id="5" name="Imagen 4">
            <a:extLst>
              <a:ext uri="{FF2B5EF4-FFF2-40B4-BE49-F238E27FC236}">
                <a16:creationId xmlns:a16="http://schemas.microsoft.com/office/drawing/2014/main" id="{D6BF52AF-FAEE-2078-0CD6-6D86A23DFC32}"/>
              </a:ext>
            </a:extLst>
          </p:cNvPr>
          <p:cNvPicPr>
            <a:picLocks noChangeAspect="1"/>
          </p:cNvPicPr>
          <p:nvPr/>
        </p:nvPicPr>
        <p:blipFill>
          <a:blip r:embed="rId5"/>
          <a:stretch>
            <a:fillRect/>
          </a:stretch>
        </p:blipFill>
        <p:spPr>
          <a:xfrm>
            <a:off x="389175" y="2602887"/>
            <a:ext cx="11471897" cy="3517731"/>
          </a:xfrm>
          <a:prstGeom prst="rect">
            <a:avLst/>
          </a:prstGeom>
        </p:spPr>
      </p:pic>
    </p:spTree>
    <p:extLst>
      <p:ext uri="{BB962C8B-B14F-4D97-AF65-F5344CB8AC3E}">
        <p14:creationId xmlns:p14="http://schemas.microsoft.com/office/powerpoint/2010/main" val="375834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2D49C-3E06-DCC6-37C9-9CE3BB67EA0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9471397A-D2A8-EF9D-9F52-901B61B754DA}"/>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51650D3B-F6FB-667F-FA91-A0DD7B52A9F4}"/>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2856E2A6-26FF-BDE2-8C8C-1E57E01162EC}"/>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F20D0F68-7498-026B-B624-A5D6F7319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A0CE4B73-6AAD-E399-D5B2-48288E547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D22FBFFC-6E73-9996-D156-DDD79434285F}"/>
              </a:ext>
            </a:extLst>
          </p:cNvPr>
          <p:cNvSpPr>
            <a:spLocks noGrp="1"/>
          </p:cNvSpPr>
          <p:nvPr>
            <p:ph type="sldNum" sz="quarter" idx="12"/>
          </p:nvPr>
        </p:nvSpPr>
        <p:spPr/>
        <p:txBody>
          <a:bodyPr/>
          <a:lstStyle/>
          <a:p>
            <a:fld id="{4211D988-AFD1-4293-9FBC-6556B6FD0ACE}" type="slidenum">
              <a:rPr lang="es-AR" smtClean="0"/>
              <a:t>11</a:t>
            </a:fld>
            <a:endParaRPr lang="es-AR"/>
          </a:p>
        </p:txBody>
      </p:sp>
      <p:grpSp>
        <p:nvGrpSpPr>
          <p:cNvPr id="3" name="Group 5">
            <a:extLst>
              <a:ext uri="{FF2B5EF4-FFF2-40B4-BE49-F238E27FC236}">
                <a16:creationId xmlns:a16="http://schemas.microsoft.com/office/drawing/2014/main" id="{8C5EE21F-C385-4C99-CC6F-8B409693EE61}"/>
              </a:ext>
            </a:extLst>
          </p:cNvPr>
          <p:cNvGrpSpPr>
            <a:grpSpLocks/>
          </p:cNvGrpSpPr>
          <p:nvPr/>
        </p:nvGrpSpPr>
        <p:grpSpPr bwMode="auto">
          <a:xfrm>
            <a:off x="4458986" y="1529407"/>
            <a:ext cx="7202487" cy="5053013"/>
            <a:chOff x="754" y="946"/>
            <a:chExt cx="4537" cy="3183"/>
          </a:xfrm>
        </p:grpSpPr>
        <p:grpSp>
          <p:nvGrpSpPr>
            <p:cNvPr id="5" name="Group 6">
              <a:extLst>
                <a:ext uri="{FF2B5EF4-FFF2-40B4-BE49-F238E27FC236}">
                  <a16:creationId xmlns:a16="http://schemas.microsoft.com/office/drawing/2014/main" id="{8D7608D6-9F07-229C-E92C-61F417B6BF5E}"/>
                </a:ext>
              </a:extLst>
            </p:cNvPr>
            <p:cNvGrpSpPr>
              <a:grpSpLocks noChangeAspect="1"/>
            </p:cNvGrpSpPr>
            <p:nvPr/>
          </p:nvGrpSpPr>
          <p:grpSpPr bwMode="auto">
            <a:xfrm>
              <a:off x="754" y="946"/>
              <a:ext cx="4534" cy="2275"/>
              <a:chOff x="720" y="960"/>
              <a:chExt cx="4625" cy="2321"/>
            </a:xfrm>
          </p:grpSpPr>
          <p:sp>
            <p:nvSpPr>
              <p:cNvPr id="12" name="Arc 7">
                <a:extLst>
                  <a:ext uri="{FF2B5EF4-FFF2-40B4-BE49-F238E27FC236}">
                    <a16:creationId xmlns:a16="http://schemas.microsoft.com/office/drawing/2014/main" id="{EE66F539-0FE2-E4EE-1882-ED0C9A246107}"/>
                  </a:ext>
                </a:extLst>
              </p:cNvPr>
              <p:cNvSpPr>
                <a:spLocks noChangeAspect="1"/>
              </p:cNvSpPr>
              <p:nvPr/>
            </p:nvSpPr>
            <p:spPr bwMode="auto">
              <a:xfrm>
                <a:off x="3024" y="960"/>
                <a:ext cx="2321" cy="2321"/>
              </a:xfrm>
              <a:custGeom>
                <a:avLst/>
                <a:gdLst>
                  <a:gd name="T0" fmla="*/ 0 w 21600"/>
                  <a:gd name="T1" fmla="*/ 0 h 21600"/>
                  <a:gd name="T2" fmla="*/ 2321 w 21600"/>
                  <a:gd name="T3" fmla="*/ 2321 h 21600"/>
                  <a:gd name="T4" fmla="*/ 0 w 21600"/>
                  <a:gd name="T5" fmla="*/ 232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CCFFFF"/>
              </a:solidFill>
              <a:ln w="9525">
                <a:solidFill>
                  <a:srgbClr val="CCFFFF"/>
                </a:solidFill>
                <a:round/>
                <a:headEnd/>
                <a:tailEnd/>
              </a:ln>
              <a:effectLst/>
            </p:spPr>
            <p:txBody>
              <a:bodyPr wrap="none" anchor="ctr"/>
              <a:lstStyle/>
              <a:p>
                <a:endParaRPr lang="es-AR"/>
              </a:p>
            </p:txBody>
          </p:sp>
          <p:sp>
            <p:nvSpPr>
              <p:cNvPr id="13" name="Arc 8">
                <a:extLst>
                  <a:ext uri="{FF2B5EF4-FFF2-40B4-BE49-F238E27FC236}">
                    <a16:creationId xmlns:a16="http://schemas.microsoft.com/office/drawing/2014/main" id="{25A2FDCF-C88D-097C-BE6D-4BFE8DA36AC9}"/>
                  </a:ext>
                </a:extLst>
              </p:cNvPr>
              <p:cNvSpPr>
                <a:spLocks noChangeAspect="1"/>
              </p:cNvSpPr>
              <p:nvPr/>
            </p:nvSpPr>
            <p:spPr bwMode="auto">
              <a:xfrm flipH="1">
                <a:off x="720" y="960"/>
                <a:ext cx="2321" cy="2321"/>
              </a:xfrm>
              <a:custGeom>
                <a:avLst/>
                <a:gdLst>
                  <a:gd name="T0" fmla="*/ 0 w 21600"/>
                  <a:gd name="T1" fmla="*/ 0 h 21600"/>
                  <a:gd name="T2" fmla="*/ 2321 w 21600"/>
                  <a:gd name="T3" fmla="*/ 2321 h 21600"/>
                  <a:gd name="T4" fmla="*/ 0 w 21600"/>
                  <a:gd name="T5" fmla="*/ 2321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CCFFFF"/>
              </a:solidFill>
              <a:ln w="9525">
                <a:solidFill>
                  <a:srgbClr val="CCFFFF"/>
                </a:solidFill>
                <a:round/>
                <a:headEnd/>
                <a:tailEnd/>
              </a:ln>
              <a:effectLst/>
            </p:spPr>
            <p:txBody>
              <a:bodyPr wrap="none" anchor="ctr"/>
              <a:lstStyle/>
              <a:p>
                <a:endParaRPr lang="es-AR"/>
              </a:p>
            </p:txBody>
          </p:sp>
        </p:grpSp>
        <p:grpSp>
          <p:nvGrpSpPr>
            <p:cNvPr id="7" name="Group 9">
              <a:extLst>
                <a:ext uri="{FF2B5EF4-FFF2-40B4-BE49-F238E27FC236}">
                  <a16:creationId xmlns:a16="http://schemas.microsoft.com/office/drawing/2014/main" id="{425153D8-CB03-21DB-B2C7-BB8006E898AD}"/>
                </a:ext>
              </a:extLst>
            </p:cNvPr>
            <p:cNvGrpSpPr>
              <a:grpSpLocks/>
            </p:cNvGrpSpPr>
            <p:nvPr/>
          </p:nvGrpSpPr>
          <p:grpSpPr bwMode="auto">
            <a:xfrm>
              <a:off x="758" y="2315"/>
              <a:ext cx="4533" cy="1814"/>
              <a:chOff x="758" y="2315"/>
              <a:chExt cx="4533" cy="1814"/>
            </a:xfrm>
          </p:grpSpPr>
          <p:sp>
            <p:nvSpPr>
              <p:cNvPr id="10" name="Arc 10">
                <a:extLst>
                  <a:ext uri="{FF2B5EF4-FFF2-40B4-BE49-F238E27FC236}">
                    <a16:creationId xmlns:a16="http://schemas.microsoft.com/office/drawing/2014/main" id="{C20B775A-F8C8-76A7-25EE-D4FA622491DA}"/>
                  </a:ext>
                </a:extLst>
              </p:cNvPr>
              <p:cNvSpPr>
                <a:spLocks noChangeAspect="1"/>
              </p:cNvSpPr>
              <p:nvPr/>
            </p:nvSpPr>
            <p:spPr bwMode="auto">
              <a:xfrm rot="5400000">
                <a:off x="2543" y="1385"/>
                <a:ext cx="959" cy="4529"/>
              </a:xfrm>
              <a:custGeom>
                <a:avLst/>
                <a:gdLst>
                  <a:gd name="T0" fmla="*/ 35 w 22424"/>
                  <a:gd name="T1" fmla="*/ 0 h 43200"/>
                  <a:gd name="T2" fmla="*/ 0 w 22424"/>
                  <a:gd name="T3" fmla="*/ 4527 h 43200"/>
                  <a:gd name="T4" fmla="*/ 35 w 22424"/>
                  <a:gd name="T5" fmla="*/ 2265 h 43200"/>
                  <a:gd name="T6" fmla="*/ 0 60000 65536"/>
                  <a:gd name="T7" fmla="*/ 0 60000 65536"/>
                  <a:gd name="T8" fmla="*/ 0 60000 65536"/>
                </a:gdLst>
                <a:ahLst/>
                <a:cxnLst>
                  <a:cxn ang="T6">
                    <a:pos x="T0" y="T1"/>
                  </a:cxn>
                  <a:cxn ang="T7">
                    <a:pos x="T2" y="T3"/>
                  </a:cxn>
                  <a:cxn ang="T8">
                    <a:pos x="T4" y="T5"/>
                  </a:cxn>
                </a:cxnLst>
                <a:rect l="0" t="0" r="r" b="b"/>
                <a:pathLst>
                  <a:path w="22424" h="43200" fill="none" extrusionOk="0">
                    <a:moveTo>
                      <a:pt x="823" y="0"/>
                    </a:moveTo>
                    <a:cubicBezTo>
                      <a:pt x="12753" y="0"/>
                      <a:pt x="22424" y="9670"/>
                      <a:pt x="22424" y="21600"/>
                    </a:cubicBezTo>
                    <a:cubicBezTo>
                      <a:pt x="22424" y="33529"/>
                      <a:pt x="12753" y="43200"/>
                      <a:pt x="824" y="43200"/>
                    </a:cubicBezTo>
                    <a:cubicBezTo>
                      <a:pt x="549" y="43200"/>
                      <a:pt x="274" y="43194"/>
                      <a:pt x="-1" y="43184"/>
                    </a:cubicBezTo>
                  </a:path>
                  <a:path w="22424" h="43200" stroke="0" extrusionOk="0">
                    <a:moveTo>
                      <a:pt x="823" y="0"/>
                    </a:moveTo>
                    <a:cubicBezTo>
                      <a:pt x="12753" y="0"/>
                      <a:pt x="22424" y="9670"/>
                      <a:pt x="22424" y="21600"/>
                    </a:cubicBezTo>
                    <a:cubicBezTo>
                      <a:pt x="22424" y="33529"/>
                      <a:pt x="12753" y="43200"/>
                      <a:pt x="824" y="43200"/>
                    </a:cubicBezTo>
                    <a:cubicBezTo>
                      <a:pt x="549" y="43200"/>
                      <a:pt x="274" y="43194"/>
                      <a:pt x="-1" y="43184"/>
                    </a:cubicBezTo>
                    <a:lnTo>
                      <a:pt x="824" y="21600"/>
                    </a:lnTo>
                    <a:lnTo>
                      <a:pt x="823" y="0"/>
                    </a:lnTo>
                    <a:close/>
                  </a:path>
                </a:pathLst>
              </a:custGeom>
              <a:solidFill>
                <a:srgbClr val="FFCC99"/>
              </a:solidFill>
              <a:ln w="9525">
                <a:solidFill>
                  <a:srgbClr val="FFCC99"/>
                </a:solidFill>
                <a:round/>
                <a:headEnd/>
                <a:tailEnd/>
              </a:ln>
              <a:effectLst/>
            </p:spPr>
            <p:txBody>
              <a:bodyPr wrap="none" anchor="ctr"/>
              <a:lstStyle/>
              <a:p>
                <a:endParaRPr lang="es-AR"/>
              </a:p>
            </p:txBody>
          </p:sp>
          <p:sp>
            <p:nvSpPr>
              <p:cNvPr id="11" name="Arc 11">
                <a:extLst>
                  <a:ext uri="{FF2B5EF4-FFF2-40B4-BE49-F238E27FC236}">
                    <a16:creationId xmlns:a16="http://schemas.microsoft.com/office/drawing/2014/main" id="{8FD811DD-19B7-4A06-0C95-AA2AA3F3FE83}"/>
                  </a:ext>
                </a:extLst>
              </p:cNvPr>
              <p:cNvSpPr>
                <a:spLocks noChangeAspect="1"/>
              </p:cNvSpPr>
              <p:nvPr/>
            </p:nvSpPr>
            <p:spPr bwMode="auto">
              <a:xfrm rot="16200000" flipV="1">
                <a:off x="2547" y="530"/>
                <a:ext cx="959" cy="4529"/>
              </a:xfrm>
              <a:custGeom>
                <a:avLst/>
                <a:gdLst>
                  <a:gd name="T0" fmla="*/ 35 w 22424"/>
                  <a:gd name="T1" fmla="*/ 0 h 43200"/>
                  <a:gd name="T2" fmla="*/ 0 w 22424"/>
                  <a:gd name="T3" fmla="*/ 4527 h 43200"/>
                  <a:gd name="T4" fmla="*/ 35 w 22424"/>
                  <a:gd name="T5" fmla="*/ 2265 h 43200"/>
                  <a:gd name="T6" fmla="*/ 0 60000 65536"/>
                  <a:gd name="T7" fmla="*/ 0 60000 65536"/>
                  <a:gd name="T8" fmla="*/ 0 60000 65536"/>
                </a:gdLst>
                <a:ahLst/>
                <a:cxnLst>
                  <a:cxn ang="T6">
                    <a:pos x="T0" y="T1"/>
                  </a:cxn>
                  <a:cxn ang="T7">
                    <a:pos x="T2" y="T3"/>
                  </a:cxn>
                  <a:cxn ang="T8">
                    <a:pos x="T4" y="T5"/>
                  </a:cxn>
                </a:cxnLst>
                <a:rect l="0" t="0" r="r" b="b"/>
                <a:pathLst>
                  <a:path w="22424" h="43200" fill="none" extrusionOk="0">
                    <a:moveTo>
                      <a:pt x="823" y="0"/>
                    </a:moveTo>
                    <a:cubicBezTo>
                      <a:pt x="12753" y="0"/>
                      <a:pt x="22424" y="9670"/>
                      <a:pt x="22424" y="21600"/>
                    </a:cubicBezTo>
                    <a:cubicBezTo>
                      <a:pt x="22424" y="33529"/>
                      <a:pt x="12753" y="43200"/>
                      <a:pt x="824" y="43200"/>
                    </a:cubicBezTo>
                    <a:cubicBezTo>
                      <a:pt x="549" y="43200"/>
                      <a:pt x="274" y="43194"/>
                      <a:pt x="-1" y="43184"/>
                    </a:cubicBezTo>
                  </a:path>
                  <a:path w="22424" h="43200" stroke="0" extrusionOk="0">
                    <a:moveTo>
                      <a:pt x="823" y="0"/>
                    </a:moveTo>
                    <a:cubicBezTo>
                      <a:pt x="12753" y="0"/>
                      <a:pt x="22424" y="9670"/>
                      <a:pt x="22424" y="21600"/>
                    </a:cubicBezTo>
                    <a:cubicBezTo>
                      <a:pt x="22424" y="33529"/>
                      <a:pt x="12753" y="43200"/>
                      <a:pt x="824" y="43200"/>
                    </a:cubicBezTo>
                    <a:cubicBezTo>
                      <a:pt x="549" y="43200"/>
                      <a:pt x="274" y="43194"/>
                      <a:pt x="-1" y="43184"/>
                    </a:cubicBezTo>
                    <a:lnTo>
                      <a:pt x="824" y="21600"/>
                    </a:lnTo>
                    <a:lnTo>
                      <a:pt x="823" y="0"/>
                    </a:lnTo>
                    <a:close/>
                  </a:path>
                </a:pathLst>
              </a:custGeom>
              <a:solidFill>
                <a:srgbClr val="FFCC99"/>
              </a:solidFill>
              <a:ln w="9525">
                <a:solidFill>
                  <a:srgbClr val="FFCC99"/>
                </a:solidFill>
                <a:round/>
                <a:headEnd/>
                <a:tailEnd/>
              </a:ln>
              <a:effectLst/>
            </p:spPr>
            <p:txBody>
              <a:bodyPr wrap="none" anchor="ctr"/>
              <a:lstStyle/>
              <a:p>
                <a:endParaRPr lang="es-AR"/>
              </a:p>
            </p:txBody>
          </p:sp>
        </p:grpSp>
      </p:grpSp>
      <p:grpSp>
        <p:nvGrpSpPr>
          <p:cNvPr id="14" name="Group 12">
            <a:extLst>
              <a:ext uri="{FF2B5EF4-FFF2-40B4-BE49-F238E27FC236}">
                <a16:creationId xmlns:a16="http://schemas.microsoft.com/office/drawing/2014/main" id="{2C33FB63-D758-B9F1-EA4B-F632DA7D2E69}"/>
              </a:ext>
            </a:extLst>
          </p:cNvPr>
          <p:cNvGrpSpPr>
            <a:grpSpLocks/>
          </p:cNvGrpSpPr>
          <p:nvPr/>
        </p:nvGrpSpPr>
        <p:grpSpPr bwMode="auto">
          <a:xfrm>
            <a:off x="4170061" y="3435995"/>
            <a:ext cx="7859712" cy="3440112"/>
            <a:chOff x="505" y="1743"/>
            <a:chExt cx="4951" cy="2167"/>
          </a:xfrm>
        </p:grpSpPr>
        <p:sp>
          <p:nvSpPr>
            <p:cNvPr id="15" name="Line 13">
              <a:extLst>
                <a:ext uri="{FF2B5EF4-FFF2-40B4-BE49-F238E27FC236}">
                  <a16:creationId xmlns:a16="http://schemas.microsoft.com/office/drawing/2014/main" id="{9B4EE9FD-EB1C-6B31-41A4-C8EE5C4E7D83}"/>
                </a:ext>
              </a:extLst>
            </p:cNvPr>
            <p:cNvSpPr>
              <a:spLocks noChangeShapeType="1"/>
            </p:cNvSpPr>
            <p:nvPr/>
          </p:nvSpPr>
          <p:spPr bwMode="auto">
            <a:xfrm flipH="1" flipV="1">
              <a:off x="709" y="2818"/>
              <a:ext cx="4518" cy="0"/>
            </a:xfrm>
            <a:prstGeom prst="line">
              <a:avLst/>
            </a:prstGeom>
            <a:noFill/>
            <a:ln w="9525">
              <a:solidFill>
                <a:schemeClr val="tx1"/>
              </a:solidFill>
              <a:round/>
              <a:headEnd/>
              <a:tailEnd/>
            </a:ln>
            <a:effectLst/>
          </p:spPr>
          <p:txBody>
            <a:bodyPr wrap="none" anchor="ctr"/>
            <a:lstStyle/>
            <a:p>
              <a:endParaRPr lang="es-AR"/>
            </a:p>
          </p:txBody>
        </p:sp>
        <p:sp>
          <p:nvSpPr>
            <p:cNvPr id="16" name="Line 14">
              <a:extLst>
                <a:ext uri="{FF2B5EF4-FFF2-40B4-BE49-F238E27FC236}">
                  <a16:creationId xmlns:a16="http://schemas.microsoft.com/office/drawing/2014/main" id="{A24E1E53-A0E5-A977-5971-4533910FDD91}"/>
                </a:ext>
              </a:extLst>
            </p:cNvPr>
            <p:cNvSpPr>
              <a:spLocks noChangeShapeType="1"/>
            </p:cNvSpPr>
            <p:nvPr/>
          </p:nvSpPr>
          <p:spPr bwMode="auto">
            <a:xfrm flipV="1">
              <a:off x="2603" y="1914"/>
              <a:ext cx="736" cy="1791"/>
            </a:xfrm>
            <a:prstGeom prst="line">
              <a:avLst/>
            </a:prstGeom>
            <a:noFill/>
            <a:ln w="9525">
              <a:solidFill>
                <a:schemeClr val="tx1"/>
              </a:solidFill>
              <a:round/>
              <a:headEnd/>
              <a:tailEnd/>
            </a:ln>
            <a:effectLst/>
          </p:spPr>
          <p:txBody>
            <a:bodyPr wrap="none" anchor="ctr"/>
            <a:lstStyle/>
            <a:p>
              <a:endParaRPr lang="es-AR"/>
            </a:p>
          </p:txBody>
        </p:sp>
        <p:sp>
          <p:nvSpPr>
            <p:cNvPr id="17" name="Text Box 15">
              <a:extLst>
                <a:ext uri="{FF2B5EF4-FFF2-40B4-BE49-F238E27FC236}">
                  <a16:creationId xmlns:a16="http://schemas.microsoft.com/office/drawing/2014/main" id="{BE4A1876-513F-B7D0-3D87-FD3946D984B6}"/>
                </a:ext>
              </a:extLst>
            </p:cNvPr>
            <p:cNvSpPr txBox="1">
              <a:spLocks noChangeArrowheads="1"/>
            </p:cNvSpPr>
            <p:nvPr/>
          </p:nvSpPr>
          <p:spPr bwMode="auto">
            <a:xfrm>
              <a:off x="505" y="2729"/>
              <a:ext cx="208" cy="212"/>
            </a:xfrm>
            <a:prstGeom prst="rect">
              <a:avLst/>
            </a:prstGeom>
            <a:noFill/>
            <a:ln w="9525">
              <a:noFill/>
              <a:miter lim="800000"/>
              <a:headEnd/>
              <a:tailEnd/>
            </a:ln>
            <a:effectLst/>
          </p:spPr>
          <p:txBody>
            <a:bodyPr wrap="none">
              <a:spAutoFit/>
            </a:bodyPr>
            <a:lstStyle/>
            <a:p>
              <a:r>
                <a:rPr lang="es-ES_tradnl" altLang="pt-BR" sz="1600" b="1"/>
                <a:t>N</a:t>
              </a:r>
              <a:endParaRPr lang="es-ES_tradnl" altLang="pt-BR" sz="1600"/>
            </a:p>
          </p:txBody>
        </p:sp>
        <p:sp>
          <p:nvSpPr>
            <p:cNvPr id="18" name="Text Box 16">
              <a:extLst>
                <a:ext uri="{FF2B5EF4-FFF2-40B4-BE49-F238E27FC236}">
                  <a16:creationId xmlns:a16="http://schemas.microsoft.com/office/drawing/2014/main" id="{62FF5D39-724C-AD23-767C-3ECAF6AB8218}"/>
                </a:ext>
              </a:extLst>
            </p:cNvPr>
            <p:cNvSpPr txBox="1">
              <a:spLocks noChangeArrowheads="1"/>
            </p:cNvSpPr>
            <p:nvPr/>
          </p:nvSpPr>
          <p:spPr bwMode="auto">
            <a:xfrm>
              <a:off x="5255" y="2706"/>
              <a:ext cx="201" cy="212"/>
            </a:xfrm>
            <a:prstGeom prst="rect">
              <a:avLst/>
            </a:prstGeom>
            <a:noFill/>
            <a:ln w="9525">
              <a:noFill/>
              <a:miter lim="800000"/>
              <a:headEnd/>
              <a:tailEnd/>
            </a:ln>
            <a:effectLst/>
          </p:spPr>
          <p:txBody>
            <a:bodyPr wrap="none">
              <a:spAutoFit/>
            </a:bodyPr>
            <a:lstStyle/>
            <a:p>
              <a:r>
                <a:rPr lang="es-ES_tradnl" altLang="pt-BR" sz="1600" b="1"/>
                <a:t>S</a:t>
              </a:r>
              <a:endParaRPr lang="es-ES_tradnl" altLang="pt-BR" sz="1600"/>
            </a:p>
          </p:txBody>
        </p:sp>
        <p:sp>
          <p:nvSpPr>
            <p:cNvPr id="19" name="Text Box 17">
              <a:extLst>
                <a:ext uri="{FF2B5EF4-FFF2-40B4-BE49-F238E27FC236}">
                  <a16:creationId xmlns:a16="http://schemas.microsoft.com/office/drawing/2014/main" id="{FE552A34-7725-E1F5-118E-1A17B0A6775D}"/>
                </a:ext>
              </a:extLst>
            </p:cNvPr>
            <p:cNvSpPr txBox="1">
              <a:spLocks noChangeArrowheads="1"/>
            </p:cNvSpPr>
            <p:nvPr/>
          </p:nvSpPr>
          <p:spPr bwMode="auto">
            <a:xfrm>
              <a:off x="2510" y="3698"/>
              <a:ext cx="216" cy="212"/>
            </a:xfrm>
            <a:prstGeom prst="rect">
              <a:avLst/>
            </a:prstGeom>
            <a:noFill/>
            <a:ln w="9525">
              <a:noFill/>
              <a:miter lim="800000"/>
              <a:headEnd/>
              <a:tailEnd/>
            </a:ln>
            <a:effectLst/>
          </p:spPr>
          <p:txBody>
            <a:bodyPr wrap="none">
              <a:spAutoFit/>
            </a:bodyPr>
            <a:lstStyle/>
            <a:p>
              <a:r>
                <a:rPr lang="es-ES_tradnl" altLang="pt-BR" sz="1600" b="1"/>
                <a:t>O</a:t>
              </a:r>
              <a:endParaRPr lang="es-ES_tradnl" altLang="pt-BR" sz="1600"/>
            </a:p>
          </p:txBody>
        </p:sp>
        <p:sp>
          <p:nvSpPr>
            <p:cNvPr id="20" name="Text Box 18">
              <a:extLst>
                <a:ext uri="{FF2B5EF4-FFF2-40B4-BE49-F238E27FC236}">
                  <a16:creationId xmlns:a16="http://schemas.microsoft.com/office/drawing/2014/main" id="{F7AFFD38-F006-D298-75AB-CA1F9E7CE7DA}"/>
                </a:ext>
              </a:extLst>
            </p:cNvPr>
            <p:cNvSpPr txBox="1">
              <a:spLocks noChangeArrowheads="1"/>
            </p:cNvSpPr>
            <p:nvPr/>
          </p:nvSpPr>
          <p:spPr bwMode="auto">
            <a:xfrm>
              <a:off x="3237" y="1743"/>
              <a:ext cx="201" cy="212"/>
            </a:xfrm>
            <a:prstGeom prst="rect">
              <a:avLst/>
            </a:prstGeom>
            <a:noFill/>
            <a:ln w="9525">
              <a:noFill/>
              <a:miter lim="800000"/>
              <a:headEnd/>
              <a:tailEnd/>
            </a:ln>
            <a:effectLst/>
          </p:spPr>
          <p:txBody>
            <a:bodyPr wrap="none">
              <a:spAutoFit/>
            </a:bodyPr>
            <a:lstStyle/>
            <a:p>
              <a:r>
                <a:rPr lang="es-ES_tradnl" altLang="pt-BR" sz="1600" b="1"/>
                <a:t>E</a:t>
              </a:r>
              <a:endParaRPr lang="es-ES_tradnl" altLang="pt-BR" sz="1600"/>
            </a:p>
          </p:txBody>
        </p:sp>
      </p:grpSp>
      <p:sp>
        <p:nvSpPr>
          <p:cNvPr id="21" name="Arc 19">
            <a:extLst>
              <a:ext uri="{FF2B5EF4-FFF2-40B4-BE49-F238E27FC236}">
                <a16:creationId xmlns:a16="http://schemas.microsoft.com/office/drawing/2014/main" id="{EDBBFEB0-EF21-49B3-DFBF-8E230205DFEC}"/>
              </a:ext>
            </a:extLst>
          </p:cNvPr>
          <p:cNvSpPr>
            <a:spLocks/>
          </p:cNvSpPr>
          <p:nvPr/>
        </p:nvSpPr>
        <p:spPr bwMode="auto">
          <a:xfrm rot="12995708">
            <a:off x="4828873" y="2712095"/>
            <a:ext cx="3941763" cy="2962275"/>
          </a:xfrm>
          <a:custGeom>
            <a:avLst/>
            <a:gdLst>
              <a:gd name="T0" fmla="*/ 0 w 21600"/>
              <a:gd name="T1" fmla="*/ 0 h 42805"/>
              <a:gd name="T2" fmla="*/ 750030 w 21600"/>
              <a:gd name="T3" fmla="*/ 2962275 h 42805"/>
              <a:gd name="T4" fmla="*/ 0 w 21600"/>
              <a:gd name="T5" fmla="*/ 1494805 h 42805"/>
              <a:gd name="T6" fmla="*/ 0 60000 65536"/>
              <a:gd name="T7" fmla="*/ 0 60000 65536"/>
              <a:gd name="T8" fmla="*/ 0 60000 65536"/>
            </a:gdLst>
            <a:ahLst/>
            <a:cxnLst>
              <a:cxn ang="T6">
                <a:pos x="T0" y="T1"/>
              </a:cxn>
              <a:cxn ang="T7">
                <a:pos x="T2" y="T3"/>
              </a:cxn>
              <a:cxn ang="T8">
                <a:pos x="T4" y="T5"/>
              </a:cxn>
            </a:cxnLst>
            <a:rect l="0" t="0" r="r" b="b"/>
            <a:pathLst>
              <a:path w="21600" h="42805" fill="none" extrusionOk="0">
                <a:moveTo>
                  <a:pt x="-1" y="0"/>
                </a:moveTo>
                <a:cubicBezTo>
                  <a:pt x="11929" y="0"/>
                  <a:pt x="21600" y="9670"/>
                  <a:pt x="21600" y="21600"/>
                </a:cubicBezTo>
                <a:cubicBezTo>
                  <a:pt x="21600" y="31944"/>
                  <a:pt x="14265" y="40836"/>
                  <a:pt x="4110" y="42805"/>
                </a:cubicBezTo>
              </a:path>
              <a:path w="21600" h="42805" stroke="0" extrusionOk="0">
                <a:moveTo>
                  <a:pt x="-1" y="0"/>
                </a:moveTo>
                <a:cubicBezTo>
                  <a:pt x="11929" y="0"/>
                  <a:pt x="21600" y="9670"/>
                  <a:pt x="21600" y="21600"/>
                </a:cubicBezTo>
                <a:cubicBezTo>
                  <a:pt x="21600" y="31944"/>
                  <a:pt x="14265" y="40836"/>
                  <a:pt x="4110" y="42805"/>
                </a:cubicBezTo>
                <a:lnTo>
                  <a:pt x="0" y="21600"/>
                </a:lnTo>
                <a:lnTo>
                  <a:pt x="-1" y="0"/>
                </a:lnTo>
                <a:close/>
              </a:path>
            </a:pathLst>
          </a:custGeom>
          <a:noFill/>
          <a:ln w="19050">
            <a:solidFill>
              <a:srgbClr val="FF9900"/>
            </a:solidFill>
            <a:round/>
            <a:headEnd/>
            <a:tailEnd/>
          </a:ln>
          <a:effectLst/>
        </p:spPr>
        <p:txBody>
          <a:bodyPr wrap="none" anchor="ctr"/>
          <a:lstStyle/>
          <a:p>
            <a:endParaRPr lang="es-AR"/>
          </a:p>
        </p:txBody>
      </p:sp>
      <p:sp>
        <p:nvSpPr>
          <p:cNvPr id="22" name="Arc 21">
            <a:extLst>
              <a:ext uri="{FF2B5EF4-FFF2-40B4-BE49-F238E27FC236}">
                <a16:creationId xmlns:a16="http://schemas.microsoft.com/office/drawing/2014/main" id="{0DE2437F-6475-3BFC-CDF8-A3BF0BA08EF4}"/>
              </a:ext>
            </a:extLst>
          </p:cNvPr>
          <p:cNvSpPr>
            <a:spLocks/>
          </p:cNvSpPr>
          <p:nvPr/>
        </p:nvSpPr>
        <p:spPr bwMode="auto">
          <a:xfrm rot="12995708">
            <a:off x="5357511" y="2377132"/>
            <a:ext cx="4992687" cy="2989263"/>
          </a:xfrm>
          <a:custGeom>
            <a:avLst/>
            <a:gdLst>
              <a:gd name="T0" fmla="*/ 0 w 27365"/>
              <a:gd name="T1" fmla="*/ 54180 h 43200"/>
              <a:gd name="T2" fmla="*/ 108739 w 27365"/>
              <a:gd name="T3" fmla="*/ 2945877 h 43200"/>
              <a:gd name="T4" fmla="*/ 1051812 w 27365"/>
              <a:gd name="T5" fmla="*/ 1494632 h 43200"/>
              <a:gd name="T6" fmla="*/ 0 60000 65536"/>
              <a:gd name="T7" fmla="*/ 0 60000 65536"/>
              <a:gd name="T8" fmla="*/ 0 60000 65536"/>
            </a:gdLst>
            <a:ahLst/>
            <a:cxnLst>
              <a:cxn ang="T6">
                <a:pos x="T0" y="T1"/>
              </a:cxn>
              <a:cxn ang="T7">
                <a:pos x="T2" y="T3"/>
              </a:cxn>
              <a:cxn ang="T8">
                <a:pos x="T4" y="T5"/>
              </a:cxn>
            </a:cxnLst>
            <a:rect l="0" t="0" r="r" b="b"/>
            <a:pathLst>
              <a:path w="27365" h="43200" fill="none" extrusionOk="0">
                <a:moveTo>
                  <a:pt x="0" y="783"/>
                </a:moveTo>
                <a:cubicBezTo>
                  <a:pt x="1877" y="263"/>
                  <a:pt x="3816" y="0"/>
                  <a:pt x="5765" y="0"/>
                </a:cubicBezTo>
                <a:cubicBezTo>
                  <a:pt x="17694" y="0"/>
                  <a:pt x="27365" y="9670"/>
                  <a:pt x="27365" y="21600"/>
                </a:cubicBezTo>
                <a:cubicBezTo>
                  <a:pt x="27365" y="33529"/>
                  <a:pt x="17694" y="43200"/>
                  <a:pt x="5765" y="43200"/>
                </a:cubicBezTo>
                <a:cubicBezTo>
                  <a:pt x="4023" y="43200"/>
                  <a:pt x="2287" y="42989"/>
                  <a:pt x="596" y="42572"/>
                </a:cubicBezTo>
              </a:path>
              <a:path w="27365" h="43200" stroke="0" extrusionOk="0">
                <a:moveTo>
                  <a:pt x="0" y="783"/>
                </a:moveTo>
                <a:cubicBezTo>
                  <a:pt x="1877" y="263"/>
                  <a:pt x="3816" y="0"/>
                  <a:pt x="5765" y="0"/>
                </a:cubicBezTo>
                <a:cubicBezTo>
                  <a:pt x="17694" y="0"/>
                  <a:pt x="27365" y="9670"/>
                  <a:pt x="27365" y="21600"/>
                </a:cubicBezTo>
                <a:cubicBezTo>
                  <a:pt x="27365" y="33529"/>
                  <a:pt x="17694" y="43200"/>
                  <a:pt x="5765" y="43200"/>
                </a:cubicBezTo>
                <a:cubicBezTo>
                  <a:pt x="4023" y="43200"/>
                  <a:pt x="2287" y="42989"/>
                  <a:pt x="596" y="42572"/>
                </a:cubicBezTo>
                <a:lnTo>
                  <a:pt x="5765" y="21600"/>
                </a:lnTo>
                <a:lnTo>
                  <a:pt x="0" y="783"/>
                </a:lnTo>
                <a:close/>
              </a:path>
            </a:pathLst>
          </a:custGeom>
          <a:noFill/>
          <a:ln w="19050">
            <a:solidFill>
              <a:schemeClr val="accent2"/>
            </a:solidFill>
            <a:round/>
            <a:headEnd/>
            <a:tailEnd/>
          </a:ln>
          <a:effectLst/>
        </p:spPr>
        <p:txBody>
          <a:bodyPr wrap="none" anchor="ctr"/>
          <a:lstStyle/>
          <a:p>
            <a:endParaRPr lang="es-AR"/>
          </a:p>
        </p:txBody>
      </p:sp>
      <p:sp>
        <p:nvSpPr>
          <p:cNvPr id="23" name="Oval 22">
            <a:extLst>
              <a:ext uri="{FF2B5EF4-FFF2-40B4-BE49-F238E27FC236}">
                <a16:creationId xmlns:a16="http://schemas.microsoft.com/office/drawing/2014/main" id="{8D6E8181-DFC7-F277-6CCA-FD5C270D927B}"/>
              </a:ext>
            </a:extLst>
          </p:cNvPr>
          <p:cNvSpPr>
            <a:spLocks noChangeAspect="1" noChangeArrowheads="1"/>
          </p:cNvSpPr>
          <p:nvPr/>
        </p:nvSpPr>
        <p:spPr bwMode="auto">
          <a:xfrm>
            <a:off x="7379986" y="6434782"/>
            <a:ext cx="223837"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grpSp>
        <p:nvGrpSpPr>
          <p:cNvPr id="24" name="Group 23">
            <a:extLst>
              <a:ext uri="{FF2B5EF4-FFF2-40B4-BE49-F238E27FC236}">
                <a16:creationId xmlns:a16="http://schemas.microsoft.com/office/drawing/2014/main" id="{EE7588B9-78D5-1DAE-5715-CF301DDFB82C}"/>
              </a:ext>
            </a:extLst>
          </p:cNvPr>
          <p:cNvGrpSpPr>
            <a:grpSpLocks/>
          </p:cNvGrpSpPr>
          <p:nvPr/>
        </p:nvGrpSpPr>
        <p:grpSpPr bwMode="auto">
          <a:xfrm>
            <a:off x="8089598" y="1456382"/>
            <a:ext cx="3116263" cy="3678238"/>
            <a:chOff x="2720" y="750"/>
            <a:chExt cx="1963" cy="2317"/>
          </a:xfrm>
        </p:grpSpPr>
        <p:sp>
          <p:nvSpPr>
            <p:cNvPr id="25" name="Line 24">
              <a:extLst>
                <a:ext uri="{FF2B5EF4-FFF2-40B4-BE49-F238E27FC236}">
                  <a16:creationId xmlns:a16="http://schemas.microsoft.com/office/drawing/2014/main" id="{BBBBFB02-FF2A-8317-2212-38B1396BD12C}"/>
                </a:ext>
              </a:extLst>
            </p:cNvPr>
            <p:cNvSpPr>
              <a:spLocks noChangeShapeType="1"/>
            </p:cNvSpPr>
            <p:nvPr/>
          </p:nvSpPr>
          <p:spPr bwMode="auto">
            <a:xfrm flipV="1">
              <a:off x="2720" y="947"/>
              <a:ext cx="1456" cy="2120"/>
            </a:xfrm>
            <a:prstGeom prst="line">
              <a:avLst/>
            </a:prstGeom>
            <a:noFill/>
            <a:ln w="9525">
              <a:solidFill>
                <a:schemeClr val="tx1"/>
              </a:solidFill>
              <a:round/>
              <a:headEnd/>
              <a:tailEnd type="triangle" w="med" len="med"/>
            </a:ln>
            <a:effectLst/>
          </p:spPr>
          <p:txBody>
            <a:bodyPr wrap="none" anchor="ctr"/>
            <a:lstStyle/>
            <a:p>
              <a:endParaRPr lang="es-AR"/>
            </a:p>
          </p:txBody>
        </p:sp>
        <p:sp>
          <p:nvSpPr>
            <p:cNvPr id="26" name="Text Box 25">
              <a:extLst>
                <a:ext uri="{FF2B5EF4-FFF2-40B4-BE49-F238E27FC236}">
                  <a16:creationId xmlns:a16="http://schemas.microsoft.com/office/drawing/2014/main" id="{4BD95209-0CAD-77DF-6D11-2FF242107836}"/>
                </a:ext>
              </a:extLst>
            </p:cNvPr>
            <p:cNvSpPr txBox="1">
              <a:spLocks noChangeArrowheads="1"/>
            </p:cNvSpPr>
            <p:nvPr/>
          </p:nvSpPr>
          <p:spPr bwMode="auto">
            <a:xfrm>
              <a:off x="4173" y="750"/>
              <a:ext cx="510" cy="288"/>
            </a:xfrm>
            <a:prstGeom prst="rect">
              <a:avLst/>
            </a:prstGeom>
            <a:noFill/>
            <a:ln w="9525">
              <a:noFill/>
              <a:miter lim="800000"/>
              <a:headEnd/>
              <a:tailEnd/>
            </a:ln>
            <a:effectLst/>
          </p:spPr>
          <p:txBody>
            <a:bodyPr wrap="none">
              <a:spAutoFit/>
            </a:bodyPr>
            <a:lstStyle/>
            <a:p>
              <a:pPr algn="ctr"/>
              <a:r>
                <a:rPr lang="es-ES_tradnl" altLang="pt-BR" sz="1200"/>
                <a:t>Polo Sur </a:t>
              </a:r>
            </a:p>
            <a:p>
              <a:pPr algn="ctr"/>
              <a:r>
                <a:rPr lang="es-ES_tradnl" altLang="pt-BR" sz="1200"/>
                <a:t>celeste</a:t>
              </a:r>
            </a:p>
          </p:txBody>
        </p:sp>
      </p:grpSp>
      <p:grpSp>
        <p:nvGrpSpPr>
          <p:cNvPr id="27" name="Group 26">
            <a:extLst>
              <a:ext uri="{FF2B5EF4-FFF2-40B4-BE49-F238E27FC236}">
                <a16:creationId xmlns:a16="http://schemas.microsoft.com/office/drawing/2014/main" id="{75D80C6C-9F99-ED82-FBAA-D73F55DBCFDE}"/>
              </a:ext>
            </a:extLst>
          </p:cNvPr>
          <p:cNvGrpSpPr>
            <a:grpSpLocks/>
          </p:cNvGrpSpPr>
          <p:nvPr/>
        </p:nvGrpSpPr>
        <p:grpSpPr bwMode="auto">
          <a:xfrm>
            <a:off x="7781623" y="949970"/>
            <a:ext cx="657225" cy="4202112"/>
            <a:chOff x="2526" y="431"/>
            <a:chExt cx="414" cy="2647"/>
          </a:xfrm>
        </p:grpSpPr>
        <p:sp>
          <p:nvSpPr>
            <p:cNvPr id="28" name="Line 27">
              <a:extLst>
                <a:ext uri="{FF2B5EF4-FFF2-40B4-BE49-F238E27FC236}">
                  <a16:creationId xmlns:a16="http://schemas.microsoft.com/office/drawing/2014/main" id="{F3630DD1-C87E-C50A-3AE2-673BDADF6830}"/>
                </a:ext>
              </a:extLst>
            </p:cNvPr>
            <p:cNvSpPr>
              <a:spLocks noChangeShapeType="1"/>
            </p:cNvSpPr>
            <p:nvPr/>
          </p:nvSpPr>
          <p:spPr bwMode="auto">
            <a:xfrm flipV="1">
              <a:off x="2714" y="622"/>
              <a:ext cx="0" cy="2456"/>
            </a:xfrm>
            <a:prstGeom prst="line">
              <a:avLst/>
            </a:prstGeom>
            <a:noFill/>
            <a:ln w="9525">
              <a:solidFill>
                <a:schemeClr val="tx1"/>
              </a:solidFill>
              <a:round/>
              <a:headEnd/>
              <a:tailEnd type="triangle" w="med" len="med"/>
            </a:ln>
            <a:effectLst/>
          </p:spPr>
          <p:txBody>
            <a:bodyPr wrap="none" anchor="ctr"/>
            <a:lstStyle/>
            <a:p>
              <a:endParaRPr lang="es-AR"/>
            </a:p>
          </p:txBody>
        </p:sp>
        <p:sp>
          <p:nvSpPr>
            <p:cNvPr id="29" name="Text Box 28">
              <a:extLst>
                <a:ext uri="{FF2B5EF4-FFF2-40B4-BE49-F238E27FC236}">
                  <a16:creationId xmlns:a16="http://schemas.microsoft.com/office/drawing/2014/main" id="{ACD71D8E-BF8E-023B-A3E2-09F87B7A37D6}"/>
                </a:ext>
              </a:extLst>
            </p:cNvPr>
            <p:cNvSpPr txBox="1">
              <a:spLocks noChangeArrowheads="1"/>
            </p:cNvSpPr>
            <p:nvPr/>
          </p:nvSpPr>
          <p:spPr bwMode="auto">
            <a:xfrm>
              <a:off x="2526" y="431"/>
              <a:ext cx="414" cy="212"/>
            </a:xfrm>
            <a:prstGeom prst="rect">
              <a:avLst/>
            </a:prstGeom>
            <a:noFill/>
            <a:ln w="9525">
              <a:noFill/>
              <a:miter lim="800000"/>
              <a:headEnd/>
              <a:tailEnd/>
            </a:ln>
            <a:effectLst/>
          </p:spPr>
          <p:txBody>
            <a:bodyPr wrap="none">
              <a:spAutoFit/>
            </a:bodyPr>
            <a:lstStyle/>
            <a:p>
              <a:pPr algn="ctr"/>
              <a:r>
                <a:rPr lang="es-ES_tradnl" altLang="pt-BR" sz="1600"/>
                <a:t>Cenit</a:t>
              </a:r>
            </a:p>
          </p:txBody>
        </p:sp>
      </p:grpSp>
      <p:sp>
        <p:nvSpPr>
          <p:cNvPr id="30" name="Oval 29">
            <a:extLst>
              <a:ext uri="{FF2B5EF4-FFF2-40B4-BE49-F238E27FC236}">
                <a16:creationId xmlns:a16="http://schemas.microsoft.com/office/drawing/2014/main" id="{4E825845-7D25-3CD5-539E-C3B8CEECAAC8}"/>
              </a:ext>
            </a:extLst>
          </p:cNvPr>
          <p:cNvSpPr>
            <a:spLocks noChangeAspect="1" noChangeArrowheads="1"/>
          </p:cNvSpPr>
          <p:nvPr/>
        </p:nvSpPr>
        <p:spPr bwMode="auto">
          <a:xfrm>
            <a:off x="6552898" y="5755332"/>
            <a:ext cx="223838"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31" name="Oval 30">
            <a:extLst>
              <a:ext uri="{FF2B5EF4-FFF2-40B4-BE49-F238E27FC236}">
                <a16:creationId xmlns:a16="http://schemas.microsoft.com/office/drawing/2014/main" id="{BE2EC2FE-29F8-E039-D217-50C56ACF71B7}"/>
              </a:ext>
            </a:extLst>
          </p:cNvPr>
          <p:cNvSpPr>
            <a:spLocks noChangeAspect="1" noChangeArrowheads="1"/>
          </p:cNvSpPr>
          <p:nvPr/>
        </p:nvSpPr>
        <p:spPr bwMode="auto">
          <a:xfrm>
            <a:off x="5775023" y="4910782"/>
            <a:ext cx="223838"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32" name="Oval 31">
            <a:extLst>
              <a:ext uri="{FF2B5EF4-FFF2-40B4-BE49-F238E27FC236}">
                <a16:creationId xmlns:a16="http://schemas.microsoft.com/office/drawing/2014/main" id="{FA81501A-BA2A-65B6-FDEB-92F1522A20AD}"/>
              </a:ext>
            </a:extLst>
          </p:cNvPr>
          <p:cNvSpPr>
            <a:spLocks noChangeAspect="1" noChangeArrowheads="1"/>
          </p:cNvSpPr>
          <p:nvPr/>
        </p:nvSpPr>
        <p:spPr bwMode="auto">
          <a:xfrm>
            <a:off x="5243211" y="4137670"/>
            <a:ext cx="223837"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33" name="Oval 32">
            <a:extLst>
              <a:ext uri="{FF2B5EF4-FFF2-40B4-BE49-F238E27FC236}">
                <a16:creationId xmlns:a16="http://schemas.microsoft.com/office/drawing/2014/main" id="{AD732ED3-D9AB-96A0-8C33-A0463E5D506D}"/>
              </a:ext>
            </a:extLst>
          </p:cNvPr>
          <p:cNvSpPr>
            <a:spLocks noChangeAspect="1" noChangeArrowheads="1"/>
          </p:cNvSpPr>
          <p:nvPr/>
        </p:nvSpPr>
        <p:spPr bwMode="auto">
          <a:xfrm>
            <a:off x="6217936" y="2642245"/>
            <a:ext cx="223837"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34" name="Oval 33">
            <a:extLst>
              <a:ext uri="{FF2B5EF4-FFF2-40B4-BE49-F238E27FC236}">
                <a16:creationId xmlns:a16="http://schemas.microsoft.com/office/drawing/2014/main" id="{DAC2DD19-6BC9-E0D2-0319-F5097E29EF54}"/>
              </a:ext>
            </a:extLst>
          </p:cNvPr>
          <p:cNvSpPr>
            <a:spLocks noChangeAspect="1" noChangeArrowheads="1"/>
          </p:cNvSpPr>
          <p:nvPr/>
        </p:nvSpPr>
        <p:spPr bwMode="auto">
          <a:xfrm>
            <a:off x="7241873" y="2942282"/>
            <a:ext cx="223838"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35" name="Oval 34">
            <a:extLst>
              <a:ext uri="{FF2B5EF4-FFF2-40B4-BE49-F238E27FC236}">
                <a16:creationId xmlns:a16="http://schemas.microsoft.com/office/drawing/2014/main" id="{3A444480-2E3A-07B0-5210-7C4733011B52}"/>
              </a:ext>
            </a:extLst>
          </p:cNvPr>
          <p:cNvSpPr>
            <a:spLocks noChangeAspect="1" noChangeArrowheads="1"/>
          </p:cNvSpPr>
          <p:nvPr/>
        </p:nvSpPr>
        <p:spPr bwMode="auto">
          <a:xfrm>
            <a:off x="8543623" y="3612207"/>
            <a:ext cx="223838"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36" name="Text Box 35">
            <a:extLst>
              <a:ext uri="{FF2B5EF4-FFF2-40B4-BE49-F238E27FC236}">
                <a16:creationId xmlns:a16="http://schemas.microsoft.com/office/drawing/2014/main" id="{6D762874-E0CF-BF50-B9CF-E56F237D921B}"/>
              </a:ext>
            </a:extLst>
          </p:cNvPr>
          <p:cNvSpPr txBox="1">
            <a:spLocks noChangeArrowheads="1"/>
          </p:cNvSpPr>
          <p:nvPr/>
        </p:nvSpPr>
        <p:spPr bwMode="auto">
          <a:xfrm>
            <a:off x="99931" y="1012001"/>
            <a:ext cx="7141057" cy="369332"/>
          </a:xfrm>
          <a:prstGeom prst="rect">
            <a:avLst/>
          </a:prstGeom>
          <a:noFill/>
          <a:ln w="9525">
            <a:noFill/>
            <a:miter lim="800000"/>
            <a:headEnd/>
            <a:tailEnd/>
          </a:ln>
          <a:effectLst/>
        </p:spPr>
        <p:txBody>
          <a:bodyPr wrap="none">
            <a:spAutoFit/>
          </a:bodyPr>
          <a:lstStyle/>
          <a:p>
            <a:r>
              <a:rPr lang="es-ES_tradnl" altLang="pt-BR" dirty="0"/>
              <a:t>TRAYECTORIA APARENTE DEL SOL EN EL CIELO DEL HEMISFERIO SUR</a:t>
            </a:r>
          </a:p>
        </p:txBody>
      </p:sp>
      <p:sp>
        <p:nvSpPr>
          <p:cNvPr id="37" name="Oval 36">
            <a:extLst>
              <a:ext uri="{FF2B5EF4-FFF2-40B4-BE49-F238E27FC236}">
                <a16:creationId xmlns:a16="http://schemas.microsoft.com/office/drawing/2014/main" id="{A72048FF-7556-EC90-6203-F3244D7F9370}"/>
              </a:ext>
            </a:extLst>
          </p:cNvPr>
          <p:cNvSpPr>
            <a:spLocks noChangeAspect="1" noChangeArrowheads="1"/>
          </p:cNvSpPr>
          <p:nvPr/>
        </p:nvSpPr>
        <p:spPr bwMode="auto">
          <a:xfrm>
            <a:off x="8897636" y="6407795"/>
            <a:ext cx="223837"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38" name="Oval 37">
            <a:extLst>
              <a:ext uri="{FF2B5EF4-FFF2-40B4-BE49-F238E27FC236}">
                <a16:creationId xmlns:a16="http://schemas.microsoft.com/office/drawing/2014/main" id="{84066679-CC30-495C-82CA-6EF5C992C377}"/>
              </a:ext>
            </a:extLst>
          </p:cNvPr>
          <p:cNvSpPr>
            <a:spLocks noChangeAspect="1" noChangeArrowheads="1"/>
          </p:cNvSpPr>
          <p:nvPr/>
        </p:nvSpPr>
        <p:spPr bwMode="auto">
          <a:xfrm>
            <a:off x="7935611" y="5755332"/>
            <a:ext cx="223837"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39" name="Oval 38">
            <a:extLst>
              <a:ext uri="{FF2B5EF4-FFF2-40B4-BE49-F238E27FC236}">
                <a16:creationId xmlns:a16="http://schemas.microsoft.com/office/drawing/2014/main" id="{EA3DEE81-F4A6-5B51-874F-DCBE14C0804E}"/>
              </a:ext>
            </a:extLst>
          </p:cNvPr>
          <p:cNvSpPr>
            <a:spLocks noChangeAspect="1" noChangeArrowheads="1"/>
          </p:cNvSpPr>
          <p:nvPr/>
        </p:nvSpPr>
        <p:spPr bwMode="auto">
          <a:xfrm>
            <a:off x="6881511" y="4821882"/>
            <a:ext cx="223837"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40" name="Oval 39">
            <a:extLst>
              <a:ext uri="{FF2B5EF4-FFF2-40B4-BE49-F238E27FC236}">
                <a16:creationId xmlns:a16="http://schemas.microsoft.com/office/drawing/2014/main" id="{2FF4E736-C98C-0158-9A3D-64119D7BF349}"/>
              </a:ext>
            </a:extLst>
          </p:cNvPr>
          <p:cNvSpPr>
            <a:spLocks noChangeAspect="1" noChangeArrowheads="1"/>
          </p:cNvSpPr>
          <p:nvPr/>
        </p:nvSpPr>
        <p:spPr bwMode="auto">
          <a:xfrm>
            <a:off x="6000448" y="3767782"/>
            <a:ext cx="223838"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41" name="Oval 40">
            <a:extLst>
              <a:ext uri="{FF2B5EF4-FFF2-40B4-BE49-F238E27FC236}">
                <a16:creationId xmlns:a16="http://schemas.microsoft.com/office/drawing/2014/main" id="{4352B549-2643-77D5-1B69-1FB46155656A}"/>
              </a:ext>
            </a:extLst>
          </p:cNvPr>
          <p:cNvSpPr>
            <a:spLocks noChangeAspect="1" noChangeArrowheads="1"/>
          </p:cNvSpPr>
          <p:nvPr/>
        </p:nvSpPr>
        <p:spPr bwMode="auto">
          <a:xfrm>
            <a:off x="6993429" y="2058722"/>
            <a:ext cx="223838"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42" name="Oval 41">
            <a:extLst>
              <a:ext uri="{FF2B5EF4-FFF2-40B4-BE49-F238E27FC236}">
                <a16:creationId xmlns:a16="http://schemas.microsoft.com/office/drawing/2014/main" id="{F8D06639-3601-BC62-508E-BF91D6C401E6}"/>
              </a:ext>
            </a:extLst>
          </p:cNvPr>
          <p:cNvSpPr>
            <a:spLocks noChangeAspect="1" noChangeArrowheads="1"/>
          </p:cNvSpPr>
          <p:nvPr/>
        </p:nvSpPr>
        <p:spPr bwMode="auto">
          <a:xfrm>
            <a:off x="8281686" y="2481907"/>
            <a:ext cx="223837"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43" name="Oval 42">
            <a:extLst>
              <a:ext uri="{FF2B5EF4-FFF2-40B4-BE49-F238E27FC236}">
                <a16:creationId xmlns:a16="http://schemas.microsoft.com/office/drawing/2014/main" id="{4F9A72F2-A78A-E79F-154D-E522947D84BB}"/>
              </a:ext>
            </a:extLst>
          </p:cNvPr>
          <p:cNvSpPr>
            <a:spLocks noChangeAspect="1" noChangeArrowheads="1"/>
          </p:cNvSpPr>
          <p:nvPr/>
        </p:nvSpPr>
        <p:spPr bwMode="auto">
          <a:xfrm>
            <a:off x="9453261" y="3185170"/>
            <a:ext cx="223837"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44" name="Text Box 43">
            <a:extLst>
              <a:ext uri="{FF2B5EF4-FFF2-40B4-BE49-F238E27FC236}">
                <a16:creationId xmlns:a16="http://schemas.microsoft.com/office/drawing/2014/main" id="{F0B29218-F036-1C9A-2502-943A3FA1F424}"/>
              </a:ext>
            </a:extLst>
          </p:cNvPr>
          <p:cNvSpPr txBox="1">
            <a:spLocks noChangeArrowheads="1"/>
          </p:cNvSpPr>
          <p:nvPr/>
        </p:nvSpPr>
        <p:spPr bwMode="auto">
          <a:xfrm>
            <a:off x="8365823" y="5815657"/>
            <a:ext cx="2359300" cy="338554"/>
          </a:xfrm>
          <a:prstGeom prst="rect">
            <a:avLst/>
          </a:prstGeom>
          <a:noFill/>
          <a:ln w="9525">
            <a:noFill/>
            <a:miter lim="800000"/>
            <a:headEnd/>
            <a:tailEnd/>
          </a:ln>
          <a:effectLst/>
        </p:spPr>
        <p:txBody>
          <a:bodyPr wrap="none">
            <a:spAutoFit/>
          </a:bodyPr>
          <a:lstStyle/>
          <a:p>
            <a:r>
              <a:rPr lang="es-ES_tradnl" altLang="pt-BR" sz="1600" dirty="0">
                <a:solidFill>
                  <a:schemeClr val="accent2"/>
                </a:solidFill>
              </a:rPr>
              <a:t>Solsticio de verano austral</a:t>
            </a:r>
            <a:endParaRPr lang="es-ES_tradnl" altLang="pt-BR" sz="1600" dirty="0">
              <a:solidFill>
                <a:srgbClr val="FF33CC"/>
              </a:solidFill>
            </a:endParaRPr>
          </a:p>
        </p:txBody>
      </p:sp>
      <p:graphicFrame>
        <p:nvGraphicFramePr>
          <p:cNvPr id="51" name="Object 59">
            <a:extLst>
              <a:ext uri="{FF2B5EF4-FFF2-40B4-BE49-F238E27FC236}">
                <a16:creationId xmlns:a16="http://schemas.microsoft.com/office/drawing/2014/main" id="{34200139-4E25-2DE7-8D86-C7423D9B83ED}"/>
              </a:ext>
            </a:extLst>
          </p:cNvPr>
          <p:cNvGraphicFramePr>
            <a:graphicFrameLocks noChangeAspect="1"/>
          </p:cNvGraphicFramePr>
          <p:nvPr>
            <p:extLst>
              <p:ext uri="{D42A27DB-BD31-4B8C-83A1-F6EECF244321}">
                <p14:modId xmlns:p14="http://schemas.microsoft.com/office/powerpoint/2010/main" val="860027416"/>
              </p:ext>
            </p:extLst>
          </p:nvPr>
        </p:nvGraphicFramePr>
        <p:xfrm>
          <a:off x="7818136" y="4417070"/>
          <a:ext cx="531812" cy="755650"/>
        </p:xfrm>
        <a:graphic>
          <a:graphicData uri="http://schemas.openxmlformats.org/presentationml/2006/ole">
            <mc:AlternateContent xmlns:mc="http://schemas.openxmlformats.org/markup-compatibility/2006">
              <mc:Choice xmlns:v="urn:schemas-microsoft-com:vml" Requires="v">
                <p:oleObj name="Imagen" r:id="rId5" imgW="3848100" imgH="5478463" progId="">
                  <p:embed/>
                </p:oleObj>
              </mc:Choice>
              <mc:Fallback>
                <p:oleObj name="Imagen" r:id="rId5" imgW="3848100" imgH="5478463" progId="">
                  <p:embed/>
                  <p:pic>
                    <p:nvPicPr>
                      <p:cNvPr id="50" name="Object 59">
                        <a:extLst>
                          <a:ext uri="{FF2B5EF4-FFF2-40B4-BE49-F238E27FC236}">
                            <a16:creationId xmlns:a16="http://schemas.microsoft.com/office/drawing/2014/main" id="{D9A4B995-E65A-3434-1171-59A90E5FF2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8136" y="4417070"/>
                        <a:ext cx="531812"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Oval 60">
            <a:extLst>
              <a:ext uri="{FF2B5EF4-FFF2-40B4-BE49-F238E27FC236}">
                <a16:creationId xmlns:a16="http://schemas.microsoft.com/office/drawing/2014/main" id="{E13D157E-204C-97A2-800C-722D845D63A1}"/>
              </a:ext>
            </a:extLst>
          </p:cNvPr>
          <p:cNvSpPr>
            <a:spLocks noChangeAspect="1" noChangeArrowheads="1"/>
          </p:cNvSpPr>
          <p:nvPr/>
        </p:nvSpPr>
        <p:spPr bwMode="auto">
          <a:xfrm>
            <a:off x="10504186" y="3994795"/>
            <a:ext cx="223837"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grpSp>
        <p:nvGrpSpPr>
          <p:cNvPr id="53" name="Group 61">
            <a:extLst>
              <a:ext uri="{FF2B5EF4-FFF2-40B4-BE49-F238E27FC236}">
                <a16:creationId xmlns:a16="http://schemas.microsoft.com/office/drawing/2014/main" id="{E9104713-6BE1-9484-33F8-0A7812FF3B86}"/>
              </a:ext>
            </a:extLst>
          </p:cNvPr>
          <p:cNvGrpSpPr>
            <a:grpSpLocks/>
          </p:cNvGrpSpPr>
          <p:nvPr/>
        </p:nvGrpSpPr>
        <p:grpSpPr bwMode="auto">
          <a:xfrm>
            <a:off x="8335661" y="4671070"/>
            <a:ext cx="655637" cy="422275"/>
            <a:chOff x="2883" y="2931"/>
            <a:chExt cx="413" cy="266"/>
          </a:xfrm>
        </p:grpSpPr>
        <p:sp>
          <p:nvSpPr>
            <p:cNvPr id="54" name="Arc 62">
              <a:extLst>
                <a:ext uri="{FF2B5EF4-FFF2-40B4-BE49-F238E27FC236}">
                  <a16:creationId xmlns:a16="http://schemas.microsoft.com/office/drawing/2014/main" id="{31F644DF-D269-8A83-3021-FF296AC580B9}"/>
                </a:ext>
              </a:extLst>
            </p:cNvPr>
            <p:cNvSpPr>
              <a:spLocks noChangeAspect="1"/>
            </p:cNvSpPr>
            <p:nvPr/>
          </p:nvSpPr>
          <p:spPr bwMode="auto">
            <a:xfrm rot="1573721">
              <a:off x="2883" y="2970"/>
              <a:ext cx="227" cy="227"/>
            </a:xfrm>
            <a:custGeom>
              <a:avLst/>
              <a:gdLst>
                <a:gd name="T0" fmla="*/ 0 w 21600"/>
                <a:gd name="T1" fmla="*/ 0 h 21600"/>
                <a:gd name="T2" fmla="*/ 227 w 21600"/>
                <a:gd name="T3" fmla="*/ 227 h 21600"/>
                <a:gd name="T4" fmla="*/ 0 w 21600"/>
                <a:gd name="T5" fmla="*/ 22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ffectLst/>
          </p:spPr>
          <p:txBody>
            <a:bodyPr wrap="none" anchor="ctr"/>
            <a:lstStyle/>
            <a:p>
              <a:endParaRPr lang="es-AR"/>
            </a:p>
          </p:txBody>
        </p:sp>
        <p:sp>
          <p:nvSpPr>
            <p:cNvPr id="55" name="Text Box 63">
              <a:extLst>
                <a:ext uri="{FF2B5EF4-FFF2-40B4-BE49-F238E27FC236}">
                  <a16:creationId xmlns:a16="http://schemas.microsoft.com/office/drawing/2014/main" id="{1809BDC1-8B21-FE88-FDE1-477DA4BDCBBF}"/>
                </a:ext>
              </a:extLst>
            </p:cNvPr>
            <p:cNvSpPr txBox="1">
              <a:spLocks noChangeArrowheads="1"/>
            </p:cNvSpPr>
            <p:nvPr/>
          </p:nvSpPr>
          <p:spPr bwMode="auto">
            <a:xfrm>
              <a:off x="3070" y="2931"/>
              <a:ext cx="226" cy="231"/>
            </a:xfrm>
            <a:prstGeom prst="rect">
              <a:avLst/>
            </a:prstGeom>
            <a:noFill/>
            <a:ln w="9525">
              <a:noFill/>
              <a:miter lim="800000"/>
              <a:headEnd/>
              <a:tailEnd/>
            </a:ln>
            <a:effectLst/>
          </p:spPr>
          <p:txBody>
            <a:bodyPr wrap="none">
              <a:spAutoFit/>
            </a:bodyPr>
            <a:lstStyle/>
            <a:p>
              <a:r>
                <a:rPr lang="es-ES_tradnl" altLang="pt-BR">
                  <a:sym typeface="Symbol" pitchFamily="18" charset="2"/>
                </a:rPr>
                <a:t></a:t>
              </a:r>
              <a:endParaRPr lang="es-ES_tradnl" altLang="pt-BR"/>
            </a:p>
          </p:txBody>
        </p:sp>
      </p:grpSp>
      <p:sp>
        <p:nvSpPr>
          <p:cNvPr id="56" name="Text Box 64">
            <a:extLst>
              <a:ext uri="{FF2B5EF4-FFF2-40B4-BE49-F238E27FC236}">
                <a16:creationId xmlns:a16="http://schemas.microsoft.com/office/drawing/2014/main" id="{BCE18813-4321-C1B2-1D84-7443AF277AC2}"/>
              </a:ext>
            </a:extLst>
          </p:cNvPr>
          <p:cNvSpPr txBox="1">
            <a:spLocks noChangeArrowheads="1"/>
          </p:cNvSpPr>
          <p:nvPr/>
        </p:nvSpPr>
        <p:spPr bwMode="auto">
          <a:xfrm>
            <a:off x="3282648" y="5823371"/>
            <a:ext cx="2464714" cy="338554"/>
          </a:xfrm>
          <a:prstGeom prst="rect">
            <a:avLst/>
          </a:prstGeom>
          <a:noFill/>
          <a:ln w="9525">
            <a:noFill/>
            <a:miter lim="800000"/>
            <a:headEnd/>
            <a:tailEnd/>
          </a:ln>
          <a:effectLst/>
        </p:spPr>
        <p:txBody>
          <a:bodyPr wrap="none">
            <a:spAutoFit/>
          </a:bodyPr>
          <a:lstStyle/>
          <a:p>
            <a:r>
              <a:rPr lang="es-ES_tradnl" altLang="pt-BR" sz="1600" dirty="0">
                <a:solidFill>
                  <a:srgbClr val="339933"/>
                </a:solidFill>
              </a:rPr>
              <a:t>Solsticio de invierno austral</a:t>
            </a:r>
          </a:p>
        </p:txBody>
      </p:sp>
      <p:grpSp>
        <p:nvGrpSpPr>
          <p:cNvPr id="57" name="Group 65">
            <a:extLst>
              <a:ext uri="{FF2B5EF4-FFF2-40B4-BE49-F238E27FC236}">
                <a16:creationId xmlns:a16="http://schemas.microsoft.com/office/drawing/2014/main" id="{F5C08121-A296-7760-0084-746825068EC3}"/>
              </a:ext>
            </a:extLst>
          </p:cNvPr>
          <p:cNvGrpSpPr>
            <a:grpSpLocks/>
          </p:cNvGrpSpPr>
          <p:nvPr/>
        </p:nvGrpSpPr>
        <p:grpSpPr bwMode="auto">
          <a:xfrm>
            <a:off x="4682823" y="1842145"/>
            <a:ext cx="3281363" cy="3013075"/>
            <a:chOff x="882" y="1149"/>
            <a:chExt cx="2067" cy="1898"/>
          </a:xfrm>
        </p:grpSpPr>
        <p:sp>
          <p:nvSpPr>
            <p:cNvPr id="58" name="Line 66">
              <a:extLst>
                <a:ext uri="{FF2B5EF4-FFF2-40B4-BE49-F238E27FC236}">
                  <a16:creationId xmlns:a16="http://schemas.microsoft.com/office/drawing/2014/main" id="{7C9DCDAA-49B5-11D2-0EDB-E87B5505E7D6}"/>
                </a:ext>
              </a:extLst>
            </p:cNvPr>
            <p:cNvSpPr>
              <a:spLocks noChangeShapeType="1"/>
            </p:cNvSpPr>
            <p:nvPr/>
          </p:nvSpPr>
          <p:spPr bwMode="auto">
            <a:xfrm flipH="1" flipV="1">
              <a:off x="883" y="1577"/>
              <a:ext cx="343" cy="266"/>
            </a:xfrm>
            <a:prstGeom prst="line">
              <a:avLst/>
            </a:prstGeom>
            <a:noFill/>
            <a:ln w="9525">
              <a:solidFill>
                <a:srgbClr val="FF0000"/>
              </a:solidFill>
              <a:prstDash val="dash"/>
              <a:round/>
              <a:headEnd/>
              <a:tailEnd/>
            </a:ln>
            <a:effectLst/>
          </p:spPr>
          <p:txBody>
            <a:bodyPr wrap="none" anchor="ctr"/>
            <a:lstStyle/>
            <a:p>
              <a:endParaRPr lang="es-AR"/>
            </a:p>
          </p:txBody>
        </p:sp>
        <p:grpSp>
          <p:nvGrpSpPr>
            <p:cNvPr id="59" name="Group 67">
              <a:extLst>
                <a:ext uri="{FF2B5EF4-FFF2-40B4-BE49-F238E27FC236}">
                  <a16:creationId xmlns:a16="http://schemas.microsoft.com/office/drawing/2014/main" id="{831E4B36-B3B2-C104-676C-915313BEC495}"/>
                </a:ext>
              </a:extLst>
            </p:cNvPr>
            <p:cNvGrpSpPr>
              <a:grpSpLocks/>
            </p:cNvGrpSpPr>
            <p:nvPr/>
          </p:nvGrpSpPr>
          <p:grpSpPr bwMode="auto">
            <a:xfrm>
              <a:off x="882" y="1149"/>
              <a:ext cx="2067" cy="1898"/>
              <a:chOff x="882" y="1149"/>
              <a:chExt cx="2067" cy="1898"/>
            </a:xfrm>
          </p:grpSpPr>
          <p:sp>
            <p:nvSpPr>
              <p:cNvPr id="60" name="Line 68">
                <a:extLst>
                  <a:ext uri="{FF2B5EF4-FFF2-40B4-BE49-F238E27FC236}">
                    <a16:creationId xmlns:a16="http://schemas.microsoft.com/office/drawing/2014/main" id="{BD8FF88C-43E0-932D-74FE-DC8DBC38AF6F}"/>
                  </a:ext>
                </a:extLst>
              </p:cNvPr>
              <p:cNvSpPr>
                <a:spLocks noChangeShapeType="1"/>
              </p:cNvSpPr>
              <p:nvPr/>
            </p:nvSpPr>
            <p:spPr bwMode="auto">
              <a:xfrm flipH="1" flipV="1">
                <a:off x="1423" y="1149"/>
                <a:ext cx="223" cy="291"/>
              </a:xfrm>
              <a:prstGeom prst="line">
                <a:avLst/>
              </a:prstGeom>
              <a:noFill/>
              <a:ln w="9525">
                <a:solidFill>
                  <a:schemeClr val="accent2"/>
                </a:solidFill>
                <a:prstDash val="dash"/>
                <a:round/>
                <a:headEnd/>
                <a:tailEnd/>
              </a:ln>
              <a:effectLst/>
            </p:spPr>
            <p:txBody>
              <a:bodyPr wrap="none" anchor="ctr"/>
              <a:lstStyle/>
              <a:p>
                <a:endParaRPr lang="es-AR"/>
              </a:p>
            </p:txBody>
          </p:sp>
          <p:sp>
            <p:nvSpPr>
              <p:cNvPr id="61" name="Arc 69">
                <a:extLst>
                  <a:ext uri="{FF2B5EF4-FFF2-40B4-BE49-F238E27FC236}">
                    <a16:creationId xmlns:a16="http://schemas.microsoft.com/office/drawing/2014/main" id="{D8D96394-FE1B-E9E1-1493-70296652536A}"/>
                  </a:ext>
                </a:extLst>
              </p:cNvPr>
              <p:cNvSpPr>
                <a:spLocks noChangeAspect="1"/>
              </p:cNvSpPr>
              <p:nvPr/>
            </p:nvSpPr>
            <p:spPr bwMode="auto">
              <a:xfrm rot="112072">
                <a:off x="1091" y="1322"/>
                <a:ext cx="1858" cy="1725"/>
              </a:xfrm>
              <a:custGeom>
                <a:avLst/>
                <a:gdLst>
                  <a:gd name="T0" fmla="*/ 0 w 17705"/>
                  <a:gd name="T1" fmla="*/ 426 h 16435"/>
                  <a:gd name="T2" fmla="*/ 387 w 17705"/>
                  <a:gd name="T3" fmla="*/ 0 h 16435"/>
                  <a:gd name="T4" fmla="*/ 1858 w 17705"/>
                  <a:gd name="T5" fmla="*/ 1725 h 16435"/>
                  <a:gd name="T6" fmla="*/ 0 60000 65536"/>
                  <a:gd name="T7" fmla="*/ 0 60000 65536"/>
                  <a:gd name="T8" fmla="*/ 0 60000 65536"/>
                </a:gdLst>
                <a:ahLst/>
                <a:cxnLst>
                  <a:cxn ang="T6">
                    <a:pos x="T0" y="T1"/>
                  </a:cxn>
                  <a:cxn ang="T7">
                    <a:pos x="T2" y="T3"/>
                  </a:cxn>
                  <a:cxn ang="T8">
                    <a:pos x="T4" y="T5"/>
                  </a:cxn>
                </a:cxnLst>
                <a:rect l="0" t="0" r="r" b="b"/>
                <a:pathLst>
                  <a:path w="17705" h="16435" fill="none" extrusionOk="0">
                    <a:moveTo>
                      <a:pt x="-1" y="4061"/>
                    </a:moveTo>
                    <a:cubicBezTo>
                      <a:pt x="1051" y="2556"/>
                      <a:pt x="2291" y="1191"/>
                      <a:pt x="3688" y="-1"/>
                    </a:cubicBezTo>
                  </a:path>
                  <a:path w="17705" h="16435" stroke="0" extrusionOk="0">
                    <a:moveTo>
                      <a:pt x="-1" y="4061"/>
                    </a:moveTo>
                    <a:cubicBezTo>
                      <a:pt x="1051" y="2556"/>
                      <a:pt x="2291" y="1191"/>
                      <a:pt x="3688" y="-1"/>
                    </a:cubicBezTo>
                    <a:lnTo>
                      <a:pt x="17705" y="16435"/>
                    </a:lnTo>
                    <a:lnTo>
                      <a:pt x="-1" y="4061"/>
                    </a:lnTo>
                    <a:close/>
                  </a:path>
                </a:pathLst>
              </a:custGeom>
              <a:noFill/>
              <a:ln w="9525">
                <a:solidFill>
                  <a:schemeClr val="accent2"/>
                </a:solidFill>
                <a:round/>
                <a:headEnd type="arrow" w="med" len="med"/>
                <a:tailEnd type="arrow" w="med" len="med"/>
              </a:ln>
              <a:effectLst/>
            </p:spPr>
            <p:txBody>
              <a:bodyPr wrap="none" anchor="ctr"/>
              <a:lstStyle/>
              <a:p>
                <a:endParaRPr lang="es-AR"/>
              </a:p>
            </p:txBody>
          </p:sp>
          <p:sp>
            <p:nvSpPr>
              <p:cNvPr id="62" name="Rectangle 70">
                <a:extLst>
                  <a:ext uri="{FF2B5EF4-FFF2-40B4-BE49-F238E27FC236}">
                    <a16:creationId xmlns:a16="http://schemas.microsoft.com/office/drawing/2014/main" id="{C33461E2-1762-F774-2EF0-6D76E0B754C2}"/>
                  </a:ext>
                </a:extLst>
              </p:cNvPr>
              <p:cNvSpPr>
                <a:spLocks noChangeArrowheads="1"/>
              </p:cNvSpPr>
              <p:nvPr/>
            </p:nvSpPr>
            <p:spPr bwMode="auto">
              <a:xfrm>
                <a:off x="882" y="1290"/>
                <a:ext cx="587" cy="233"/>
              </a:xfrm>
              <a:prstGeom prst="rect">
                <a:avLst/>
              </a:prstGeom>
              <a:noFill/>
              <a:ln w="9525">
                <a:noFill/>
                <a:miter lim="800000"/>
                <a:headEnd/>
                <a:tailEnd/>
              </a:ln>
              <a:effectLst/>
            </p:spPr>
            <p:txBody>
              <a:bodyPr wrap="none">
                <a:spAutoFit/>
              </a:bodyPr>
              <a:lstStyle/>
              <a:p>
                <a:r>
                  <a:rPr lang="es-ES_tradnl" altLang="pt-BR" dirty="0">
                    <a:solidFill>
                      <a:schemeClr val="accent2"/>
                    </a:solidFill>
                    <a:sym typeface="Symbol" pitchFamily="18" charset="2"/>
                  </a:rPr>
                  <a:t>-23º 27’</a:t>
                </a:r>
                <a:endParaRPr lang="es-ES_tradnl" altLang="pt-BR" dirty="0">
                  <a:sym typeface="Symbol" pitchFamily="18" charset="2"/>
                </a:endParaRPr>
              </a:p>
            </p:txBody>
          </p:sp>
        </p:grpSp>
      </p:grpSp>
      <p:sp>
        <p:nvSpPr>
          <p:cNvPr id="63" name="Oval 71">
            <a:extLst>
              <a:ext uri="{FF2B5EF4-FFF2-40B4-BE49-F238E27FC236}">
                <a16:creationId xmlns:a16="http://schemas.microsoft.com/office/drawing/2014/main" id="{490F35F4-0FD5-3168-B07B-8E4AAE651643}"/>
              </a:ext>
            </a:extLst>
          </p:cNvPr>
          <p:cNvSpPr>
            <a:spLocks noChangeAspect="1" noChangeArrowheads="1"/>
          </p:cNvSpPr>
          <p:nvPr/>
        </p:nvSpPr>
        <p:spPr bwMode="auto">
          <a:xfrm>
            <a:off x="5803598" y="2216795"/>
            <a:ext cx="223838"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grpSp>
        <p:nvGrpSpPr>
          <p:cNvPr id="1024" name="Group 72">
            <a:extLst>
              <a:ext uri="{FF2B5EF4-FFF2-40B4-BE49-F238E27FC236}">
                <a16:creationId xmlns:a16="http://schemas.microsoft.com/office/drawing/2014/main" id="{54FC2386-E8CE-0257-40D7-5E06E5DB2B2C}"/>
              </a:ext>
            </a:extLst>
          </p:cNvPr>
          <p:cNvGrpSpPr>
            <a:grpSpLocks/>
          </p:cNvGrpSpPr>
          <p:nvPr/>
        </p:nvGrpSpPr>
        <p:grpSpPr bwMode="auto">
          <a:xfrm>
            <a:off x="3881136" y="2851795"/>
            <a:ext cx="4059237" cy="1995487"/>
            <a:chOff x="377" y="1785"/>
            <a:chExt cx="2557" cy="1257"/>
          </a:xfrm>
        </p:grpSpPr>
        <p:sp>
          <p:nvSpPr>
            <p:cNvPr id="1025" name="Line 73">
              <a:extLst>
                <a:ext uri="{FF2B5EF4-FFF2-40B4-BE49-F238E27FC236}">
                  <a16:creationId xmlns:a16="http://schemas.microsoft.com/office/drawing/2014/main" id="{DFFEB611-6CC3-018C-6833-944DE6FC9F7B}"/>
                </a:ext>
              </a:extLst>
            </p:cNvPr>
            <p:cNvSpPr>
              <a:spLocks noChangeShapeType="1"/>
            </p:cNvSpPr>
            <p:nvPr/>
          </p:nvSpPr>
          <p:spPr bwMode="auto">
            <a:xfrm flipH="1" flipV="1">
              <a:off x="454" y="2185"/>
              <a:ext cx="446" cy="198"/>
            </a:xfrm>
            <a:prstGeom prst="line">
              <a:avLst/>
            </a:prstGeom>
            <a:noFill/>
            <a:ln w="9525">
              <a:solidFill>
                <a:srgbClr val="339933"/>
              </a:solidFill>
              <a:prstDash val="dash"/>
              <a:round/>
              <a:headEnd/>
              <a:tailEnd/>
            </a:ln>
            <a:effectLst/>
          </p:spPr>
          <p:txBody>
            <a:bodyPr wrap="none" anchor="ctr"/>
            <a:lstStyle/>
            <a:p>
              <a:endParaRPr lang="es-AR"/>
            </a:p>
          </p:txBody>
        </p:sp>
        <p:sp>
          <p:nvSpPr>
            <p:cNvPr id="1026" name="Arc 74">
              <a:extLst>
                <a:ext uri="{FF2B5EF4-FFF2-40B4-BE49-F238E27FC236}">
                  <a16:creationId xmlns:a16="http://schemas.microsoft.com/office/drawing/2014/main" id="{39FCCBAD-471A-7953-ADDC-AC259CC691DB}"/>
                </a:ext>
              </a:extLst>
            </p:cNvPr>
            <p:cNvSpPr>
              <a:spLocks noChangeAspect="1"/>
            </p:cNvSpPr>
            <p:nvPr/>
          </p:nvSpPr>
          <p:spPr bwMode="auto">
            <a:xfrm rot="112072">
              <a:off x="778" y="1785"/>
              <a:ext cx="2156" cy="1257"/>
            </a:xfrm>
            <a:custGeom>
              <a:avLst/>
              <a:gdLst>
                <a:gd name="T0" fmla="*/ 0 w 20539"/>
                <a:gd name="T1" fmla="*/ 556 h 11979"/>
                <a:gd name="T2" fmla="*/ 269 w 20539"/>
                <a:gd name="T3" fmla="*/ 0 h 11979"/>
                <a:gd name="T4" fmla="*/ 2156 w 20539"/>
                <a:gd name="T5" fmla="*/ 1257 h 11979"/>
                <a:gd name="T6" fmla="*/ 0 60000 65536"/>
                <a:gd name="T7" fmla="*/ 0 60000 65536"/>
                <a:gd name="T8" fmla="*/ 0 60000 65536"/>
              </a:gdLst>
              <a:ahLst/>
              <a:cxnLst>
                <a:cxn ang="T6">
                  <a:pos x="T0" y="T1"/>
                </a:cxn>
                <a:cxn ang="T7">
                  <a:pos x="T2" y="T3"/>
                </a:cxn>
                <a:cxn ang="T8">
                  <a:pos x="T4" y="T5"/>
                </a:cxn>
              </a:cxnLst>
              <a:rect l="0" t="0" r="r" b="b"/>
              <a:pathLst>
                <a:path w="20539" h="11979" fill="none" extrusionOk="0">
                  <a:moveTo>
                    <a:pt x="-1" y="5293"/>
                  </a:moveTo>
                  <a:cubicBezTo>
                    <a:pt x="609" y="3420"/>
                    <a:pt x="1472" y="1639"/>
                    <a:pt x="2565" y="0"/>
                  </a:cubicBezTo>
                </a:path>
                <a:path w="20539" h="11979" stroke="0" extrusionOk="0">
                  <a:moveTo>
                    <a:pt x="-1" y="5293"/>
                  </a:moveTo>
                  <a:cubicBezTo>
                    <a:pt x="609" y="3420"/>
                    <a:pt x="1472" y="1639"/>
                    <a:pt x="2565" y="0"/>
                  </a:cubicBezTo>
                  <a:lnTo>
                    <a:pt x="20539" y="11979"/>
                  </a:lnTo>
                  <a:lnTo>
                    <a:pt x="-1" y="5293"/>
                  </a:lnTo>
                  <a:close/>
                </a:path>
              </a:pathLst>
            </a:custGeom>
            <a:noFill/>
            <a:ln w="9525">
              <a:solidFill>
                <a:srgbClr val="339933"/>
              </a:solidFill>
              <a:round/>
              <a:headEnd type="arrow" w="med" len="med"/>
              <a:tailEnd type="arrow" w="med" len="med"/>
            </a:ln>
            <a:effectLst/>
          </p:spPr>
          <p:txBody>
            <a:bodyPr wrap="none" anchor="ctr"/>
            <a:lstStyle/>
            <a:p>
              <a:endParaRPr lang="es-AR"/>
            </a:p>
          </p:txBody>
        </p:sp>
        <p:sp>
          <p:nvSpPr>
            <p:cNvPr id="1027" name="Rectangle 75">
              <a:extLst>
                <a:ext uri="{FF2B5EF4-FFF2-40B4-BE49-F238E27FC236}">
                  <a16:creationId xmlns:a16="http://schemas.microsoft.com/office/drawing/2014/main" id="{436F26F2-E86E-DA49-BF55-397D3DA747D6}"/>
                </a:ext>
              </a:extLst>
            </p:cNvPr>
            <p:cNvSpPr>
              <a:spLocks noChangeArrowheads="1"/>
            </p:cNvSpPr>
            <p:nvPr/>
          </p:nvSpPr>
          <p:spPr bwMode="auto">
            <a:xfrm>
              <a:off x="377" y="1848"/>
              <a:ext cx="615" cy="233"/>
            </a:xfrm>
            <a:prstGeom prst="rect">
              <a:avLst/>
            </a:prstGeom>
            <a:noFill/>
            <a:ln w="9525">
              <a:noFill/>
              <a:miter lim="800000"/>
              <a:headEnd/>
              <a:tailEnd/>
            </a:ln>
            <a:effectLst/>
          </p:spPr>
          <p:txBody>
            <a:bodyPr wrap="none">
              <a:spAutoFit/>
            </a:bodyPr>
            <a:lstStyle/>
            <a:p>
              <a:r>
                <a:rPr lang="es-ES_tradnl" altLang="pt-BR" dirty="0">
                  <a:solidFill>
                    <a:srgbClr val="339933"/>
                  </a:solidFill>
                  <a:sym typeface="Symbol" pitchFamily="18" charset="2"/>
                </a:rPr>
                <a:t>+23º 27’</a:t>
              </a:r>
              <a:endParaRPr lang="es-ES_tradnl" altLang="pt-BR" dirty="0">
                <a:sym typeface="Symbol" pitchFamily="18" charset="2"/>
              </a:endParaRPr>
            </a:p>
          </p:txBody>
        </p:sp>
      </p:grpSp>
      <p:sp>
        <p:nvSpPr>
          <p:cNvPr id="1030" name="Oval 77">
            <a:extLst>
              <a:ext uri="{FF2B5EF4-FFF2-40B4-BE49-F238E27FC236}">
                <a16:creationId xmlns:a16="http://schemas.microsoft.com/office/drawing/2014/main" id="{6F70AE1A-3558-0BEF-3680-0F58E62FE4BE}"/>
              </a:ext>
            </a:extLst>
          </p:cNvPr>
          <p:cNvSpPr>
            <a:spLocks noChangeAspect="1" noChangeArrowheads="1"/>
          </p:cNvSpPr>
          <p:nvPr/>
        </p:nvSpPr>
        <p:spPr bwMode="auto">
          <a:xfrm>
            <a:off x="5127323" y="2853382"/>
            <a:ext cx="223838"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1031" name="Text Box 78">
            <a:extLst>
              <a:ext uri="{FF2B5EF4-FFF2-40B4-BE49-F238E27FC236}">
                <a16:creationId xmlns:a16="http://schemas.microsoft.com/office/drawing/2014/main" id="{E0C80706-DBAA-F4C0-F373-1F6C3312117B}"/>
              </a:ext>
            </a:extLst>
          </p:cNvPr>
          <p:cNvSpPr txBox="1">
            <a:spLocks noChangeArrowheads="1"/>
          </p:cNvSpPr>
          <p:nvPr/>
        </p:nvSpPr>
        <p:spPr bwMode="auto">
          <a:xfrm>
            <a:off x="6727523" y="2524770"/>
            <a:ext cx="1276350" cy="336550"/>
          </a:xfrm>
          <a:prstGeom prst="rect">
            <a:avLst/>
          </a:prstGeom>
          <a:noFill/>
          <a:ln w="9525">
            <a:noFill/>
            <a:miter lim="800000"/>
            <a:headEnd/>
            <a:tailEnd/>
          </a:ln>
          <a:effectLst/>
        </p:spPr>
        <p:txBody>
          <a:bodyPr wrap="none">
            <a:spAutoFit/>
          </a:bodyPr>
          <a:lstStyle/>
          <a:p>
            <a:r>
              <a:rPr lang="es-ES_tradnl" altLang="pt-BR" sz="1600">
                <a:solidFill>
                  <a:srgbClr val="FF9900"/>
                </a:solidFill>
              </a:rPr>
              <a:t>Equinoccios</a:t>
            </a:r>
            <a:endParaRPr lang="es-ES_tradnl" altLang="pt-BR" sz="1600"/>
          </a:p>
        </p:txBody>
      </p:sp>
      <p:sp>
        <p:nvSpPr>
          <p:cNvPr id="1032" name="Arc 20">
            <a:extLst>
              <a:ext uri="{FF2B5EF4-FFF2-40B4-BE49-F238E27FC236}">
                <a16:creationId xmlns:a16="http://schemas.microsoft.com/office/drawing/2014/main" id="{190FB8A0-DC5B-3B09-87DB-E3A181059FD5}"/>
              </a:ext>
            </a:extLst>
          </p:cNvPr>
          <p:cNvSpPr>
            <a:spLocks/>
          </p:cNvSpPr>
          <p:nvPr/>
        </p:nvSpPr>
        <p:spPr bwMode="auto">
          <a:xfrm rot="12995708">
            <a:off x="4303237" y="3699519"/>
            <a:ext cx="3941762" cy="2603500"/>
          </a:xfrm>
          <a:custGeom>
            <a:avLst/>
            <a:gdLst>
              <a:gd name="T0" fmla="*/ 1530900 w 21600"/>
              <a:gd name="T1" fmla="*/ 0 h 37626"/>
              <a:gd name="T2" fmla="*/ 2253374 w 21600"/>
              <a:gd name="T3" fmla="*/ 2603500 h 37626"/>
              <a:gd name="T4" fmla="*/ 0 w 21600"/>
              <a:gd name="T5" fmla="*/ 1377241 h 37626"/>
              <a:gd name="T6" fmla="*/ 0 60000 65536"/>
              <a:gd name="T7" fmla="*/ 0 60000 65536"/>
              <a:gd name="T8" fmla="*/ 0 60000 65536"/>
            </a:gdLst>
            <a:ahLst/>
            <a:cxnLst>
              <a:cxn ang="T6">
                <a:pos x="T0" y="T1"/>
              </a:cxn>
              <a:cxn ang="T7">
                <a:pos x="T2" y="T3"/>
              </a:cxn>
              <a:cxn ang="T8">
                <a:pos x="T4" y="T5"/>
              </a:cxn>
            </a:cxnLst>
            <a:rect l="0" t="0" r="r" b="b"/>
            <a:pathLst>
              <a:path w="21600" h="37626" fill="none" extrusionOk="0">
                <a:moveTo>
                  <a:pt x="8389" y="-1"/>
                </a:moveTo>
                <a:cubicBezTo>
                  <a:pt x="16394" y="3373"/>
                  <a:pt x="21600" y="11216"/>
                  <a:pt x="21600" y="19904"/>
                </a:cubicBezTo>
                <a:cubicBezTo>
                  <a:pt x="21600" y="26968"/>
                  <a:pt x="18144" y="33587"/>
                  <a:pt x="12348" y="37626"/>
                </a:cubicBezTo>
              </a:path>
              <a:path w="21600" h="37626" stroke="0" extrusionOk="0">
                <a:moveTo>
                  <a:pt x="8389" y="-1"/>
                </a:moveTo>
                <a:cubicBezTo>
                  <a:pt x="16394" y="3373"/>
                  <a:pt x="21600" y="11216"/>
                  <a:pt x="21600" y="19904"/>
                </a:cubicBezTo>
                <a:cubicBezTo>
                  <a:pt x="21600" y="26968"/>
                  <a:pt x="18144" y="33587"/>
                  <a:pt x="12348" y="37626"/>
                </a:cubicBezTo>
                <a:lnTo>
                  <a:pt x="0" y="19904"/>
                </a:lnTo>
                <a:lnTo>
                  <a:pt x="8389" y="-1"/>
                </a:lnTo>
                <a:close/>
              </a:path>
            </a:pathLst>
          </a:custGeom>
          <a:noFill/>
          <a:ln w="19050">
            <a:solidFill>
              <a:srgbClr val="339933"/>
            </a:solidFill>
            <a:round/>
            <a:headEnd/>
            <a:tailEnd/>
          </a:ln>
          <a:effectLst/>
        </p:spPr>
        <p:txBody>
          <a:bodyPr wrap="none" anchor="ctr"/>
          <a:lstStyle/>
          <a:p>
            <a:endParaRPr lang="es-AR"/>
          </a:p>
        </p:txBody>
      </p:sp>
      <p:sp>
        <p:nvSpPr>
          <p:cNvPr id="49" name="Oval 57">
            <a:extLst>
              <a:ext uri="{FF2B5EF4-FFF2-40B4-BE49-F238E27FC236}">
                <a16:creationId xmlns:a16="http://schemas.microsoft.com/office/drawing/2014/main" id="{6EA3788B-FE0C-D38C-DEBB-86151331E861}"/>
              </a:ext>
            </a:extLst>
          </p:cNvPr>
          <p:cNvSpPr>
            <a:spLocks noChangeAspect="1" noChangeArrowheads="1"/>
          </p:cNvSpPr>
          <p:nvPr/>
        </p:nvSpPr>
        <p:spPr bwMode="auto">
          <a:xfrm>
            <a:off x="5987748" y="3404245"/>
            <a:ext cx="223838"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50" name="Oval 58">
            <a:extLst>
              <a:ext uri="{FF2B5EF4-FFF2-40B4-BE49-F238E27FC236}">
                <a16:creationId xmlns:a16="http://schemas.microsoft.com/office/drawing/2014/main" id="{CE74A9FD-5C3B-D4A3-1647-1A6B3947A8FD}"/>
              </a:ext>
            </a:extLst>
          </p:cNvPr>
          <p:cNvSpPr>
            <a:spLocks noChangeAspect="1" noChangeArrowheads="1"/>
          </p:cNvSpPr>
          <p:nvPr/>
        </p:nvSpPr>
        <p:spPr bwMode="auto">
          <a:xfrm>
            <a:off x="6783086" y="3677295"/>
            <a:ext cx="223837"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48" name="Oval 56">
            <a:extLst>
              <a:ext uri="{FF2B5EF4-FFF2-40B4-BE49-F238E27FC236}">
                <a16:creationId xmlns:a16="http://schemas.microsoft.com/office/drawing/2014/main" id="{38696164-1DD3-4EDA-7291-2ED0FDD7F1A3}"/>
              </a:ext>
            </a:extLst>
          </p:cNvPr>
          <p:cNvSpPr>
            <a:spLocks noChangeAspect="1" noChangeArrowheads="1"/>
          </p:cNvSpPr>
          <p:nvPr/>
        </p:nvSpPr>
        <p:spPr bwMode="auto">
          <a:xfrm>
            <a:off x="5151136" y="3372495"/>
            <a:ext cx="223837"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1029" name="Oval 76">
            <a:extLst>
              <a:ext uri="{FF2B5EF4-FFF2-40B4-BE49-F238E27FC236}">
                <a16:creationId xmlns:a16="http://schemas.microsoft.com/office/drawing/2014/main" id="{DEE7E536-01C7-F86A-4F90-FF9B7A972D45}"/>
              </a:ext>
            </a:extLst>
          </p:cNvPr>
          <p:cNvSpPr>
            <a:spLocks noChangeAspect="1" noChangeArrowheads="1"/>
          </p:cNvSpPr>
          <p:nvPr/>
        </p:nvSpPr>
        <p:spPr bwMode="auto">
          <a:xfrm>
            <a:off x="4635198" y="3704282"/>
            <a:ext cx="223838"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47" name="Oval 55">
            <a:extLst>
              <a:ext uri="{FF2B5EF4-FFF2-40B4-BE49-F238E27FC236}">
                <a16:creationId xmlns:a16="http://schemas.microsoft.com/office/drawing/2014/main" id="{1BFA886F-1FD8-3E28-445A-6AE5AE9834B4}"/>
              </a:ext>
            </a:extLst>
          </p:cNvPr>
          <p:cNvSpPr>
            <a:spLocks noChangeAspect="1" noChangeArrowheads="1"/>
          </p:cNvSpPr>
          <p:nvPr/>
        </p:nvSpPr>
        <p:spPr bwMode="auto">
          <a:xfrm>
            <a:off x="4736798" y="4747270"/>
            <a:ext cx="223838"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46" name="Oval 54">
            <a:extLst>
              <a:ext uri="{FF2B5EF4-FFF2-40B4-BE49-F238E27FC236}">
                <a16:creationId xmlns:a16="http://schemas.microsoft.com/office/drawing/2014/main" id="{AFD2B0E8-E96C-437C-F528-6B40F8FFE080}"/>
              </a:ext>
            </a:extLst>
          </p:cNvPr>
          <p:cNvSpPr>
            <a:spLocks noChangeAspect="1" noChangeArrowheads="1"/>
          </p:cNvSpPr>
          <p:nvPr/>
        </p:nvSpPr>
        <p:spPr bwMode="auto">
          <a:xfrm>
            <a:off x="5228923" y="5520382"/>
            <a:ext cx="223838" cy="223838"/>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45" name="Oval 53">
            <a:extLst>
              <a:ext uri="{FF2B5EF4-FFF2-40B4-BE49-F238E27FC236}">
                <a16:creationId xmlns:a16="http://schemas.microsoft.com/office/drawing/2014/main" id="{3E1507C1-0808-21B2-8D5D-9E22E7B042C3}"/>
              </a:ext>
            </a:extLst>
          </p:cNvPr>
          <p:cNvSpPr>
            <a:spLocks noChangeAspect="1" noChangeArrowheads="1"/>
          </p:cNvSpPr>
          <p:nvPr/>
        </p:nvSpPr>
        <p:spPr bwMode="auto">
          <a:xfrm>
            <a:off x="5773436" y="6172845"/>
            <a:ext cx="223837" cy="223837"/>
          </a:xfrm>
          <a:prstGeom prst="ellipse">
            <a:avLst/>
          </a:prstGeom>
          <a:solidFill>
            <a:srgbClr val="FFFF00"/>
          </a:solidFill>
          <a:ln w="9525">
            <a:solidFill>
              <a:schemeClr val="tx1"/>
            </a:solidFill>
            <a:round/>
            <a:headEnd/>
            <a:tailEnd/>
          </a:ln>
          <a:effectLst/>
        </p:spPr>
        <p:txBody>
          <a:bodyPr wrap="none" anchor="ctr"/>
          <a:lstStyle/>
          <a:p>
            <a:pPr eaLnBrk="1" hangingPunct="1"/>
            <a:endParaRPr lang="pt-BR"/>
          </a:p>
        </p:txBody>
      </p:sp>
      <p:sp>
        <p:nvSpPr>
          <p:cNvPr id="1106" name="CuadroTexto 1105">
            <a:extLst>
              <a:ext uri="{FF2B5EF4-FFF2-40B4-BE49-F238E27FC236}">
                <a16:creationId xmlns:a16="http://schemas.microsoft.com/office/drawing/2014/main" id="{6AB8F830-A38F-89F9-0567-9D0A76BE4473}"/>
              </a:ext>
            </a:extLst>
          </p:cNvPr>
          <p:cNvSpPr txBox="1"/>
          <p:nvPr/>
        </p:nvSpPr>
        <p:spPr>
          <a:xfrm>
            <a:off x="61042" y="1664517"/>
            <a:ext cx="4049818" cy="1815882"/>
          </a:xfrm>
          <a:prstGeom prst="rect">
            <a:avLst/>
          </a:prstGeom>
          <a:noFill/>
        </p:spPr>
        <p:txBody>
          <a:bodyPr wrap="square" rtlCol="0">
            <a:spAutoFit/>
          </a:bodyPr>
          <a:lstStyle/>
          <a:p>
            <a:r>
              <a:rPr lang="es-AR" sz="1400" dirty="0"/>
              <a:t>DURANTE LOS EQUINOCCIOS </a:t>
            </a:r>
            <a:r>
              <a:rPr lang="es-AR" sz="1400" dirty="0">
                <a:sym typeface="Symbol" panose="05050102010706020507" pitchFamily="18" charset="2"/>
              </a:rPr>
              <a:t>=0, ES DECIR LOS PLANOS DE LA ECLÍPTICA Y DEL ECUADOR TERRESTRE COINCIDEN.</a:t>
            </a:r>
          </a:p>
          <a:p>
            <a:endParaRPr lang="es-AR" sz="1400" dirty="0">
              <a:sym typeface="Symbol" panose="05050102010706020507" pitchFamily="18" charset="2"/>
            </a:endParaRPr>
          </a:p>
          <a:p>
            <a:r>
              <a:rPr lang="es-AR" sz="1400" dirty="0">
                <a:sym typeface="Symbol" panose="05050102010706020507" pitchFamily="18" charset="2"/>
              </a:rPr>
              <a:t>ESTO ES SIGNIFICATIVO PORQUE EL PLANO DE LA ECLÍPTICA SE “MUEVE”, DE MANERA PARALELA,  POR ENCIMA Y DEBAJO DEL PLANO DEL ECUADOR TERRESTRE (PROYECTADO)</a:t>
            </a:r>
            <a:endParaRPr lang="es-AR" sz="1400" dirty="0"/>
          </a:p>
        </p:txBody>
      </p:sp>
    </p:spTree>
    <p:extLst>
      <p:ext uri="{BB962C8B-B14F-4D97-AF65-F5344CB8AC3E}">
        <p14:creationId xmlns:p14="http://schemas.microsoft.com/office/powerpoint/2010/main" val="187262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1+#ppt_w/2"/>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down)">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strips(upRight)">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500" fill="hold"/>
                                        <p:tgtEl>
                                          <p:spTgt spid="53"/>
                                        </p:tgtEl>
                                        <p:attrNameLst>
                                          <p:attrName>ppt_x</p:attrName>
                                        </p:attrNameLst>
                                      </p:cBhvr>
                                      <p:tavLst>
                                        <p:tav tm="0">
                                          <p:val>
                                            <p:strVal val="1+#ppt_w/2"/>
                                          </p:val>
                                        </p:tav>
                                        <p:tav tm="100000">
                                          <p:val>
                                            <p:strVal val="#ppt_x"/>
                                          </p:val>
                                        </p:tav>
                                      </p:tavLst>
                                    </p:anim>
                                    <p:anim calcmode="lin" valueType="num">
                                      <p:cBhvr additive="base">
                                        <p:cTn id="42"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031"/>
                                        </p:tgtEl>
                                        <p:attrNameLst>
                                          <p:attrName>style.visibility</p:attrName>
                                        </p:attrNameLst>
                                      </p:cBhvr>
                                      <p:to>
                                        <p:strVal val="visible"/>
                                      </p:to>
                                    </p:set>
                                    <p:anim calcmode="lin" valueType="num">
                                      <p:cBhvr additive="base">
                                        <p:cTn id="47" dur="500" fill="hold"/>
                                        <p:tgtEl>
                                          <p:spTgt spid="1031"/>
                                        </p:tgtEl>
                                        <p:attrNameLst>
                                          <p:attrName>ppt_x</p:attrName>
                                        </p:attrNameLst>
                                      </p:cBhvr>
                                      <p:tavLst>
                                        <p:tav tm="0">
                                          <p:val>
                                            <p:strVal val="1+#ppt_w/2"/>
                                          </p:val>
                                        </p:tav>
                                        <p:tav tm="100000">
                                          <p:val>
                                            <p:strVal val="#ppt_x"/>
                                          </p:val>
                                        </p:tav>
                                      </p:tavLst>
                                    </p:anim>
                                    <p:anim calcmode="lin" valueType="num">
                                      <p:cBhvr additive="base">
                                        <p:cTn id="48" dur="500" fill="hold"/>
                                        <p:tgtEl>
                                          <p:spTgt spid="1031"/>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1" presetClass="entr" presetSubtype="0" fill="hold" grpId="0" nodeType="clickEffect">
                                  <p:stCondLst>
                                    <p:cond delay="0"/>
                                  </p:stCondLst>
                                  <p:childTnLst>
                                    <p:set>
                                      <p:cBhvr>
                                        <p:cTn id="52" dur="1000">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1" presetClass="entr" presetSubtype="0" fill="hold" grpId="0" nodeType="clickEffect">
                                  <p:stCondLst>
                                    <p:cond delay="0"/>
                                  </p:stCondLst>
                                  <p:childTnLst>
                                    <p:set>
                                      <p:cBhvr>
                                        <p:cTn id="56" dur="1000">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1" presetClass="entr" presetSubtype="0" fill="hold" grpId="0" nodeType="clickEffect">
                                  <p:stCondLst>
                                    <p:cond delay="0"/>
                                  </p:stCondLst>
                                  <p:childTnLst>
                                    <p:set>
                                      <p:cBhvr>
                                        <p:cTn id="60" dur="1000">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1" presetClass="entr" presetSubtype="0" fill="hold" grpId="0" nodeType="clickEffect">
                                  <p:stCondLst>
                                    <p:cond delay="0"/>
                                  </p:stCondLst>
                                  <p:childTnLst>
                                    <p:set>
                                      <p:cBhvr>
                                        <p:cTn id="64" dur="1000">
                                          <p:stCondLst>
                                            <p:cond delay="0"/>
                                          </p:stCondLst>
                                        </p:cTn>
                                        <p:tgtEl>
                                          <p:spTgt spid="10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1" presetClass="entr" presetSubtype="0" fill="hold" grpId="0" nodeType="clickEffect">
                                  <p:stCondLst>
                                    <p:cond delay="0"/>
                                  </p:stCondLst>
                                  <p:childTnLst>
                                    <p:set>
                                      <p:cBhvr>
                                        <p:cTn id="68" dur="1000">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1" presetClass="entr" presetSubtype="0" fill="hold" grpId="0" nodeType="clickEffect">
                                  <p:stCondLst>
                                    <p:cond delay="0"/>
                                  </p:stCondLst>
                                  <p:childTnLst>
                                    <p:set>
                                      <p:cBhvr>
                                        <p:cTn id="72" dur="1000">
                                          <p:stCondLst>
                                            <p:cond delay="0"/>
                                          </p:stCondLst>
                                        </p:cTn>
                                        <p:tgtEl>
                                          <p:spTgt spid="3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1" presetClass="entr" presetSubtype="0" fill="hold" grpId="0" nodeType="clickEffect">
                                  <p:stCondLst>
                                    <p:cond delay="0"/>
                                  </p:stCondLst>
                                  <p:childTnLst>
                                    <p:set>
                                      <p:cBhvr>
                                        <p:cTn id="76" dur="1000">
                                          <p:stCondLst>
                                            <p:cond delay="0"/>
                                          </p:stCondLst>
                                        </p:cTn>
                                        <p:tgtEl>
                                          <p:spTgt spid="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1" presetClass="entr" presetSubtype="0" fill="hold" grpId="0" nodeType="clickEffect">
                                  <p:stCondLst>
                                    <p:cond delay="0"/>
                                  </p:stCondLst>
                                  <p:childTnLst>
                                    <p:set>
                                      <p:cBhvr>
                                        <p:cTn id="80" dur="1000">
                                          <p:stCondLst>
                                            <p:cond delay="0"/>
                                          </p:stCondLst>
                                        </p:cTn>
                                        <p:tgtEl>
                                          <p:spTgt spid="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8" presetClass="entr" presetSubtype="3" fill="hold" grpId="0"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strips(upRight)">
                                      <p:cBhvr>
                                        <p:cTn id="85" dur="5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grpId="0" nodeType="clickEffect">
                                  <p:stCondLst>
                                    <p:cond delay="0"/>
                                  </p:stCondLst>
                                  <p:childTnLst>
                                    <p:set>
                                      <p:cBhvr>
                                        <p:cTn id="89" dur="1" fill="hold">
                                          <p:stCondLst>
                                            <p:cond delay="0"/>
                                          </p:stCondLst>
                                        </p:cTn>
                                        <p:tgtEl>
                                          <p:spTgt spid="44"/>
                                        </p:tgtEl>
                                        <p:attrNameLst>
                                          <p:attrName>style.visibility</p:attrName>
                                        </p:attrNameLst>
                                      </p:cBhvr>
                                      <p:to>
                                        <p:strVal val="visible"/>
                                      </p:to>
                                    </p:set>
                                    <p:anim calcmode="lin" valueType="num">
                                      <p:cBhvr additive="base">
                                        <p:cTn id="90" dur="500" fill="hold"/>
                                        <p:tgtEl>
                                          <p:spTgt spid="44"/>
                                        </p:tgtEl>
                                        <p:attrNameLst>
                                          <p:attrName>ppt_x</p:attrName>
                                        </p:attrNameLst>
                                      </p:cBhvr>
                                      <p:tavLst>
                                        <p:tav tm="0">
                                          <p:val>
                                            <p:strVal val="1+#ppt_w/2"/>
                                          </p:val>
                                        </p:tav>
                                        <p:tav tm="100000">
                                          <p:val>
                                            <p:strVal val="#ppt_x"/>
                                          </p:val>
                                        </p:tav>
                                      </p:tavLst>
                                    </p:anim>
                                    <p:anim calcmode="lin" valueType="num">
                                      <p:cBhvr additive="base">
                                        <p:cTn id="91"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1" presetClass="entr" presetSubtype="0" fill="hold" grpId="0" nodeType="clickEffect">
                                  <p:stCondLst>
                                    <p:cond delay="0"/>
                                  </p:stCondLst>
                                  <p:childTnLst>
                                    <p:set>
                                      <p:cBhvr>
                                        <p:cTn id="95" dur="1000">
                                          <p:stCondLst>
                                            <p:cond delay="0"/>
                                          </p:stCondLst>
                                        </p:cTn>
                                        <p:tgtEl>
                                          <p:spTgt spid="5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1" presetClass="entr" presetSubtype="0" fill="hold" grpId="0" nodeType="clickEffect">
                                  <p:stCondLst>
                                    <p:cond delay="0"/>
                                  </p:stCondLst>
                                  <p:childTnLst>
                                    <p:set>
                                      <p:cBhvr>
                                        <p:cTn id="99" dur="1000">
                                          <p:stCondLst>
                                            <p:cond delay="0"/>
                                          </p:stCondLst>
                                        </p:cTn>
                                        <p:tgtEl>
                                          <p:spTgt spid="4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1" presetClass="entr" presetSubtype="0" fill="hold" grpId="0" nodeType="clickEffect">
                                  <p:stCondLst>
                                    <p:cond delay="0"/>
                                  </p:stCondLst>
                                  <p:childTnLst>
                                    <p:set>
                                      <p:cBhvr>
                                        <p:cTn id="103" dur="1000">
                                          <p:stCondLst>
                                            <p:cond delay="0"/>
                                          </p:stCondLst>
                                        </p:cTn>
                                        <p:tgtEl>
                                          <p:spTgt spid="42"/>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1" presetClass="entr" presetSubtype="0" fill="hold" grpId="0" nodeType="clickEffect">
                                  <p:stCondLst>
                                    <p:cond delay="0"/>
                                  </p:stCondLst>
                                  <p:childTnLst>
                                    <p:set>
                                      <p:cBhvr>
                                        <p:cTn id="107" dur="1000">
                                          <p:stCondLst>
                                            <p:cond delay="0"/>
                                          </p:stCondLst>
                                        </p:cTn>
                                        <p:tgtEl>
                                          <p:spTgt spid="4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1" presetClass="entr" presetSubtype="0" fill="hold" grpId="0" nodeType="clickEffect">
                                  <p:stCondLst>
                                    <p:cond delay="0"/>
                                  </p:stCondLst>
                                  <p:childTnLst>
                                    <p:set>
                                      <p:cBhvr>
                                        <p:cTn id="111" dur="1000">
                                          <p:stCondLst>
                                            <p:cond delay="0"/>
                                          </p:stCondLst>
                                        </p:cTn>
                                        <p:tgtEl>
                                          <p:spTgt spid="6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1" presetClass="entr" presetSubtype="0" fill="hold" grpId="0" nodeType="clickEffect">
                                  <p:stCondLst>
                                    <p:cond delay="0"/>
                                  </p:stCondLst>
                                  <p:childTnLst>
                                    <p:set>
                                      <p:cBhvr>
                                        <p:cTn id="115" dur="1000">
                                          <p:stCondLst>
                                            <p:cond delay="0"/>
                                          </p:stCondLst>
                                        </p:cTn>
                                        <p:tgtEl>
                                          <p:spTgt spid="40"/>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1" presetClass="entr" presetSubtype="0" fill="hold" grpId="0" nodeType="clickEffect">
                                  <p:stCondLst>
                                    <p:cond delay="0"/>
                                  </p:stCondLst>
                                  <p:childTnLst>
                                    <p:set>
                                      <p:cBhvr>
                                        <p:cTn id="119" dur="1000">
                                          <p:stCondLst>
                                            <p:cond delay="0"/>
                                          </p:stCondLst>
                                        </p:cTn>
                                        <p:tgtEl>
                                          <p:spTgt spid="3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1" presetClass="entr" presetSubtype="0" fill="hold" grpId="0" nodeType="clickEffect">
                                  <p:stCondLst>
                                    <p:cond delay="0"/>
                                  </p:stCondLst>
                                  <p:childTnLst>
                                    <p:set>
                                      <p:cBhvr>
                                        <p:cTn id="123" dur="1000">
                                          <p:stCondLst>
                                            <p:cond delay="0"/>
                                          </p:stCondLst>
                                        </p:cTn>
                                        <p:tgtEl>
                                          <p:spTgt spid="38"/>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1" presetClass="entr" presetSubtype="0" fill="hold" grpId="0" nodeType="clickEffect">
                                  <p:stCondLst>
                                    <p:cond delay="0"/>
                                  </p:stCondLst>
                                  <p:childTnLst>
                                    <p:set>
                                      <p:cBhvr>
                                        <p:cTn id="127" dur="1000">
                                          <p:stCondLst>
                                            <p:cond delay="0"/>
                                          </p:stCondLst>
                                        </p:cTn>
                                        <p:tgtEl>
                                          <p:spTgt spid="37"/>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22"/>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8" presetClass="entr" presetSubtype="3" fill="hold" nodeType="clickEffect">
                                  <p:stCondLst>
                                    <p:cond delay="0"/>
                                  </p:stCondLst>
                                  <p:childTnLst>
                                    <p:set>
                                      <p:cBhvr>
                                        <p:cTn id="135" dur="1" fill="hold">
                                          <p:stCondLst>
                                            <p:cond delay="0"/>
                                          </p:stCondLst>
                                        </p:cTn>
                                        <p:tgtEl>
                                          <p:spTgt spid="57"/>
                                        </p:tgtEl>
                                        <p:attrNameLst>
                                          <p:attrName>style.visibility</p:attrName>
                                        </p:attrNameLst>
                                      </p:cBhvr>
                                      <p:to>
                                        <p:strVal val="visible"/>
                                      </p:to>
                                    </p:set>
                                    <p:animEffect transition="in" filter="strips(upRight)">
                                      <p:cBhvr>
                                        <p:cTn id="136" dur="500"/>
                                        <p:tgtEl>
                                          <p:spTgt spid="57"/>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2" fill="hold" grpId="0" nodeType="clickEffect">
                                  <p:stCondLst>
                                    <p:cond delay="0"/>
                                  </p:stCondLst>
                                  <p:childTnLst>
                                    <p:set>
                                      <p:cBhvr>
                                        <p:cTn id="140" dur="1" fill="hold">
                                          <p:stCondLst>
                                            <p:cond delay="0"/>
                                          </p:stCondLst>
                                        </p:cTn>
                                        <p:tgtEl>
                                          <p:spTgt spid="56"/>
                                        </p:tgtEl>
                                        <p:attrNameLst>
                                          <p:attrName>style.visibility</p:attrName>
                                        </p:attrNameLst>
                                      </p:cBhvr>
                                      <p:to>
                                        <p:strVal val="visible"/>
                                      </p:to>
                                    </p:set>
                                    <p:anim calcmode="lin" valueType="num">
                                      <p:cBhvr additive="base">
                                        <p:cTn id="141" dur="500" fill="hold"/>
                                        <p:tgtEl>
                                          <p:spTgt spid="56"/>
                                        </p:tgtEl>
                                        <p:attrNameLst>
                                          <p:attrName>ppt_x</p:attrName>
                                        </p:attrNameLst>
                                      </p:cBhvr>
                                      <p:tavLst>
                                        <p:tav tm="0">
                                          <p:val>
                                            <p:strVal val="1+#ppt_w/2"/>
                                          </p:val>
                                        </p:tav>
                                        <p:tav tm="100000">
                                          <p:val>
                                            <p:strVal val="#ppt_x"/>
                                          </p:val>
                                        </p:tav>
                                      </p:tavLst>
                                    </p:anim>
                                    <p:anim calcmode="lin" valueType="num">
                                      <p:cBhvr additive="base">
                                        <p:cTn id="142"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1" presetClass="entr" presetSubtype="0" fill="hold" grpId="0" nodeType="clickEffect">
                                  <p:stCondLst>
                                    <p:cond delay="0"/>
                                  </p:stCondLst>
                                  <p:childTnLst>
                                    <p:set>
                                      <p:cBhvr>
                                        <p:cTn id="146" dur="1000">
                                          <p:stCondLst>
                                            <p:cond delay="0"/>
                                          </p:stCondLst>
                                        </p:cTn>
                                        <p:tgtEl>
                                          <p:spTgt spid="5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1" presetClass="entr" presetSubtype="0" fill="hold" grpId="0" nodeType="clickEffect">
                                  <p:stCondLst>
                                    <p:cond delay="0"/>
                                  </p:stCondLst>
                                  <p:childTnLst>
                                    <p:set>
                                      <p:cBhvr>
                                        <p:cTn id="150" dur="1000">
                                          <p:stCondLst>
                                            <p:cond delay="0"/>
                                          </p:stCondLst>
                                        </p:cTn>
                                        <p:tgtEl>
                                          <p:spTgt spid="4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1" presetClass="entr" presetSubtype="0" fill="hold" grpId="0" nodeType="clickEffect">
                                  <p:stCondLst>
                                    <p:cond delay="0"/>
                                  </p:stCondLst>
                                  <p:childTnLst>
                                    <p:set>
                                      <p:cBhvr>
                                        <p:cTn id="154" dur="1000">
                                          <p:stCondLst>
                                            <p:cond delay="0"/>
                                          </p:stCondLst>
                                        </p:cTn>
                                        <p:tgtEl>
                                          <p:spTgt spid="4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1" presetClass="entr" presetSubtype="0" fill="hold" grpId="0" nodeType="clickEffect">
                                  <p:stCondLst>
                                    <p:cond delay="0"/>
                                  </p:stCondLst>
                                  <p:childTnLst>
                                    <p:set>
                                      <p:cBhvr>
                                        <p:cTn id="158" dur="1000">
                                          <p:stCondLst>
                                            <p:cond delay="0"/>
                                          </p:stCondLst>
                                        </p:cTn>
                                        <p:tgtEl>
                                          <p:spTgt spid="102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1" presetClass="entr" presetSubtype="0" fill="hold" grpId="0" nodeType="clickEffect">
                                  <p:stCondLst>
                                    <p:cond delay="0"/>
                                  </p:stCondLst>
                                  <p:childTnLst>
                                    <p:set>
                                      <p:cBhvr>
                                        <p:cTn id="162" dur="1000">
                                          <p:stCondLst>
                                            <p:cond delay="0"/>
                                          </p:stCondLst>
                                        </p:cTn>
                                        <p:tgtEl>
                                          <p:spTgt spid="4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1" presetClass="entr" presetSubtype="0" fill="hold" grpId="0" nodeType="clickEffect">
                                  <p:stCondLst>
                                    <p:cond delay="0"/>
                                  </p:stCondLst>
                                  <p:childTnLst>
                                    <p:set>
                                      <p:cBhvr>
                                        <p:cTn id="166" dur="1000">
                                          <p:stCondLst>
                                            <p:cond delay="0"/>
                                          </p:stCondLst>
                                        </p:cTn>
                                        <p:tgtEl>
                                          <p:spTgt spid="46"/>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1" presetClass="entr" presetSubtype="0" fill="hold" grpId="0" nodeType="clickEffect">
                                  <p:stCondLst>
                                    <p:cond delay="0"/>
                                  </p:stCondLst>
                                  <p:childTnLst>
                                    <p:set>
                                      <p:cBhvr>
                                        <p:cTn id="170" dur="1000">
                                          <p:stCondLst>
                                            <p:cond delay="0"/>
                                          </p:stCondLst>
                                        </p:cTn>
                                        <p:tgtEl>
                                          <p:spTgt spid="45"/>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8" presetClass="entr" presetSubtype="3" fill="hold" grpId="0" nodeType="clickEffect">
                                  <p:stCondLst>
                                    <p:cond delay="0"/>
                                  </p:stCondLst>
                                  <p:childTnLst>
                                    <p:set>
                                      <p:cBhvr>
                                        <p:cTn id="174" dur="1" fill="hold">
                                          <p:stCondLst>
                                            <p:cond delay="0"/>
                                          </p:stCondLst>
                                        </p:cTn>
                                        <p:tgtEl>
                                          <p:spTgt spid="1032"/>
                                        </p:tgtEl>
                                        <p:attrNameLst>
                                          <p:attrName>style.visibility</p:attrName>
                                        </p:attrNameLst>
                                      </p:cBhvr>
                                      <p:to>
                                        <p:strVal val="visible"/>
                                      </p:to>
                                    </p:set>
                                    <p:animEffect transition="in" filter="strips(upRight)">
                                      <p:cBhvr>
                                        <p:cTn id="175" dur="500"/>
                                        <p:tgtEl>
                                          <p:spTgt spid="1032"/>
                                        </p:tgtEl>
                                      </p:cBhvr>
                                    </p:animEffect>
                                  </p:childTnLst>
                                </p:cTn>
                              </p:par>
                            </p:childTnLst>
                          </p:cTn>
                        </p:par>
                      </p:childTnLst>
                    </p:cTn>
                  </p:par>
                  <p:par>
                    <p:cTn id="176" fill="hold">
                      <p:stCondLst>
                        <p:cond delay="indefinite"/>
                      </p:stCondLst>
                      <p:childTnLst>
                        <p:par>
                          <p:cTn id="177" fill="hold">
                            <p:stCondLst>
                              <p:cond delay="0"/>
                            </p:stCondLst>
                            <p:childTnLst>
                              <p:par>
                                <p:cTn id="178" presetID="2" presetClass="entr" presetSubtype="12" fill="hold" nodeType="clickEffect">
                                  <p:stCondLst>
                                    <p:cond delay="0"/>
                                  </p:stCondLst>
                                  <p:childTnLst>
                                    <p:set>
                                      <p:cBhvr>
                                        <p:cTn id="179" dur="1" fill="hold">
                                          <p:stCondLst>
                                            <p:cond delay="0"/>
                                          </p:stCondLst>
                                        </p:cTn>
                                        <p:tgtEl>
                                          <p:spTgt spid="1024"/>
                                        </p:tgtEl>
                                        <p:attrNameLst>
                                          <p:attrName>style.visibility</p:attrName>
                                        </p:attrNameLst>
                                      </p:cBhvr>
                                      <p:to>
                                        <p:strVal val="visible"/>
                                      </p:to>
                                    </p:set>
                                    <p:anim calcmode="lin" valueType="num">
                                      <p:cBhvr additive="base">
                                        <p:cTn id="180" dur="500" fill="hold"/>
                                        <p:tgtEl>
                                          <p:spTgt spid="1024"/>
                                        </p:tgtEl>
                                        <p:attrNameLst>
                                          <p:attrName>ppt_x</p:attrName>
                                        </p:attrNameLst>
                                      </p:cBhvr>
                                      <p:tavLst>
                                        <p:tav tm="0">
                                          <p:val>
                                            <p:strVal val="0-#ppt_w/2"/>
                                          </p:val>
                                        </p:tav>
                                        <p:tav tm="100000">
                                          <p:val>
                                            <p:strVal val="#ppt_x"/>
                                          </p:val>
                                        </p:tav>
                                      </p:tavLst>
                                    </p:anim>
                                    <p:anim calcmode="lin" valueType="num">
                                      <p:cBhvr additive="base">
                                        <p:cTn id="181" dur="500" fill="hold"/>
                                        <p:tgtEl>
                                          <p:spTgt spid="1024"/>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grpId="0" nodeType="clickEffect">
                                  <p:stCondLst>
                                    <p:cond delay="0"/>
                                  </p:stCondLst>
                                  <p:childTnLst>
                                    <p:set>
                                      <p:cBhvr>
                                        <p:cTn id="185" dur="1" fill="hold">
                                          <p:stCondLst>
                                            <p:cond delay="0"/>
                                          </p:stCondLst>
                                        </p:cTn>
                                        <p:tgtEl>
                                          <p:spTgt spid="1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0" grpId="0" animBg="1"/>
      <p:bldP spid="31" grpId="0" animBg="1"/>
      <p:bldP spid="32" grpId="0" animBg="1"/>
      <p:bldP spid="33" grpId="0" animBg="1"/>
      <p:bldP spid="34" grpId="0" animBg="1"/>
      <p:bldP spid="35" grpId="0" animBg="1"/>
      <p:bldP spid="36" grpId="0" autoUpdateAnimBg="0"/>
      <p:bldP spid="37" grpId="0" animBg="1"/>
      <p:bldP spid="38" grpId="0" animBg="1"/>
      <p:bldP spid="39" grpId="0" animBg="1"/>
      <p:bldP spid="40" grpId="0" animBg="1"/>
      <p:bldP spid="41" grpId="0" animBg="1"/>
      <p:bldP spid="42" grpId="0" animBg="1"/>
      <p:bldP spid="43" grpId="0" animBg="1"/>
      <p:bldP spid="44" grpId="0" autoUpdateAnimBg="0"/>
      <p:bldP spid="52" grpId="0" animBg="1"/>
      <p:bldP spid="56" grpId="0" autoUpdateAnimBg="0"/>
      <p:bldP spid="63" grpId="0" animBg="1"/>
      <p:bldP spid="1030" grpId="0" animBg="1"/>
      <p:bldP spid="1031" grpId="0" autoUpdateAnimBg="0"/>
      <p:bldP spid="1032" grpId="0" animBg="1"/>
      <p:bldP spid="49" grpId="0" animBg="1"/>
      <p:bldP spid="50" grpId="0" animBg="1"/>
      <p:bldP spid="48" grpId="0" animBg="1"/>
      <p:bldP spid="1029" grpId="0" animBg="1"/>
      <p:bldP spid="47" grpId="0" animBg="1"/>
      <p:bldP spid="46" grpId="0" animBg="1"/>
      <p:bldP spid="45" grpId="0" animBg="1"/>
      <p:bldP spid="110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8A9C5-CFE1-82E6-923B-6F457F60577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828D88F-5940-F802-5F43-391AF548C1F0}"/>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29609EA9-FE89-4F8E-CDDE-522622B40BFD}"/>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306B91A8-044F-7102-CA8D-8538A622779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C51523DF-5824-DE08-CE6C-887C2606D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E73920CD-8DE5-F6B7-561A-E9ECC4000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62D7BD2C-D5C4-A8C7-27F0-17019354D1E2}"/>
              </a:ext>
            </a:extLst>
          </p:cNvPr>
          <p:cNvSpPr>
            <a:spLocks noGrp="1"/>
          </p:cNvSpPr>
          <p:nvPr>
            <p:ph type="sldNum" sz="quarter" idx="12"/>
          </p:nvPr>
        </p:nvSpPr>
        <p:spPr/>
        <p:txBody>
          <a:bodyPr/>
          <a:lstStyle/>
          <a:p>
            <a:fld id="{4211D988-AFD1-4293-9FBC-6556B6FD0ACE}" type="slidenum">
              <a:rPr lang="es-AR" smtClean="0"/>
              <a:t>12</a:t>
            </a:fld>
            <a:endParaRPr lang="es-AR"/>
          </a:p>
        </p:txBody>
      </p:sp>
      <p:grpSp>
        <p:nvGrpSpPr>
          <p:cNvPr id="3" name="Group 4">
            <a:extLst>
              <a:ext uri="{FF2B5EF4-FFF2-40B4-BE49-F238E27FC236}">
                <a16:creationId xmlns:a16="http://schemas.microsoft.com/office/drawing/2014/main" id="{D0CC3341-DCBF-57DA-1F8C-E2B82BF169F2}"/>
              </a:ext>
            </a:extLst>
          </p:cNvPr>
          <p:cNvGrpSpPr>
            <a:grpSpLocks/>
          </p:cNvGrpSpPr>
          <p:nvPr/>
        </p:nvGrpSpPr>
        <p:grpSpPr bwMode="auto">
          <a:xfrm>
            <a:off x="1479550" y="5242000"/>
            <a:ext cx="2597150" cy="1298575"/>
            <a:chOff x="857" y="2793"/>
            <a:chExt cx="1636" cy="818"/>
          </a:xfrm>
        </p:grpSpPr>
        <p:sp>
          <p:nvSpPr>
            <p:cNvPr id="5" name="Text Box 5">
              <a:extLst>
                <a:ext uri="{FF2B5EF4-FFF2-40B4-BE49-F238E27FC236}">
                  <a16:creationId xmlns:a16="http://schemas.microsoft.com/office/drawing/2014/main" id="{BAC795F3-2AF1-57E6-37F0-FDEFFD8EDEAB}"/>
                </a:ext>
              </a:extLst>
            </p:cNvPr>
            <p:cNvSpPr txBox="1">
              <a:spLocks noChangeArrowheads="1"/>
            </p:cNvSpPr>
            <p:nvPr/>
          </p:nvSpPr>
          <p:spPr bwMode="auto">
            <a:xfrm>
              <a:off x="857" y="3069"/>
              <a:ext cx="1274" cy="366"/>
            </a:xfrm>
            <a:prstGeom prst="rect">
              <a:avLst/>
            </a:prstGeom>
            <a:noFill/>
            <a:ln w="9525">
              <a:noFill/>
              <a:miter lim="800000"/>
              <a:headEnd/>
              <a:tailEnd/>
            </a:ln>
            <a:effectLst/>
          </p:spPr>
          <p:txBody>
            <a:bodyPr wrap="none" anchor="ctr">
              <a:spAutoFit/>
            </a:bodyPr>
            <a:lstStyle/>
            <a:p>
              <a:pPr algn="ctr" eaLnBrk="1" hangingPunct="1"/>
              <a:r>
                <a:rPr lang="es-ES_tradnl" altLang="pt-BR" sz="1600"/>
                <a:t>20/21 septiembre</a:t>
              </a:r>
            </a:p>
            <a:p>
              <a:pPr algn="ctr" eaLnBrk="1" hangingPunct="1"/>
              <a:r>
                <a:rPr lang="es-ES_tradnl" altLang="pt-BR" sz="1600"/>
                <a:t>Equinoccio de otoño</a:t>
              </a:r>
              <a:endParaRPr lang="es-ES_tradnl" altLang="pt-BR" sz="2400"/>
            </a:p>
          </p:txBody>
        </p:sp>
        <p:sp>
          <p:nvSpPr>
            <p:cNvPr id="7" name="Text Box 6">
              <a:extLst>
                <a:ext uri="{FF2B5EF4-FFF2-40B4-BE49-F238E27FC236}">
                  <a16:creationId xmlns:a16="http://schemas.microsoft.com/office/drawing/2014/main" id="{076189D3-4FD3-24D9-FC95-2DFB84D6A65E}"/>
                </a:ext>
              </a:extLst>
            </p:cNvPr>
            <p:cNvSpPr txBox="1">
              <a:spLocks noChangeArrowheads="1"/>
            </p:cNvSpPr>
            <p:nvPr/>
          </p:nvSpPr>
          <p:spPr bwMode="auto">
            <a:xfrm>
              <a:off x="1289" y="3399"/>
              <a:ext cx="397" cy="212"/>
            </a:xfrm>
            <a:prstGeom prst="rect">
              <a:avLst/>
            </a:prstGeom>
            <a:noFill/>
            <a:ln w="9525">
              <a:noFill/>
              <a:miter lim="800000"/>
              <a:headEnd/>
              <a:tailEnd/>
            </a:ln>
            <a:effectLst/>
          </p:spPr>
          <p:txBody>
            <a:bodyPr wrap="none" anchor="ctr">
              <a:spAutoFit/>
            </a:bodyPr>
            <a:lstStyle/>
            <a:p>
              <a:pPr algn="ctr" eaLnBrk="1" hangingPunct="1"/>
              <a:r>
                <a:rPr lang="es-ES_tradnl" altLang="pt-BR" sz="1600" i="1">
                  <a:sym typeface="Symbol" pitchFamily="18" charset="2"/>
                </a:rPr>
                <a:t></a:t>
              </a:r>
              <a:r>
                <a:rPr lang="es-ES_tradnl" altLang="pt-BR" sz="1600">
                  <a:sym typeface="Symbol" pitchFamily="18" charset="2"/>
                </a:rPr>
                <a:t> = 0</a:t>
              </a:r>
              <a:endParaRPr lang="es-ES_tradnl" altLang="pt-BR" sz="2400"/>
            </a:p>
          </p:txBody>
        </p:sp>
        <p:cxnSp>
          <p:nvCxnSpPr>
            <p:cNvPr id="10" name="AutoShape 7">
              <a:extLst>
                <a:ext uri="{FF2B5EF4-FFF2-40B4-BE49-F238E27FC236}">
                  <a16:creationId xmlns:a16="http://schemas.microsoft.com/office/drawing/2014/main" id="{5B1E76E2-2127-27F9-AA33-F7F6302A2A34}"/>
                </a:ext>
              </a:extLst>
            </p:cNvPr>
            <p:cNvCxnSpPr>
              <a:cxnSpLocks noChangeShapeType="1"/>
            </p:cNvCxnSpPr>
            <p:nvPr/>
          </p:nvCxnSpPr>
          <p:spPr bwMode="auto">
            <a:xfrm flipV="1">
              <a:off x="2054" y="2793"/>
              <a:ext cx="439" cy="459"/>
            </a:xfrm>
            <a:prstGeom prst="bentConnector3">
              <a:avLst>
                <a:gd name="adj1" fmla="val 30977"/>
              </a:avLst>
            </a:prstGeom>
            <a:noFill/>
            <a:ln w="9525">
              <a:solidFill>
                <a:srgbClr val="FF0000"/>
              </a:solidFill>
              <a:miter lim="800000"/>
              <a:headEnd/>
              <a:tailEnd type="triangle" w="med" len="med"/>
            </a:ln>
            <a:effectLst/>
          </p:spPr>
        </p:cxnSp>
      </p:grpSp>
      <p:grpSp>
        <p:nvGrpSpPr>
          <p:cNvPr id="11" name="Group 12">
            <a:extLst>
              <a:ext uri="{FF2B5EF4-FFF2-40B4-BE49-F238E27FC236}">
                <a16:creationId xmlns:a16="http://schemas.microsoft.com/office/drawing/2014/main" id="{241947A4-5DD9-57A4-23F8-66C3D97448D8}"/>
              </a:ext>
            </a:extLst>
          </p:cNvPr>
          <p:cNvGrpSpPr>
            <a:grpSpLocks/>
          </p:cNvGrpSpPr>
          <p:nvPr/>
        </p:nvGrpSpPr>
        <p:grpSpPr bwMode="auto">
          <a:xfrm>
            <a:off x="5764213" y="2309887"/>
            <a:ext cx="2054225" cy="1192213"/>
            <a:chOff x="3556" y="946"/>
            <a:chExt cx="1294" cy="751"/>
          </a:xfrm>
        </p:grpSpPr>
        <p:sp>
          <p:nvSpPr>
            <p:cNvPr id="12" name="Text Box 13">
              <a:extLst>
                <a:ext uri="{FF2B5EF4-FFF2-40B4-BE49-F238E27FC236}">
                  <a16:creationId xmlns:a16="http://schemas.microsoft.com/office/drawing/2014/main" id="{DEC06C0E-6595-3254-3907-3FBF46E95C43}"/>
                </a:ext>
              </a:extLst>
            </p:cNvPr>
            <p:cNvSpPr txBox="1">
              <a:spLocks noChangeArrowheads="1"/>
            </p:cNvSpPr>
            <p:nvPr/>
          </p:nvSpPr>
          <p:spPr bwMode="auto">
            <a:xfrm>
              <a:off x="3726" y="946"/>
              <a:ext cx="1124" cy="366"/>
            </a:xfrm>
            <a:prstGeom prst="rect">
              <a:avLst/>
            </a:prstGeom>
            <a:noFill/>
            <a:ln w="9525">
              <a:noFill/>
              <a:miter lim="800000"/>
              <a:headEnd/>
              <a:tailEnd/>
            </a:ln>
            <a:effectLst/>
          </p:spPr>
          <p:txBody>
            <a:bodyPr wrap="none" anchor="ctr">
              <a:spAutoFit/>
            </a:bodyPr>
            <a:lstStyle/>
            <a:p>
              <a:pPr algn="ctr" eaLnBrk="1" hangingPunct="1"/>
              <a:r>
                <a:rPr lang="es-ES_tradnl" altLang="pt-BR" sz="1600"/>
                <a:t>20/21 marzo</a:t>
              </a:r>
            </a:p>
            <a:p>
              <a:pPr algn="ctr" eaLnBrk="1" hangingPunct="1"/>
              <a:r>
                <a:rPr lang="es-ES_tradnl" altLang="pt-BR" sz="1600"/>
                <a:t>Equinoccio vernal</a:t>
              </a:r>
              <a:endParaRPr lang="es-ES_tradnl" altLang="pt-BR" sz="2400"/>
            </a:p>
          </p:txBody>
        </p:sp>
        <p:sp>
          <p:nvSpPr>
            <p:cNvPr id="13" name="Text Box 14">
              <a:extLst>
                <a:ext uri="{FF2B5EF4-FFF2-40B4-BE49-F238E27FC236}">
                  <a16:creationId xmlns:a16="http://schemas.microsoft.com/office/drawing/2014/main" id="{81B9EC23-71C6-2FE7-6CE0-5945459BB926}"/>
                </a:ext>
              </a:extLst>
            </p:cNvPr>
            <p:cNvSpPr txBox="1">
              <a:spLocks noChangeArrowheads="1"/>
            </p:cNvSpPr>
            <p:nvPr/>
          </p:nvSpPr>
          <p:spPr bwMode="auto">
            <a:xfrm>
              <a:off x="4106" y="1272"/>
              <a:ext cx="397" cy="212"/>
            </a:xfrm>
            <a:prstGeom prst="rect">
              <a:avLst/>
            </a:prstGeom>
            <a:noFill/>
            <a:ln w="9525">
              <a:noFill/>
              <a:miter lim="800000"/>
              <a:headEnd/>
              <a:tailEnd/>
            </a:ln>
            <a:effectLst/>
          </p:spPr>
          <p:txBody>
            <a:bodyPr wrap="none" anchor="ctr">
              <a:spAutoFit/>
            </a:bodyPr>
            <a:lstStyle/>
            <a:p>
              <a:pPr algn="ctr" eaLnBrk="1" hangingPunct="1"/>
              <a:r>
                <a:rPr lang="es-ES_tradnl" altLang="pt-BR" sz="1600" i="1">
                  <a:sym typeface="Symbol" pitchFamily="18" charset="2"/>
                </a:rPr>
                <a:t></a:t>
              </a:r>
              <a:r>
                <a:rPr lang="es-ES_tradnl" altLang="pt-BR" sz="1600">
                  <a:sym typeface="Symbol" pitchFamily="18" charset="2"/>
                </a:rPr>
                <a:t> = 0</a:t>
              </a:r>
              <a:endParaRPr lang="es-ES_tradnl" altLang="pt-BR" sz="2400"/>
            </a:p>
          </p:txBody>
        </p:sp>
        <p:cxnSp>
          <p:nvCxnSpPr>
            <p:cNvPr id="14" name="AutoShape 15">
              <a:extLst>
                <a:ext uri="{FF2B5EF4-FFF2-40B4-BE49-F238E27FC236}">
                  <a16:creationId xmlns:a16="http://schemas.microsoft.com/office/drawing/2014/main" id="{6E21053A-22E8-29D5-E363-8474C1C6FAC7}"/>
                </a:ext>
              </a:extLst>
            </p:cNvPr>
            <p:cNvCxnSpPr>
              <a:cxnSpLocks noChangeShapeType="1"/>
              <a:stCxn id="13" idx="2"/>
            </p:cNvCxnSpPr>
            <p:nvPr/>
          </p:nvCxnSpPr>
          <p:spPr bwMode="auto">
            <a:xfrm rot="5400000">
              <a:off x="3824" y="1216"/>
              <a:ext cx="213" cy="749"/>
            </a:xfrm>
            <a:prstGeom prst="bentConnector2">
              <a:avLst/>
            </a:prstGeom>
            <a:noFill/>
            <a:ln w="9525">
              <a:solidFill>
                <a:srgbClr val="FF0000"/>
              </a:solidFill>
              <a:miter lim="800000"/>
              <a:headEnd/>
              <a:tailEnd type="triangle" w="med" len="med"/>
            </a:ln>
            <a:effectLst/>
          </p:spPr>
        </p:cxnSp>
      </p:grpSp>
      <p:grpSp>
        <p:nvGrpSpPr>
          <p:cNvPr id="15" name="Group 16">
            <a:extLst>
              <a:ext uri="{FF2B5EF4-FFF2-40B4-BE49-F238E27FC236}">
                <a16:creationId xmlns:a16="http://schemas.microsoft.com/office/drawing/2014/main" id="{7122FCA5-15DD-898A-E344-74A8920A63A9}"/>
              </a:ext>
            </a:extLst>
          </p:cNvPr>
          <p:cNvGrpSpPr>
            <a:grpSpLocks/>
          </p:cNvGrpSpPr>
          <p:nvPr/>
        </p:nvGrpSpPr>
        <p:grpSpPr bwMode="auto">
          <a:xfrm>
            <a:off x="530225" y="1816175"/>
            <a:ext cx="1898650" cy="2162175"/>
            <a:chOff x="259" y="635"/>
            <a:chExt cx="1196" cy="1362"/>
          </a:xfrm>
        </p:grpSpPr>
        <p:sp>
          <p:nvSpPr>
            <p:cNvPr id="16" name="Text Box 17">
              <a:extLst>
                <a:ext uri="{FF2B5EF4-FFF2-40B4-BE49-F238E27FC236}">
                  <a16:creationId xmlns:a16="http://schemas.microsoft.com/office/drawing/2014/main" id="{2A9A9B88-E75E-C73C-A620-679613D3802D}"/>
                </a:ext>
              </a:extLst>
            </p:cNvPr>
            <p:cNvSpPr txBox="1">
              <a:spLocks noChangeArrowheads="1"/>
            </p:cNvSpPr>
            <p:nvPr/>
          </p:nvSpPr>
          <p:spPr bwMode="auto">
            <a:xfrm>
              <a:off x="259" y="635"/>
              <a:ext cx="1196" cy="366"/>
            </a:xfrm>
            <a:prstGeom prst="rect">
              <a:avLst/>
            </a:prstGeom>
            <a:noFill/>
            <a:ln w="9525">
              <a:noFill/>
              <a:miter lim="800000"/>
              <a:headEnd/>
              <a:tailEnd/>
            </a:ln>
            <a:effectLst/>
          </p:spPr>
          <p:txBody>
            <a:bodyPr wrap="none" anchor="ctr">
              <a:spAutoFit/>
            </a:bodyPr>
            <a:lstStyle/>
            <a:p>
              <a:pPr algn="ctr" eaLnBrk="1" hangingPunct="1"/>
              <a:r>
                <a:rPr lang="es-ES_tradnl" altLang="pt-BR" sz="1600"/>
                <a:t>21/22 junio</a:t>
              </a:r>
            </a:p>
            <a:p>
              <a:pPr algn="ctr" eaLnBrk="1" hangingPunct="1"/>
              <a:r>
                <a:rPr lang="es-ES_tradnl" altLang="pt-BR" sz="1600"/>
                <a:t>Solsticio de verano</a:t>
              </a:r>
              <a:endParaRPr lang="es-ES_tradnl" altLang="pt-BR" sz="2400"/>
            </a:p>
          </p:txBody>
        </p:sp>
        <p:sp>
          <p:nvSpPr>
            <p:cNvPr id="17" name="Text Box 18">
              <a:extLst>
                <a:ext uri="{FF2B5EF4-FFF2-40B4-BE49-F238E27FC236}">
                  <a16:creationId xmlns:a16="http://schemas.microsoft.com/office/drawing/2014/main" id="{3373F337-BA63-C84D-6A8F-98DBD888783C}"/>
                </a:ext>
              </a:extLst>
            </p:cNvPr>
            <p:cNvSpPr txBox="1">
              <a:spLocks noChangeArrowheads="1"/>
            </p:cNvSpPr>
            <p:nvPr/>
          </p:nvSpPr>
          <p:spPr bwMode="auto">
            <a:xfrm>
              <a:off x="486" y="994"/>
              <a:ext cx="721" cy="212"/>
            </a:xfrm>
            <a:prstGeom prst="rect">
              <a:avLst/>
            </a:prstGeom>
            <a:noFill/>
            <a:ln w="9525">
              <a:noFill/>
              <a:miter lim="800000"/>
              <a:headEnd/>
              <a:tailEnd/>
            </a:ln>
            <a:effectLst/>
          </p:spPr>
          <p:txBody>
            <a:bodyPr wrap="none" anchor="ctr">
              <a:spAutoFit/>
            </a:bodyPr>
            <a:lstStyle/>
            <a:p>
              <a:pPr algn="ctr" eaLnBrk="1" hangingPunct="1"/>
              <a:r>
                <a:rPr lang="es-ES_tradnl" altLang="pt-BR" sz="1600" i="1">
                  <a:sym typeface="Symbol" pitchFamily="18" charset="2"/>
                </a:rPr>
                <a:t></a:t>
              </a:r>
              <a:r>
                <a:rPr lang="es-ES_tradnl" altLang="pt-BR" sz="1600">
                  <a:sym typeface="Symbol" pitchFamily="18" charset="2"/>
                </a:rPr>
                <a:t> = 23º 27’</a:t>
              </a:r>
              <a:endParaRPr lang="es-ES_tradnl" altLang="pt-BR" sz="2400"/>
            </a:p>
          </p:txBody>
        </p:sp>
        <p:cxnSp>
          <p:nvCxnSpPr>
            <p:cNvPr id="18" name="AutoShape 19">
              <a:extLst>
                <a:ext uri="{FF2B5EF4-FFF2-40B4-BE49-F238E27FC236}">
                  <a16:creationId xmlns:a16="http://schemas.microsoft.com/office/drawing/2014/main" id="{C0E65E54-9A01-176C-ECDA-524E533146FA}"/>
                </a:ext>
              </a:extLst>
            </p:cNvPr>
            <p:cNvCxnSpPr>
              <a:cxnSpLocks noChangeShapeType="1"/>
              <a:stCxn id="17" idx="2"/>
            </p:cNvCxnSpPr>
            <p:nvPr/>
          </p:nvCxnSpPr>
          <p:spPr bwMode="auto">
            <a:xfrm rot="16200000" flipH="1">
              <a:off x="541" y="1511"/>
              <a:ext cx="791" cy="181"/>
            </a:xfrm>
            <a:prstGeom prst="bentConnector2">
              <a:avLst/>
            </a:prstGeom>
            <a:noFill/>
            <a:ln w="9525">
              <a:solidFill>
                <a:srgbClr val="FF0000"/>
              </a:solidFill>
              <a:miter lim="800000"/>
              <a:headEnd/>
              <a:tailEnd type="triangle" w="med" len="med"/>
            </a:ln>
            <a:effectLst/>
          </p:spPr>
        </p:cxnSp>
      </p:grpSp>
      <p:grpSp>
        <p:nvGrpSpPr>
          <p:cNvPr id="19" name="Group 20">
            <a:extLst>
              <a:ext uri="{FF2B5EF4-FFF2-40B4-BE49-F238E27FC236}">
                <a16:creationId xmlns:a16="http://schemas.microsoft.com/office/drawing/2014/main" id="{2DA8213A-F5A5-2CBB-2BC6-0D37BE96A266}"/>
              </a:ext>
            </a:extLst>
          </p:cNvPr>
          <p:cNvGrpSpPr>
            <a:grpSpLocks/>
          </p:cNvGrpSpPr>
          <p:nvPr/>
        </p:nvGrpSpPr>
        <p:grpSpPr bwMode="auto">
          <a:xfrm>
            <a:off x="1714500" y="4227587"/>
            <a:ext cx="6115050" cy="280988"/>
            <a:chOff x="1005" y="2154"/>
            <a:chExt cx="3852" cy="177"/>
          </a:xfrm>
        </p:grpSpPr>
        <p:sp>
          <p:nvSpPr>
            <p:cNvPr id="20" name="Line 21">
              <a:extLst>
                <a:ext uri="{FF2B5EF4-FFF2-40B4-BE49-F238E27FC236}">
                  <a16:creationId xmlns:a16="http://schemas.microsoft.com/office/drawing/2014/main" id="{D5E3952F-3689-3F7A-5B75-EFFB8BE1CB5C}"/>
                </a:ext>
              </a:extLst>
            </p:cNvPr>
            <p:cNvSpPr>
              <a:spLocks noChangeShapeType="1"/>
            </p:cNvSpPr>
            <p:nvPr/>
          </p:nvSpPr>
          <p:spPr bwMode="auto">
            <a:xfrm>
              <a:off x="1005" y="2246"/>
              <a:ext cx="3852" cy="0"/>
            </a:xfrm>
            <a:prstGeom prst="line">
              <a:avLst/>
            </a:prstGeom>
            <a:noFill/>
            <a:ln w="9525">
              <a:solidFill>
                <a:schemeClr val="tx1"/>
              </a:solidFill>
              <a:round/>
              <a:headEnd/>
              <a:tailEnd/>
            </a:ln>
            <a:effectLst/>
          </p:spPr>
          <p:txBody>
            <a:bodyPr wrap="none" anchor="ctr"/>
            <a:lstStyle/>
            <a:p>
              <a:endParaRPr lang="es-AR"/>
            </a:p>
          </p:txBody>
        </p:sp>
        <p:sp>
          <p:nvSpPr>
            <p:cNvPr id="21" name="Text Box 22">
              <a:extLst>
                <a:ext uri="{FF2B5EF4-FFF2-40B4-BE49-F238E27FC236}">
                  <a16:creationId xmlns:a16="http://schemas.microsoft.com/office/drawing/2014/main" id="{D99B1FB5-07D0-2D14-86B2-A2FC4C2612EF}"/>
                </a:ext>
              </a:extLst>
            </p:cNvPr>
            <p:cNvSpPr txBox="1">
              <a:spLocks noChangeArrowheads="1"/>
            </p:cNvSpPr>
            <p:nvPr/>
          </p:nvSpPr>
          <p:spPr bwMode="auto">
            <a:xfrm>
              <a:off x="3516" y="2158"/>
              <a:ext cx="569" cy="173"/>
            </a:xfrm>
            <a:prstGeom prst="rect">
              <a:avLst/>
            </a:prstGeom>
            <a:solidFill>
              <a:schemeClr val="bg1"/>
            </a:solidFill>
            <a:ln w="9525">
              <a:noFill/>
              <a:miter lim="800000"/>
              <a:headEnd/>
              <a:tailEnd/>
            </a:ln>
            <a:effectLst/>
          </p:spPr>
          <p:txBody>
            <a:bodyPr wrap="none" anchor="ctr">
              <a:spAutoFit/>
            </a:bodyPr>
            <a:lstStyle/>
            <a:p>
              <a:pPr algn="ctr" eaLnBrk="1" hangingPunct="1"/>
              <a:r>
                <a:rPr lang="es-ES_tradnl" altLang="pt-BR" sz="1200"/>
                <a:t>0.983 U.A.</a:t>
              </a:r>
              <a:endParaRPr lang="es-ES_tradnl" altLang="pt-BR" sz="2400"/>
            </a:p>
          </p:txBody>
        </p:sp>
        <p:sp>
          <p:nvSpPr>
            <p:cNvPr id="22" name="Text Box 23">
              <a:extLst>
                <a:ext uri="{FF2B5EF4-FFF2-40B4-BE49-F238E27FC236}">
                  <a16:creationId xmlns:a16="http://schemas.microsoft.com/office/drawing/2014/main" id="{288A3934-F2C5-3078-AC8B-C82B043E38AF}"/>
                </a:ext>
              </a:extLst>
            </p:cNvPr>
            <p:cNvSpPr txBox="1">
              <a:spLocks noChangeArrowheads="1"/>
            </p:cNvSpPr>
            <p:nvPr/>
          </p:nvSpPr>
          <p:spPr bwMode="auto">
            <a:xfrm>
              <a:off x="1903" y="2154"/>
              <a:ext cx="569" cy="173"/>
            </a:xfrm>
            <a:prstGeom prst="rect">
              <a:avLst/>
            </a:prstGeom>
            <a:solidFill>
              <a:schemeClr val="bg1"/>
            </a:solidFill>
            <a:ln w="9525">
              <a:noFill/>
              <a:miter lim="800000"/>
              <a:headEnd/>
              <a:tailEnd/>
            </a:ln>
            <a:effectLst/>
          </p:spPr>
          <p:txBody>
            <a:bodyPr wrap="none" anchor="ctr">
              <a:spAutoFit/>
            </a:bodyPr>
            <a:lstStyle/>
            <a:p>
              <a:pPr algn="ctr" eaLnBrk="1" hangingPunct="1"/>
              <a:r>
                <a:rPr lang="es-ES_tradnl" altLang="pt-BR" sz="1200"/>
                <a:t>1.017 U.A.</a:t>
              </a:r>
              <a:endParaRPr lang="es-ES_tradnl" altLang="pt-BR" sz="2400"/>
            </a:p>
          </p:txBody>
        </p:sp>
      </p:grpSp>
      <p:grpSp>
        <p:nvGrpSpPr>
          <p:cNvPr id="23" name="Group 24">
            <a:extLst>
              <a:ext uri="{FF2B5EF4-FFF2-40B4-BE49-F238E27FC236}">
                <a16:creationId xmlns:a16="http://schemas.microsoft.com/office/drawing/2014/main" id="{7B5C48FB-538F-5D5F-BFB3-063EC517C1EE}"/>
              </a:ext>
            </a:extLst>
          </p:cNvPr>
          <p:cNvGrpSpPr>
            <a:grpSpLocks/>
          </p:cNvGrpSpPr>
          <p:nvPr/>
        </p:nvGrpSpPr>
        <p:grpSpPr bwMode="auto">
          <a:xfrm>
            <a:off x="4514850" y="3497337"/>
            <a:ext cx="788988" cy="1789113"/>
            <a:chOff x="2769" y="1694"/>
            <a:chExt cx="497" cy="1127"/>
          </a:xfrm>
        </p:grpSpPr>
        <p:sp>
          <p:nvSpPr>
            <p:cNvPr id="24" name="Line 25">
              <a:extLst>
                <a:ext uri="{FF2B5EF4-FFF2-40B4-BE49-F238E27FC236}">
                  <a16:creationId xmlns:a16="http://schemas.microsoft.com/office/drawing/2014/main" id="{32185B67-BBB7-07B2-AE49-1F77A5962258}"/>
                </a:ext>
              </a:extLst>
            </p:cNvPr>
            <p:cNvSpPr>
              <a:spLocks noChangeShapeType="1"/>
            </p:cNvSpPr>
            <p:nvPr/>
          </p:nvSpPr>
          <p:spPr bwMode="auto">
            <a:xfrm flipH="1">
              <a:off x="2862" y="1694"/>
              <a:ext cx="292" cy="1127"/>
            </a:xfrm>
            <a:prstGeom prst="line">
              <a:avLst/>
            </a:prstGeom>
            <a:noFill/>
            <a:ln w="9525">
              <a:solidFill>
                <a:schemeClr val="tx1"/>
              </a:solidFill>
              <a:round/>
              <a:headEnd/>
              <a:tailEnd/>
            </a:ln>
            <a:effectLst/>
          </p:spPr>
          <p:txBody>
            <a:bodyPr wrap="none" anchor="ctr"/>
            <a:lstStyle/>
            <a:p>
              <a:endParaRPr lang="es-AR"/>
            </a:p>
          </p:txBody>
        </p:sp>
        <p:sp>
          <p:nvSpPr>
            <p:cNvPr id="25" name="Text Box 26">
              <a:extLst>
                <a:ext uri="{FF2B5EF4-FFF2-40B4-BE49-F238E27FC236}">
                  <a16:creationId xmlns:a16="http://schemas.microsoft.com/office/drawing/2014/main" id="{FA666A14-49AC-D1B8-2A67-90AC36FB3955}"/>
                </a:ext>
              </a:extLst>
            </p:cNvPr>
            <p:cNvSpPr txBox="1">
              <a:spLocks noChangeArrowheads="1"/>
            </p:cNvSpPr>
            <p:nvPr/>
          </p:nvSpPr>
          <p:spPr bwMode="auto">
            <a:xfrm>
              <a:off x="2769" y="2436"/>
              <a:ext cx="383" cy="173"/>
            </a:xfrm>
            <a:prstGeom prst="rect">
              <a:avLst/>
            </a:prstGeom>
            <a:solidFill>
              <a:schemeClr val="bg1"/>
            </a:solidFill>
            <a:ln w="9525">
              <a:noFill/>
              <a:miter lim="800000"/>
              <a:headEnd/>
              <a:tailEnd/>
            </a:ln>
            <a:effectLst/>
          </p:spPr>
          <p:txBody>
            <a:bodyPr wrap="none" anchor="ctr">
              <a:spAutoFit/>
            </a:bodyPr>
            <a:lstStyle/>
            <a:p>
              <a:pPr algn="ctr" eaLnBrk="1" hangingPunct="1"/>
              <a:r>
                <a:rPr lang="es-ES_tradnl" altLang="pt-BR" sz="1200"/>
                <a:t>1 U.A.</a:t>
              </a:r>
              <a:endParaRPr lang="es-ES_tradnl" altLang="pt-BR" sz="2400"/>
            </a:p>
          </p:txBody>
        </p:sp>
        <p:sp>
          <p:nvSpPr>
            <p:cNvPr id="26" name="Text Box 27">
              <a:extLst>
                <a:ext uri="{FF2B5EF4-FFF2-40B4-BE49-F238E27FC236}">
                  <a16:creationId xmlns:a16="http://schemas.microsoft.com/office/drawing/2014/main" id="{D910E9CC-4296-4BE6-D143-F08F0BE8AD7F}"/>
                </a:ext>
              </a:extLst>
            </p:cNvPr>
            <p:cNvSpPr txBox="1">
              <a:spLocks noChangeArrowheads="1"/>
            </p:cNvSpPr>
            <p:nvPr/>
          </p:nvSpPr>
          <p:spPr bwMode="auto">
            <a:xfrm>
              <a:off x="2883" y="1841"/>
              <a:ext cx="383" cy="173"/>
            </a:xfrm>
            <a:prstGeom prst="rect">
              <a:avLst/>
            </a:prstGeom>
            <a:solidFill>
              <a:schemeClr val="bg1"/>
            </a:solidFill>
            <a:ln w="9525">
              <a:noFill/>
              <a:miter lim="800000"/>
              <a:headEnd/>
              <a:tailEnd/>
            </a:ln>
            <a:effectLst/>
          </p:spPr>
          <p:txBody>
            <a:bodyPr wrap="none" anchor="ctr">
              <a:spAutoFit/>
            </a:bodyPr>
            <a:lstStyle/>
            <a:p>
              <a:pPr algn="ctr" eaLnBrk="1" hangingPunct="1"/>
              <a:r>
                <a:rPr lang="es-ES_tradnl" altLang="pt-BR" sz="1200"/>
                <a:t>1 U.A.</a:t>
              </a:r>
              <a:endParaRPr lang="es-ES_tradnl" altLang="pt-BR" sz="2400"/>
            </a:p>
          </p:txBody>
        </p:sp>
      </p:grpSp>
      <p:grpSp>
        <p:nvGrpSpPr>
          <p:cNvPr id="27" name="Group 28">
            <a:extLst>
              <a:ext uri="{FF2B5EF4-FFF2-40B4-BE49-F238E27FC236}">
                <a16:creationId xmlns:a16="http://schemas.microsoft.com/office/drawing/2014/main" id="{6707DD62-6824-3906-D5F6-F62031418176}"/>
              </a:ext>
            </a:extLst>
          </p:cNvPr>
          <p:cNvGrpSpPr>
            <a:grpSpLocks/>
          </p:cNvGrpSpPr>
          <p:nvPr/>
        </p:nvGrpSpPr>
        <p:grpSpPr bwMode="auto">
          <a:xfrm>
            <a:off x="4243388" y="2852812"/>
            <a:ext cx="903287" cy="579438"/>
            <a:chOff x="2598" y="1288"/>
            <a:chExt cx="569" cy="365"/>
          </a:xfrm>
        </p:grpSpPr>
        <p:sp>
          <p:nvSpPr>
            <p:cNvPr id="28" name="Text Box 29">
              <a:extLst>
                <a:ext uri="{FF2B5EF4-FFF2-40B4-BE49-F238E27FC236}">
                  <a16:creationId xmlns:a16="http://schemas.microsoft.com/office/drawing/2014/main" id="{672B6699-C704-78F7-3CE2-C2BB8A76CBB5}"/>
                </a:ext>
              </a:extLst>
            </p:cNvPr>
            <p:cNvSpPr txBox="1">
              <a:spLocks noChangeArrowheads="1"/>
            </p:cNvSpPr>
            <p:nvPr/>
          </p:nvSpPr>
          <p:spPr bwMode="auto">
            <a:xfrm>
              <a:off x="2598" y="1288"/>
              <a:ext cx="376" cy="173"/>
            </a:xfrm>
            <a:prstGeom prst="rect">
              <a:avLst/>
            </a:prstGeom>
            <a:noFill/>
            <a:ln w="9525">
              <a:noFill/>
              <a:miter lim="800000"/>
              <a:headEnd/>
              <a:tailEnd/>
            </a:ln>
            <a:effectLst/>
          </p:spPr>
          <p:txBody>
            <a:bodyPr wrap="none" anchor="ctr">
              <a:spAutoFit/>
            </a:bodyPr>
            <a:lstStyle/>
            <a:p>
              <a:pPr algn="ctr" eaLnBrk="1" hangingPunct="1"/>
              <a:r>
                <a:rPr lang="es-ES_tradnl" altLang="pt-BR" sz="1200">
                  <a:solidFill>
                    <a:schemeClr val="accent2"/>
                  </a:solidFill>
                </a:rPr>
                <a:t>4 abril</a:t>
              </a:r>
              <a:endParaRPr lang="es-ES_tradnl" altLang="pt-BR" sz="2400"/>
            </a:p>
          </p:txBody>
        </p:sp>
        <p:cxnSp>
          <p:nvCxnSpPr>
            <p:cNvPr id="29" name="AutoShape 30">
              <a:extLst>
                <a:ext uri="{FF2B5EF4-FFF2-40B4-BE49-F238E27FC236}">
                  <a16:creationId xmlns:a16="http://schemas.microsoft.com/office/drawing/2014/main" id="{3891EC00-7649-8227-4570-A8758778D733}"/>
                </a:ext>
              </a:extLst>
            </p:cNvPr>
            <p:cNvCxnSpPr>
              <a:cxnSpLocks noChangeShapeType="1"/>
            </p:cNvCxnSpPr>
            <p:nvPr/>
          </p:nvCxnSpPr>
          <p:spPr bwMode="auto">
            <a:xfrm>
              <a:off x="2950" y="1375"/>
              <a:ext cx="217" cy="278"/>
            </a:xfrm>
            <a:prstGeom prst="bentConnector2">
              <a:avLst/>
            </a:prstGeom>
            <a:noFill/>
            <a:ln w="9525">
              <a:solidFill>
                <a:schemeClr val="accent2"/>
              </a:solidFill>
              <a:miter lim="800000"/>
              <a:headEnd/>
              <a:tailEnd type="triangle" w="med" len="med"/>
            </a:ln>
            <a:effectLst/>
          </p:spPr>
        </p:cxnSp>
      </p:grpSp>
      <p:grpSp>
        <p:nvGrpSpPr>
          <p:cNvPr id="30" name="Group 31">
            <a:extLst>
              <a:ext uri="{FF2B5EF4-FFF2-40B4-BE49-F238E27FC236}">
                <a16:creationId xmlns:a16="http://schemas.microsoft.com/office/drawing/2014/main" id="{B8460A20-588B-60EA-6526-FFBC3C95E370}"/>
              </a:ext>
            </a:extLst>
          </p:cNvPr>
          <p:cNvGrpSpPr>
            <a:grpSpLocks/>
          </p:cNvGrpSpPr>
          <p:nvPr/>
        </p:nvGrpSpPr>
        <p:grpSpPr bwMode="auto">
          <a:xfrm>
            <a:off x="7743825" y="3402087"/>
            <a:ext cx="996950" cy="989013"/>
            <a:chOff x="4803" y="1634"/>
            <a:chExt cx="628" cy="623"/>
          </a:xfrm>
        </p:grpSpPr>
        <p:sp>
          <p:nvSpPr>
            <p:cNvPr id="31" name="Text Box 32">
              <a:extLst>
                <a:ext uri="{FF2B5EF4-FFF2-40B4-BE49-F238E27FC236}">
                  <a16:creationId xmlns:a16="http://schemas.microsoft.com/office/drawing/2014/main" id="{796C735E-4471-32AD-E6C3-A6F5D91BF194}"/>
                </a:ext>
              </a:extLst>
            </p:cNvPr>
            <p:cNvSpPr txBox="1">
              <a:spLocks noChangeArrowheads="1"/>
            </p:cNvSpPr>
            <p:nvPr/>
          </p:nvSpPr>
          <p:spPr bwMode="auto">
            <a:xfrm>
              <a:off x="4803" y="1634"/>
              <a:ext cx="628" cy="288"/>
            </a:xfrm>
            <a:prstGeom prst="rect">
              <a:avLst/>
            </a:prstGeom>
            <a:noFill/>
            <a:ln w="9525">
              <a:noFill/>
              <a:miter lim="800000"/>
              <a:headEnd/>
              <a:tailEnd/>
            </a:ln>
            <a:effectLst/>
          </p:spPr>
          <p:txBody>
            <a:bodyPr wrap="none" anchor="ctr">
              <a:spAutoFit/>
            </a:bodyPr>
            <a:lstStyle/>
            <a:p>
              <a:pPr algn="ctr" eaLnBrk="1" hangingPunct="1"/>
              <a:r>
                <a:rPr lang="es-ES_tradnl" altLang="pt-BR" sz="1200">
                  <a:solidFill>
                    <a:schemeClr val="accent2"/>
                  </a:solidFill>
                </a:rPr>
                <a:t>3 enero</a:t>
              </a:r>
            </a:p>
            <a:p>
              <a:pPr algn="ctr" eaLnBrk="1" hangingPunct="1"/>
              <a:r>
                <a:rPr lang="es-ES_tradnl" altLang="pt-BR" sz="1200">
                  <a:solidFill>
                    <a:schemeClr val="accent2"/>
                  </a:solidFill>
                </a:rPr>
                <a:t>PERIHELIO</a:t>
              </a:r>
              <a:endParaRPr lang="es-ES_tradnl" altLang="pt-BR" sz="2400"/>
            </a:p>
          </p:txBody>
        </p:sp>
        <p:cxnSp>
          <p:nvCxnSpPr>
            <p:cNvPr id="32" name="AutoShape 33">
              <a:extLst>
                <a:ext uri="{FF2B5EF4-FFF2-40B4-BE49-F238E27FC236}">
                  <a16:creationId xmlns:a16="http://schemas.microsoft.com/office/drawing/2014/main" id="{42C86964-64CB-DE65-67A9-88B91CE76066}"/>
                </a:ext>
              </a:extLst>
            </p:cNvPr>
            <p:cNvCxnSpPr>
              <a:cxnSpLocks noChangeShapeType="1"/>
              <a:stCxn id="31" idx="2"/>
            </p:cNvCxnSpPr>
            <p:nvPr/>
          </p:nvCxnSpPr>
          <p:spPr bwMode="auto">
            <a:xfrm rot="5400000">
              <a:off x="4848" y="1989"/>
              <a:ext cx="335" cy="202"/>
            </a:xfrm>
            <a:prstGeom prst="bentConnector2">
              <a:avLst/>
            </a:prstGeom>
            <a:noFill/>
            <a:ln w="9525">
              <a:solidFill>
                <a:schemeClr val="accent2"/>
              </a:solidFill>
              <a:miter lim="800000"/>
              <a:headEnd/>
              <a:tailEnd type="triangle" w="med" len="med"/>
            </a:ln>
            <a:effectLst/>
          </p:spPr>
        </p:cxnSp>
      </p:grpSp>
      <p:grpSp>
        <p:nvGrpSpPr>
          <p:cNvPr id="33" name="Group 34">
            <a:extLst>
              <a:ext uri="{FF2B5EF4-FFF2-40B4-BE49-F238E27FC236}">
                <a16:creationId xmlns:a16="http://schemas.microsoft.com/office/drawing/2014/main" id="{9D962342-883F-38D0-BB41-CC8B7CFF758D}"/>
              </a:ext>
            </a:extLst>
          </p:cNvPr>
          <p:cNvGrpSpPr>
            <a:grpSpLocks/>
          </p:cNvGrpSpPr>
          <p:nvPr/>
        </p:nvGrpSpPr>
        <p:grpSpPr bwMode="auto">
          <a:xfrm>
            <a:off x="1714500" y="3483050"/>
            <a:ext cx="6110288" cy="1800225"/>
            <a:chOff x="1005" y="1685"/>
            <a:chExt cx="3849" cy="1134"/>
          </a:xfrm>
        </p:grpSpPr>
        <p:grpSp>
          <p:nvGrpSpPr>
            <p:cNvPr id="34" name="Group 35">
              <a:extLst>
                <a:ext uri="{FF2B5EF4-FFF2-40B4-BE49-F238E27FC236}">
                  <a16:creationId xmlns:a16="http://schemas.microsoft.com/office/drawing/2014/main" id="{84BAE529-8D0B-B293-1369-66C6E143F01A}"/>
                </a:ext>
              </a:extLst>
            </p:cNvPr>
            <p:cNvGrpSpPr>
              <a:grpSpLocks noChangeAspect="1"/>
            </p:cNvGrpSpPr>
            <p:nvPr/>
          </p:nvGrpSpPr>
          <p:grpSpPr bwMode="auto">
            <a:xfrm>
              <a:off x="1005" y="1685"/>
              <a:ext cx="3849" cy="1134"/>
              <a:chOff x="3180" y="10076"/>
              <a:chExt cx="6620" cy="1948"/>
            </a:xfrm>
          </p:grpSpPr>
          <p:sp>
            <p:nvSpPr>
              <p:cNvPr id="37" name="Arc 36">
                <a:extLst>
                  <a:ext uri="{FF2B5EF4-FFF2-40B4-BE49-F238E27FC236}">
                    <a16:creationId xmlns:a16="http://schemas.microsoft.com/office/drawing/2014/main" id="{A04F994C-643D-E940-2E16-76294C260C9C}"/>
                  </a:ext>
                </a:extLst>
              </p:cNvPr>
              <p:cNvSpPr>
                <a:spLocks noChangeAspect="1"/>
              </p:cNvSpPr>
              <p:nvPr/>
            </p:nvSpPr>
            <p:spPr bwMode="auto">
              <a:xfrm>
                <a:off x="3180" y="10076"/>
                <a:ext cx="6620" cy="1008"/>
              </a:xfrm>
              <a:custGeom>
                <a:avLst/>
                <a:gdLst>
                  <a:gd name="T0" fmla="*/ 0 w 43173"/>
                  <a:gd name="T1" fmla="*/ 957 h 21600"/>
                  <a:gd name="T2" fmla="*/ 6620 w 43173"/>
                  <a:gd name="T3" fmla="*/ 1008 h 21600"/>
                  <a:gd name="T4" fmla="*/ 3308 w 43173"/>
                  <a:gd name="T5" fmla="*/ 1008 h 21600"/>
                  <a:gd name="T6" fmla="*/ 0 60000 65536"/>
                  <a:gd name="T7" fmla="*/ 0 60000 65536"/>
                  <a:gd name="T8" fmla="*/ 0 60000 65536"/>
                </a:gdLst>
                <a:ahLst/>
                <a:cxnLst>
                  <a:cxn ang="T6">
                    <a:pos x="T0" y="T1"/>
                  </a:cxn>
                  <a:cxn ang="T7">
                    <a:pos x="T2" y="T3"/>
                  </a:cxn>
                  <a:cxn ang="T8">
                    <a:pos x="T4" y="T5"/>
                  </a:cxn>
                </a:cxnLst>
                <a:rect l="0" t="0" r="r" b="b"/>
                <a:pathLst>
                  <a:path w="43173" h="21600" fill="none" extrusionOk="0">
                    <a:moveTo>
                      <a:pt x="0" y="20515"/>
                    </a:moveTo>
                    <a:cubicBezTo>
                      <a:pt x="578" y="9021"/>
                      <a:pt x="10065" y="0"/>
                      <a:pt x="21573" y="0"/>
                    </a:cubicBezTo>
                    <a:cubicBezTo>
                      <a:pt x="33502" y="0"/>
                      <a:pt x="43173" y="9670"/>
                      <a:pt x="43173" y="21600"/>
                    </a:cubicBezTo>
                  </a:path>
                  <a:path w="43173" h="21600" stroke="0" extrusionOk="0">
                    <a:moveTo>
                      <a:pt x="0" y="20515"/>
                    </a:moveTo>
                    <a:cubicBezTo>
                      <a:pt x="578" y="9021"/>
                      <a:pt x="10065" y="0"/>
                      <a:pt x="21573" y="0"/>
                    </a:cubicBezTo>
                    <a:cubicBezTo>
                      <a:pt x="33502" y="0"/>
                      <a:pt x="43173" y="9670"/>
                      <a:pt x="43173" y="21600"/>
                    </a:cubicBezTo>
                    <a:lnTo>
                      <a:pt x="21573" y="21600"/>
                    </a:lnTo>
                    <a:lnTo>
                      <a:pt x="0" y="20515"/>
                    </a:lnTo>
                    <a:close/>
                  </a:path>
                </a:pathLst>
              </a:custGeom>
              <a:noFill/>
              <a:ln w="9525">
                <a:solidFill>
                  <a:srgbClr val="000000"/>
                </a:solidFill>
                <a:prstDash val="lgDashDot"/>
                <a:round/>
                <a:headEnd/>
                <a:tailEnd/>
              </a:ln>
            </p:spPr>
            <p:txBody>
              <a:bodyPr/>
              <a:lstStyle/>
              <a:p>
                <a:endParaRPr lang="es-AR"/>
              </a:p>
            </p:txBody>
          </p:sp>
          <p:sp>
            <p:nvSpPr>
              <p:cNvPr id="38" name="Arc 37">
                <a:extLst>
                  <a:ext uri="{FF2B5EF4-FFF2-40B4-BE49-F238E27FC236}">
                    <a16:creationId xmlns:a16="http://schemas.microsoft.com/office/drawing/2014/main" id="{E95D87EB-F03D-1646-7982-B761A73E3CB4}"/>
                  </a:ext>
                </a:extLst>
              </p:cNvPr>
              <p:cNvSpPr>
                <a:spLocks noChangeAspect="1"/>
              </p:cNvSpPr>
              <p:nvPr/>
            </p:nvSpPr>
            <p:spPr bwMode="auto">
              <a:xfrm flipV="1">
                <a:off x="3180" y="11016"/>
                <a:ext cx="6620" cy="1008"/>
              </a:xfrm>
              <a:custGeom>
                <a:avLst/>
                <a:gdLst>
                  <a:gd name="T0" fmla="*/ 0 w 43173"/>
                  <a:gd name="T1" fmla="*/ 957 h 21600"/>
                  <a:gd name="T2" fmla="*/ 6620 w 43173"/>
                  <a:gd name="T3" fmla="*/ 1008 h 21600"/>
                  <a:gd name="T4" fmla="*/ 3308 w 43173"/>
                  <a:gd name="T5" fmla="*/ 1008 h 21600"/>
                  <a:gd name="T6" fmla="*/ 0 60000 65536"/>
                  <a:gd name="T7" fmla="*/ 0 60000 65536"/>
                  <a:gd name="T8" fmla="*/ 0 60000 65536"/>
                </a:gdLst>
                <a:ahLst/>
                <a:cxnLst>
                  <a:cxn ang="T6">
                    <a:pos x="T0" y="T1"/>
                  </a:cxn>
                  <a:cxn ang="T7">
                    <a:pos x="T2" y="T3"/>
                  </a:cxn>
                  <a:cxn ang="T8">
                    <a:pos x="T4" y="T5"/>
                  </a:cxn>
                </a:cxnLst>
                <a:rect l="0" t="0" r="r" b="b"/>
                <a:pathLst>
                  <a:path w="43173" h="21600" fill="none" extrusionOk="0">
                    <a:moveTo>
                      <a:pt x="0" y="20515"/>
                    </a:moveTo>
                    <a:cubicBezTo>
                      <a:pt x="578" y="9021"/>
                      <a:pt x="10065" y="0"/>
                      <a:pt x="21573" y="0"/>
                    </a:cubicBezTo>
                    <a:cubicBezTo>
                      <a:pt x="33502" y="0"/>
                      <a:pt x="43173" y="9670"/>
                      <a:pt x="43173" y="21600"/>
                    </a:cubicBezTo>
                  </a:path>
                  <a:path w="43173" h="21600" stroke="0" extrusionOk="0">
                    <a:moveTo>
                      <a:pt x="0" y="20515"/>
                    </a:moveTo>
                    <a:cubicBezTo>
                      <a:pt x="578" y="9021"/>
                      <a:pt x="10065" y="0"/>
                      <a:pt x="21573" y="0"/>
                    </a:cubicBezTo>
                    <a:cubicBezTo>
                      <a:pt x="33502" y="0"/>
                      <a:pt x="43173" y="9670"/>
                      <a:pt x="43173" y="21600"/>
                    </a:cubicBezTo>
                    <a:lnTo>
                      <a:pt x="21573" y="21600"/>
                    </a:lnTo>
                    <a:lnTo>
                      <a:pt x="0" y="20515"/>
                    </a:lnTo>
                    <a:close/>
                  </a:path>
                </a:pathLst>
              </a:custGeom>
              <a:noFill/>
              <a:ln w="9525">
                <a:solidFill>
                  <a:srgbClr val="000000"/>
                </a:solidFill>
                <a:prstDash val="lgDashDot"/>
                <a:round/>
                <a:headEnd/>
                <a:tailEnd/>
              </a:ln>
            </p:spPr>
            <p:txBody>
              <a:bodyPr/>
              <a:lstStyle/>
              <a:p>
                <a:endParaRPr lang="es-AR"/>
              </a:p>
            </p:txBody>
          </p:sp>
        </p:grpSp>
        <p:sp>
          <p:nvSpPr>
            <p:cNvPr id="35" name="Line 38">
              <a:extLst>
                <a:ext uri="{FF2B5EF4-FFF2-40B4-BE49-F238E27FC236}">
                  <a16:creationId xmlns:a16="http://schemas.microsoft.com/office/drawing/2014/main" id="{CF0EA772-31F2-6F60-DFA7-02A2AAAC7BC2}"/>
                </a:ext>
              </a:extLst>
            </p:cNvPr>
            <p:cNvSpPr>
              <a:spLocks noChangeShapeType="1"/>
            </p:cNvSpPr>
            <p:nvPr/>
          </p:nvSpPr>
          <p:spPr bwMode="auto">
            <a:xfrm flipV="1">
              <a:off x="3263" y="2791"/>
              <a:ext cx="182" cy="18"/>
            </a:xfrm>
            <a:prstGeom prst="line">
              <a:avLst/>
            </a:prstGeom>
            <a:noFill/>
            <a:ln w="9525">
              <a:solidFill>
                <a:schemeClr val="tx1"/>
              </a:solidFill>
              <a:prstDash val="dash"/>
              <a:round/>
              <a:headEnd/>
              <a:tailEnd type="triangle" w="lg" len="lg"/>
            </a:ln>
            <a:effectLst/>
          </p:spPr>
          <p:txBody>
            <a:bodyPr wrap="none" anchor="ctr"/>
            <a:lstStyle/>
            <a:p>
              <a:endParaRPr lang="es-AR"/>
            </a:p>
          </p:txBody>
        </p:sp>
        <p:sp>
          <p:nvSpPr>
            <p:cNvPr id="36" name="Line 39">
              <a:extLst>
                <a:ext uri="{FF2B5EF4-FFF2-40B4-BE49-F238E27FC236}">
                  <a16:creationId xmlns:a16="http://schemas.microsoft.com/office/drawing/2014/main" id="{7201F5AB-E569-EBDD-33D7-BB23518F79E7}"/>
                </a:ext>
              </a:extLst>
            </p:cNvPr>
            <p:cNvSpPr>
              <a:spLocks noChangeShapeType="1"/>
            </p:cNvSpPr>
            <p:nvPr/>
          </p:nvSpPr>
          <p:spPr bwMode="auto">
            <a:xfrm flipH="1">
              <a:off x="2200" y="1718"/>
              <a:ext cx="100" cy="9"/>
            </a:xfrm>
            <a:prstGeom prst="line">
              <a:avLst/>
            </a:prstGeom>
            <a:noFill/>
            <a:ln w="9525">
              <a:solidFill>
                <a:schemeClr val="tx1"/>
              </a:solidFill>
              <a:prstDash val="dash"/>
              <a:round/>
              <a:headEnd/>
              <a:tailEnd type="triangle" w="lg" len="lg"/>
            </a:ln>
            <a:effectLst/>
          </p:spPr>
          <p:txBody>
            <a:bodyPr wrap="none" anchor="ctr"/>
            <a:lstStyle/>
            <a:p>
              <a:endParaRPr lang="es-AR"/>
            </a:p>
          </p:txBody>
        </p:sp>
      </p:grpSp>
      <p:grpSp>
        <p:nvGrpSpPr>
          <p:cNvPr id="39" name="Group 40">
            <a:extLst>
              <a:ext uri="{FF2B5EF4-FFF2-40B4-BE49-F238E27FC236}">
                <a16:creationId xmlns:a16="http://schemas.microsoft.com/office/drawing/2014/main" id="{E6E57112-8094-FE9E-7B40-DDC6E23A70E4}"/>
              </a:ext>
            </a:extLst>
          </p:cNvPr>
          <p:cNvGrpSpPr>
            <a:grpSpLocks/>
          </p:cNvGrpSpPr>
          <p:nvPr/>
        </p:nvGrpSpPr>
        <p:grpSpPr bwMode="auto">
          <a:xfrm>
            <a:off x="962025" y="4384750"/>
            <a:ext cx="754063" cy="823912"/>
            <a:chOff x="531" y="2253"/>
            <a:chExt cx="475" cy="519"/>
          </a:xfrm>
        </p:grpSpPr>
        <p:sp>
          <p:nvSpPr>
            <p:cNvPr id="40" name="Text Box 41">
              <a:extLst>
                <a:ext uri="{FF2B5EF4-FFF2-40B4-BE49-F238E27FC236}">
                  <a16:creationId xmlns:a16="http://schemas.microsoft.com/office/drawing/2014/main" id="{04B7FF94-D3D2-761B-A798-BC2AD4FC6B5A}"/>
                </a:ext>
              </a:extLst>
            </p:cNvPr>
            <p:cNvSpPr txBox="1">
              <a:spLocks noChangeArrowheads="1"/>
            </p:cNvSpPr>
            <p:nvPr/>
          </p:nvSpPr>
          <p:spPr bwMode="auto">
            <a:xfrm>
              <a:off x="531" y="2484"/>
              <a:ext cx="475" cy="288"/>
            </a:xfrm>
            <a:prstGeom prst="rect">
              <a:avLst/>
            </a:prstGeom>
            <a:noFill/>
            <a:ln w="9525">
              <a:noFill/>
              <a:miter lim="800000"/>
              <a:headEnd/>
              <a:tailEnd/>
            </a:ln>
            <a:effectLst/>
          </p:spPr>
          <p:txBody>
            <a:bodyPr anchor="ctr">
              <a:spAutoFit/>
            </a:bodyPr>
            <a:lstStyle/>
            <a:p>
              <a:pPr algn="ctr" eaLnBrk="1" hangingPunct="1"/>
              <a:r>
                <a:rPr lang="es-ES_tradnl" altLang="pt-BR" sz="1200">
                  <a:solidFill>
                    <a:schemeClr val="accent2"/>
                  </a:solidFill>
                </a:rPr>
                <a:t>4 julio</a:t>
              </a:r>
            </a:p>
            <a:p>
              <a:pPr algn="ctr" eaLnBrk="1" hangingPunct="1"/>
              <a:r>
                <a:rPr lang="es-ES_tradnl" altLang="pt-BR" sz="1200">
                  <a:solidFill>
                    <a:schemeClr val="accent2"/>
                  </a:solidFill>
                </a:rPr>
                <a:t>AFELIO</a:t>
              </a:r>
              <a:endParaRPr lang="es-ES_tradnl" altLang="pt-BR" sz="2400"/>
            </a:p>
          </p:txBody>
        </p:sp>
        <p:cxnSp>
          <p:nvCxnSpPr>
            <p:cNvPr id="41" name="AutoShape 42">
              <a:extLst>
                <a:ext uri="{FF2B5EF4-FFF2-40B4-BE49-F238E27FC236}">
                  <a16:creationId xmlns:a16="http://schemas.microsoft.com/office/drawing/2014/main" id="{CCE45A0D-EE42-D94F-3C5E-D510DF24E5DB}"/>
                </a:ext>
              </a:extLst>
            </p:cNvPr>
            <p:cNvCxnSpPr>
              <a:cxnSpLocks noChangeShapeType="1"/>
              <a:stCxn id="40" idx="0"/>
            </p:cNvCxnSpPr>
            <p:nvPr/>
          </p:nvCxnSpPr>
          <p:spPr bwMode="auto">
            <a:xfrm rot="-5400000">
              <a:off x="747" y="2275"/>
              <a:ext cx="231" cy="187"/>
            </a:xfrm>
            <a:prstGeom prst="bentConnector2">
              <a:avLst/>
            </a:prstGeom>
            <a:noFill/>
            <a:ln w="9525">
              <a:solidFill>
                <a:schemeClr val="accent2"/>
              </a:solidFill>
              <a:miter lim="800000"/>
              <a:headEnd/>
              <a:tailEnd type="triangle" w="med" len="med"/>
            </a:ln>
            <a:effectLst/>
          </p:spPr>
        </p:cxnSp>
      </p:grpSp>
      <p:grpSp>
        <p:nvGrpSpPr>
          <p:cNvPr id="42" name="Group 43">
            <a:extLst>
              <a:ext uri="{FF2B5EF4-FFF2-40B4-BE49-F238E27FC236}">
                <a16:creationId xmlns:a16="http://schemas.microsoft.com/office/drawing/2014/main" id="{F2260BAC-D253-CF16-8E52-EFEE24D05462}"/>
              </a:ext>
            </a:extLst>
          </p:cNvPr>
          <p:cNvGrpSpPr>
            <a:grpSpLocks/>
          </p:cNvGrpSpPr>
          <p:nvPr/>
        </p:nvGrpSpPr>
        <p:grpSpPr bwMode="auto">
          <a:xfrm>
            <a:off x="4646613" y="5359475"/>
            <a:ext cx="1073150" cy="574675"/>
            <a:chOff x="2852" y="2867"/>
            <a:chExt cx="676" cy="362"/>
          </a:xfrm>
        </p:grpSpPr>
        <p:sp>
          <p:nvSpPr>
            <p:cNvPr id="43" name="Text Box 44">
              <a:extLst>
                <a:ext uri="{FF2B5EF4-FFF2-40B4-BE49-F238E27FC236}">
                  <a16:creationId xmlns:a16="http://schemas.microsoft.com/office/drawing/2014/main" id="{D844E59C-2369-8853-25BC-69F9C4ED295E}"/>
                </a:ext>
              </a:extLst>
            </p:cNvPr>
            <p:cNvSpPr txBox="1">
              <a:spLocks noChangeArrowheads="1"/>
            </p:cNvSpPr>
            <p:nvPr/>
          </p:nvSpPr>
          <p:spPr bwMode="auto">
            <a:xfrm>
              <a:off x="3013" y="3056"/>
              <a:ext cx="515" cy="173"/>
            </a:xfrm>
            <a:prstGeom prst="rect">
              <a:avLst/>
            </a:prstGeom>
            <a:noFill/>
            <a:ln w="9525">
              <a:noFill/>
              <a:miter lim="800000"/>
              <a:headEnd/>
              <a:tailEnd/>
            </a:ln>
            <a:effectLst/>
          </p:spPr>
          <p:txBody>
            <a:bodyPr wrap="none" anchor="ctr">
              <a:spAutoFit/>
            </a:bodyPr>
            <a:lstStyle/>
            <a:p>
              <a:pPr algn="ctr" eaLnBrk="1" hangingPunct="1"/>
              <a:r>
                <a:rPr lang="es-ES_tradnl" altLang="pt-BR" sz="1200">
                  <a:solidFill>
                    <a:schemeClr val="accent2"/>
                  </a:solidFill>
                </a:rPr>
                <a:t>5 octubre</a:t>
              </a:r>
              <a:endParaRPr lang="es-ES_tradnl" altLang="pt-BR" sz="2400"/>
            </a:p>
          </p:txBody>
        </p:sp>
        <p:cxnSp>
          <p:nvCxnSpPr>
            <p:cNvPr id="44" name="AutoShape 45">
              <a:extLst>
                <a:ext uri="{FF2B5EF4-FFF2-40B4-BE49-F238E27FC236}">
                  <a16:creationId xmlns:a16="http://schemas.microsoft.com/office/drawing/2014/main" id="{726A60D0-FEF8-311C-E1ED-3BCFE3C5D950}"/>
                </a:ext>
              </a:extLst>
            </p:cNvPr>
            <p:cNvCxnSpPr>
              <a:cxnSpLocks noChangeShapeType="1"/>
              <a:stCxn id="43" idx="1"/>
            </p:cNvCxnSpPr>
            <p:nvPr/>
          </p:nvCxnSpPr>
          <p:spPr bwMode="auto">
            <a:xfrm rot="10800000">
              <a:off x="2852" y="2867"/>
              <a:ext cx="180" cy="276"/>
            </a:xfrm>
            <a:prstGeom prst="bentConnector2">
              <a:avLst/>
            </a:prstGeom>
            <a:noFill/>
            <a:ln w="9525">
              <a:solidFill>
                <a:schemeClr val="accent2"/>
              </a:solidFill>
              <a:miter lim="800000"/>
              <a:headEnd/>
              <a:tailEnd type="triangle" w="med" len="med"/>
            </a:ln>
            <a:effectLst/>
          </p:spPr>
        </p:cxnSp>
      </p:grpSp>
      <p:grpSp>
        <p:nvGrpSpPr>
          <p:cNvPr id="45" name="Group 46">
            <a:extLst>
              <a:ext uri="{FF2B5EF4-FFF2-40B4-BE49-F238E27FC236}">
                <a16:creationId xmlns:a16="http://schemas.microsoft.com/office/drawing/2014/main" id="{AD4EEF85-91DE-1607-7007-0E77FDB0237C}"/>
              </a:ext>
            </a:extLst>
          </p:cNvPr>
          <p:cNvGrpSpPr>
            <a:grpSpLocks/>
          </p:cNvGrpSpPr>
          <p:nvPr/>
        </p:nvGrpSpPr>
        <p:grpSpPr bwMode="auto">
          <a:xfrm>
            <a:off x="3057525" y="1955875"/>
            <a:ext cx="1441450" cy="1624012"/>
            <a:chOff x="1851" y="723"/>
            <a:chExt cx="908" cy="1023"/>
          </a:xfrm>
        </p:grpSpPr>
        <p:sp>
          <p:nvSpPr>
            <p:cNvPr id="46" name="Text Box 47">
              <a:extLst>
                <a:ext uri="{FF2B5EF4-FFF2-40B4-BE49-F238E27FC236}">
                  <a16:creationId xmlns:a16="http://schemas.microsoft.com/office/drawing/2014/main" id="{5978886E-1E1A-CD53-3F60-B6E1EB0B2E47}"/>
                </a:ext>
              </a:extLst>
            </p:cNvPr>
            <p:cNvSpPr txBox="1">
              <a:spLocks noChangeArrowheads="1"/>
            </p:cNvSpPr>
            <p:nvPr/>
          </p:nvSpPr>
          <p:spPr bwMode="auto">
            <a:xfrm>
              <a:off x="2004" y="723"/>
              <a:ext cx="755" cy="366"/>
            </a:xfrm>
            <a:prstGeom prst="rect">
              <a:avLst/>
            </a:prstGeom>
            <a:noFill/>
            <a:ln w="9525">
              <a:noFill/>
              <a:miter lim="800000"/>
              <a:headEnd/>
              <a:tailEnd/>
            </a:ln>
            <a:effectLst/>
          </p:spPr>
          <p:txBody>
            <a:bodyPr wrap="none" anchor="ctr">
              <a:spAutoFit/>
            </a:bodyPr>
            <a:lstStyle/>
            <a:p>
              <a:pPr algn="ctr" eaLnBrk="1" hangingPunct="1"/>
              <a:r>
                <a:rPr lang="es-ES_tradnl" altLang="pt-BR" sz="1600"/>
                <a:t>Plano de la</a:t>
              </a:r>
            </a:p>
            <a:p>
              <a:pPr algn="ctr" eaLnBrk="1" hangingPunct="1"/>
              <a:r>
                <a:rPr lang="es-ES_tradnl" altLang="pt-BR" sz="1600"/>
                <a:t>eclíptica</a:t>
              </a:r>
              <a:endParaRPr lang="es-ES_tradnl" altLang="pt-BR" sz="2400"/>
            </a:p>
          </p:txBody>
        </p:sp>
        <p:cxnSp>
          <p:nvCxnSpPr>
            <p:cNvPr id="47" name="AutoShape 48">
              <a:extLst>
                <a:ext uri="{FF2B5EF4-FFF2-40B4-BE49-F238E27FC236}">
                  <a16:creationId xmlns:a16="http://schemas.microsoft.com/office/drawing/2014/main" id="{25AAEBA9-C772-577C-6377-B81F7B0E2DD9}"/>
                </a:ext>
              </a:extLst>
            </p:cNvPr>
            <p:cNvCxnSpPr>
              <a:cxnSpLocks noChangeShapeType="1"/>
              <a:stCxn id="46" idx="1"/>
            </p:cNvCxnSpPr>
            <p:nvPr/>
          </p:nvCxnSpPr>
          <p:spPr bwMode="auto">
            <a:xfrm rot="10800000" flipV="1">
              <a:off x="1851" y="906"/>
              <a:ext cx="187" cy="840"/>
            </a:xfrm>
            <a:prstGeom prst="bentConnector2">
              <a:avLst/>
            </a:prstGeom>
            <a:noFill/>
            <a:ln w="9525">
              <a:solidFill>
                <a:schemeClr val="tx1"/>
              </a:solidFill>
              <a:miter lim="800000"/>
              <a:headEnd/>
              <a:tailEnd type="triangle" w="med" len="med"/>
            </a:ln>
            <a:effectLst/>
          </p:spPr>
        </p:cxnSp>
      </p:grpSp>
      <p:sp>
        <p:nvSpPr>
          <p:cNvPr id="48" name="Text Box 49">
            <a:extLst>
              <a:ext uri="{FF2B5EF4-FFF2-40B4-BE49-F238E27FC236}">
                <a16:creationId xmlns:a16="http://schemas.microsoft.com/office/drawing/2014/main" id="{781DF2B0-EE61-029B-27FA-7C36D0E9EB01}"/>
              </a:ext>
            </a:extLst>
          </p:cNvPr>
          <p:cNvSpPr txBox="1">
            <a:spLocks noChangeArrowheads="1"/>
          </p:cNvSpPr>
          <p:nvPr/>
        </p:nvSpPr>
        <p:spPr bwMode="auto">
          <a:xfrm>
            <a:off x="7169150" y="1454224"/>
            <a:ext cx="4327525" cy="336550"/>
          </a:xfrm>
          <a:prstGeom prst="rect">
            <a:avLst/>
          </a:prstGeom>
          <a:noFill/>
          <a:ln w="9525">
            <a:noFill/>
            <a:miter lim="800000"/>
            <a:headEnd/>
            <a:tailEnd/>
          </a:ln>
          <a:effectLst/>
        </p:spPr>
        <p:txBody>
          <a:bodyPr wrap="none" anchor="ctr">
            <a:spAutoFit/>
          </a:bodyPr>
          <a:lstStyle/>
          <a:p>
            <a:pPr algn="ctr" eaLnBrk="1" hangingPunct="1"/>
            <a:r>
              <a:rPr lang="es-ES_tradnl" altLang="pt-BR" sz="1600" u="sng" dirty="0"/>
              <a:t>1 U.A. = (149597890±500) km </a:t>
            </a:r>
            <a:r>
              <a:rPr lang="es-ES_tradnl" altLang="pt-BR" sz="1600" u="sng" dirty="0">
                <a:sym typeface="Symbol" pitchFamily="18" charset="2"/>
              </a:rPr>
              <a:t> 1.49610</a:t>
            </a:r>
            <a:r>
              <a:rPr lang="es-ES_tradnl" altLang="pt-BR" sz="1600" u="sng" baseline="30000" dirty="0">
                <a:sym typeface="Symbol" pitchFamily="18" charset="2"/>
              </a:rPr>
              <a:t>8</a:t>
            </a:r>
            <a:r>
              <a:rPr lang="es-ES_tradnl" altLang="pt-BR" sz="1600" u="sng" dirty="0">
                <a:sym typeface="Symbol" pitchFamily="18" charset="2"/>
              </a:rPr>
              <a:t> km</a:t>
            </a:r>
            <a:endParaRPr lang="es-ES_tradnl" altLang="pt-BR" sz="1600" u="sng" dirty="0"/>
          </a:p>
        </p:txBody>
      </p:sp>
      <p:sp>
        <p:nvSpPr>
          <p:cNvPr id="49" name="Oval 50">
            <a:extLst>
              <a:ext uri="{FF2B5EF4-FFF2-40B4-BE49-F238E27FC236}">
                <a16:creationId xmlns:a16="http://schemas.microsoft.com/office/drawing/2014/main" id="{FA1494D0-F312-0D68-9466-4E6E74E6F060}"/>
              </a:ext>
            </a:extLst>
          </p:cNvPr>
          <p:cNvSpPr>
            <a:spLocks noChangeAspect="1" noChangeArrowheads="1"/>
          </p:cNvSpPr>
          <p:nvPr/>
        </p:nvSpPr>
        <p:spPr bwMode="auto">
          <a:xfrm>
            <a:off x="4748213" y="4227587"/>
            <a:ext cx="306387" cy="307975"/>
          </a:xfrm>
          <a:prstGeom prst="ellipse">
            <a:avLst/>
          </a:prstGeom>
          <a:solidFill>
            <a:srgbClr val="FFFF00"/>
          </a:solidFill>
          <a:ln w="9525">
            <a:noFill/>
            <a:round/>
            <a:headEnd/>
            <a:tailEnd/>
          </a:ln>
          <a:effectLst/>
        </p:spPr>
        <p:txBody>
          <a:bodyPr wrap="none" anchor="ctr"/>
          <a:lstStyle/>
          <a:p>
            <a:pPr eaLnBrk="1" hangingPunct="1"/>
            <a:endParaRPr lang="pt-BR"/>
          </a:p>
        </p:txBody>
      </p:sp>
      <p:grpSp>
        <p:nvGrpSpPr>
          <p:cNvPr id="50" name="Group 51">
            <a:extLst>
              <a:ext uri="{FF2B5EF4-FFF2-40B4-BE49-F238E27FC236}">
                <a16:creationId xmlns:a16="http://schemas.microsoft.com/office/drawing/2014/main" id="{FDCA61A6-623D-2652-FD67-2EFD45CD811F}"/>
              </a:ext>
            </a:extLst>
          </p:cNvPr>
          <p:cNvGrpSpPr>
            <a:grpSpLocks/>
          </p:cNvGrpSpPr>
          <p:nvPr/>
        </p:nvGrpSpPr>
        <p:grpSpPr bwMode="auto">
          <a:xfrm>
            <a:off x="5191125" y="2403550"/>
            <a:ext cx="652463" cy="1495425"/>
            <a:chOff x="3195" y="1005"/>
            <a:chExt cx="411" cy="942"/>
          </a:xfrm>
        </p:grpSpPr>
        <p:sp>
          <p:nvSpPr>
            <p:cNvPr id="51" name="Line 52">
              <a:extLst>
                <a:ext uri="{FF2B5EF4-FFF2-40B4-BE49-F238E27FC236}">
                  <a16:creationId xmlns:a16="http://schemas.microsoft.com/office/drawing/2014/main" id="{9FD10516-AA7A-8A51-3183-DEAD637B5031}"/>
                </a:ext>
              </a:extLst>
            </p:cNvPr>
            <p:cNvSpPr>
              <a:spLocks noChangeShapeType="1"/>
            </p:cNvSpPr>
            <p:nvPr/>
          </p:nvSpPr>
          <p:spPr bwMode="auto">
            <a:xfrm flipH="1">
              <a:off x="3307" y="1330"/>
              <a:ext cx="201" cy="617"/>
            </a:xfrm>
            <a:prstGeom prst="line">
              <a:avLst/>
            </a:prstGeom>
            <a:noFill/>
            <a:ln w="9525">
              <a:solidFill>
                <a:srgbClr val="FF33CC"/>
              </a:solidFill>
              <a:round/>
              <a:headEnd type="triangle" w="med" len="med"/>
              <a:tailEnd/>
            </a:ln>
            <a:effectLst/>
          </p:spPr>
          <p:txBody>
            <a:bodyPr wrap="none" anchor="ctr"/>
            <a:lstStyle/>
            <a:p>
              <a:endParaRPr lang="es-AR"/>
            </a:p>
          </p:txBody>
        </p:sp>
        <p:sp>
          <p:nvSpPr>
            <p:cNvPr id="52" name="Oval 53">
              <a:extLst>
                <a:ext uri="{FF2B5EF4-FFF2-40B4-BE49-F238E27FC236}">
                  <a16:creationId xmlns:a16="http://schemas.microsoft.com/office/drawing/2014/main" id="{B0B4DD3B-6BFA-52DB-AE73-E4FF16E53ACA}"/>
                </a:ext>
              </a:extLst>
            </p:cNvPr>
            <p:cNvSpPr>
              <a:spLocks noChangeArrowheads="1"/>
            </p:cNvSpPr>
            <p:nvPr/>
          </p:nvSpPr>
          <p:spPr bwMode="auto">
            <a:xfrm>
              <a:off x="3293" y="1606"/>
              <a:ext cx="186" cy="187"/>
            </a:xfrm>
            <a:prstGeom prst="ellipse">
              <a:avLst/>
            </a:prstGeom>
            <a:solidFill>
              <a:schemeClr val="bg1"/>
            </a:solidFill>
            <a:ln w="9525">
              <a:solidFill>
                <a:schemeClr val="tx1"/>
              </a:solidFill>
              <a:round/>
              <a:headEnd/>
              <a:tailEnd/>
            </a:ln>
            <a:effectLst/>
          </p:spPr>
          <p:txBody>
            <a:bodyPr wrap="none" anchor="ctr"/>
            <a:lstStyle/>
            <a:p>
              <a:pPr eaLnBrk="1" hangingPunct="1"/>
              <a:endParaRPr lang="pt-BR"/>
            </a:p>
          </p:txBody>
        </p:sp>
        <p:sp>
          <p:nvSpPr>
            <p:cNvPr id="53" name="Line 54">
              <a:extLst>
                <a:ext uri="{FF2B5EF4-FFF2-40B4-BE49-F238E27FC236}">
                  <a16:creationId xmlns:a16="http://schemas.microsoft.com/office/drawing/2014/main" id="{313098EC-4E6F-57F0-3791-B4CC4E1E7CBE}"/>
                </a:ext>
              </a:extLst>
            </p:cNvPr>
            <p:cNvSpPr>
              <a:spLocks noChangeShapeType="1"/>
            </p:cNvSpPr>
            <p:nvPr/>
          </p:nvSpPr>
          <p:spPr bwMode="auto">
            <a:xfrm flipV="1">
              <a:off x="3381" y="1451"/>
              <a:ext cx="2" cy="154"/>
            </a:xfrm>
            <a:prstGeom prst="line">
              <a:avLst/>
            </a:prstGeom>
            <a:noFill/>
            <a:ln w="9525">
              <a:solidFill>
                <a:schemeClr val="tx1"/>
              </a:solidFill>
              <a:round/>
              <a:headEnd/>
              <a:tailEnd/>
            </a:ln>
            <a:effectLst/>
          </p:spPr>
          <p:txBody>
            <a:bodyPr wrap="none" anchor="ctr"/>
            <a:lstStyle/>
            <a:p>
              <a:endParaRPr lang="es-AR"/>
            </a:p>
          </p:txBody>
        </p:sp>
        <p:sp>
          <p:nvSpPr>
            <p:cNvPr id="54" name="Arc 55">
              <a:extLst>
                <a:ext uri="{FF2B5EF4-FFF2-40B4-BE49-F238E27FC236}">
                  <a16:creationId xmlns:a16="http://schemas.microsoft.com/office/drawing/2014/main" id="{5EDA5AFB-98D9-D3E9-306E-05D5A6B14EFA}"/>
                </a:ext>
              </a:extLst>
            </p:cNvPr>
            <p:cNvSpPr>
              <a:spLocks/>
            </p:cNvSpPr>
            <p:nvPr/>
          </p:nvSpPr>
          <p:spPr bwMode="auto">
            <a:xfrm rot="-1962314">
              <a:off x="3395" y="1471"/>
              <a:ext cx="47" cy="47"/>
            </a:xfrm>
            <a:custGeom>
              <a:avLst/>
              <a:gdLst>
                <a:gd name="T0" fmla="*/ 0 w 21600"/>
                <a:gd name="T1" fmla="*/ 0 h 21600"/>
                <a:gd name="T2" fmla="*/ 47 w 21600"/>
                <a:gd name="T3" fmla="*/ 47 h 21600"/>
                <a:gd name="T4" fmla="*/ 0 w 21600"/>
                <a:gd name="T5" fmla="*/ 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chemeClr val="tx1"/>
              </a:solidFill>
              <a:round/>
              <a:headEnd/>
              <a:tailEnd/>
            </a:ln>
            <a:effectLst/>
          </p:spPr>
          <p:txBody>
            <a:bodyPr wrap="none" anchor="ctr"/>
            <a:lstStyle/>
            <a:p>
              <a:endParaRPr lang="es-AR"/>
            </a:p>
          </p:txBody>
        </p:sp>
        <p:sp>
          <p:nvSpPr>
            <p:cNvPr id="55" name="Text Box 56">
              <a:extLst>
                <a:ext uri="{FF2B5EF4-FFF2-40B4-BE49-F238E27FC236}">
                  <a16:creationId xmlns:a16="http://schemas.microsoft.com/office/drawing/2014/main" id="{BE4EE08A-2160-F6CB-50CA-29ACBFD850A7}"/>
                </a:ext>
              </a:extLst>
            </p:cNvPr>
            <p:cNvSpPr txBox="1">
              <a:spLocks noChangeArrowheads="1"/>
            </p:cNvSpPr>
            <p:nvPr/>
          </p:nvSpPr>
          <p:spPr bwMode="auto">
            <a:xfrm>
              <a:off x="3195" y="1005"/>
              <a:ext cx="411" cy="173"/>
            </a:xfrm>
            <a:prstGeom prst="rect">
              <a:avLst/>
            </a:prstGeom>
            <a:noFill/>
            <a:ln w="9525">
              <a:noFill/>
              <a:miter lim="800000"/>
              <a:headEnd/>
              <a:tailEnd/>
            </a:ln>
            <a:effectLst/>
          </p:spPr>
          <p:txBody>
            <a:bodyPr wrap="none" anchor="ctr">
              <a:spAutoFit/>
            </a:bodyPr>
            <a:lstStyle/>
            <a:p>
              <a:pPr algn="ctr" eaLnBrk="1" hangingPunct="1"/>
              <a:r>
                <a:rPr lang="es-ES_tradnl" altLang="pt-BR" sz="1200"/>
                <a:t>23º 27’</a:t>
              </a:r>
              <a:endParaRPr lang="es-ES_tradnl" altLang="pt-BR" sz="2400"/>
            </a:p>
          </p:txBody>
        </p:sp>
        <p:cxnSp>
          <p:nvCxnSpPr>
            <p:cNvPr id="56" name="AutoShape 57">
              <a:extLst>
                <a:ext uri="{FF2B5EF4-FFF2-40B4-BE49-F238E27FC236}">
                  <a16:creationId xmlns:a16="http://schemas.microsoft.com/office/drawing/2014/main" id="{5C4DB09B-6A69-B8B6-2C92-C4A30023BD43}"/>
                </a:ext>
              </a:extLst>
            </p:cNvPr>
            <p:cNvCxnSpPr>
              <a:cxnSpLocks noChangeShapeType="1"/>
              <a:stCxn id="55" idx="2"/>
            </p:cNvCxnSpPr>
            <p:nvPr/>
          </p:nvCxnSpPr>
          <p:spPr bwMode="auto">
            <a:xfrm>
              <a:off x="3400" y="1178"/>
              <a:ext cx="0" cy="231"/>
            </a:xfrm>
            <a:prstGeom prst="straightConnector1">
              <a:avLst/>
            </a:prstGeom>
            <a:noFill/>
            <a:ln w="9525">
              <a:solidFill>
                <a:srgbClr val="FF0000"/>
              </a:solidFill>
              <a:round/>
              <a:headEnd/>
              <a:tailEnd type="triangle" w="med" len="med"/>
            </a:ln>
            <a:effectLst/>
          </p:spPr>
        </p:cxnSp>
      </p:grpSp>
      <p:grpSp>
        <p:nvGrpSpPr>
          <p:cNvPr id="57" name="Group 58">
            <a:extLst>
              <a:ext uri="{FF2B5EF4-FFF2-40B4-BE49-F238E27FC236}">
                <a16:creationId xmlns:a16="http://schemas.microsoft.com/office/drawing/2014/main" id="{6E58A4B5-D2ED-A2E8-6522-4569B3F1614D}"/>
              </a:ext>
            </a:extLst>
          </p:cNvPr>
          <p:cNvGrpSpPr>
            <a:grpSpLocks/>
          </p:cNvGrpSpPr>
          <p:nvPr/>
        </p:nvGrpSpPr>
        <p:grpSpPr bwMode="auto">
          <a:xfrm>
            <a:off x="7169150" y="4414912"/>
            <a:ext cx="652463" cy="1425575"/>
            <a:chOff x="4441" y="2272"/>
            <a:chExt cx="411" cy="898"/>
          </a:xfrm>
        </p:grpSpPr>
        <p:sp>
          <p:nvSpPr>
            <p:cNvPr id="58" name="Line 59">
              <a:extLst>
                <a:ext uri="{FF2B5EF4-FFF2-40B4-BE49-F238E27FC236}">
                  <a16:creationId xmlns:a16="http://schemas.microsoft.com/office/drawing/2014/main" id="{7420CB20-BD04-8C29-34D0-0D430F8B23EE}"/>
                </a:ext>
              </a:extLst>
            </p:cNvPr>
            <p:cNvSpPr>
              <a:spLocks noChangeShapeType="1"/>
            </p:cNvSpPr>
            <p:nvPr/>
          </p:nvSpPr>
          <p:spPr bwMode="auto">
            <a:xfrm flipH="1">
              <a:off x="4604" y="2272"/>
              <a:ext cx="148" cy="462"/>
            </a:xfrm>
            <a:prstGeom prst="line">
              <a:avLst/>
            </a:prstGeom>
            <a:noFill/>
            <a:ln w="9525">
              <a:solidFill>
                <a:srgbClr val="FF33CC"/>
              </a:solidFill>
              <a:round/>
              <a:headEnd type="triangle" w="med" len="med"/>
              <a:tailEnd/>
            </a:ln>
            <a:effectLst/>
          </p:spPr>
          <p:txBody>
            <a:bodyPr wrap="none" anchor="ctr"/>
            <a:lstStyle/>
            <a:p>
              <a:endParaRPr lang="es-AR"/>
            </a:p>
          </p:txBody>
        </p:sp>
        <p:sp>
          <p:nvSpPr>
            <p:cNvPr id="59" name="Line 60">
              <a:extLst>
                <a:ext uri="{FF2B5EF4-FFF2-40B4-BE49-F238E27FC236}">
                  <a16:creationId xmlns:a16="http://schemas.microsoft.com/office/drawing/2014/main" id="{270F8A4E-0B23-7DC3-1F92-88E34D13F78C}"/>
                </a:ext>
              </a:extLst>
            </p:cNvPr>
            <p:cNvSpPr>
              <a:spLocks noChangeShapeType="1"/>
            </p:cNvSpPr>
            <p:nvPr/>
          </p:nvSpPr>
          <p:spPr bwMode="auto">
            <a:xfrm flipH="1">
              <a:off x="4686" y="2590"/>
              <a:ext cx="2" cy="154"/>
            </a:xfrm>
            <a:prstGeom prst="line">
              <a:avLst/>
            </a:prstGeom>
            <a:noFill/>
            <a:ln w="9525">
              <a:solidFill>
                <a:schemeClr val="tx1"/>
              </a:solidFill>
              <a:round/>
              <a:headEnd/>
              <a:tailEnd/>
            </a:ln>
            <a:effectLst/>
          </p:spPr>
          <p:txBody>
            <a:bodyPr wrap="none" anchor="ctr"/>
            <a:lstStyle/>
            <a:p>
              <a:endParaRPr lang="es-AR"/>
            </a:p>
          </p:txBody>
        </p:sp>
        <p:sp>
          <p:nvSpPr>
            <p:cNvPr id="60" name="Arc 61">
              <a:extLst>
                <a:ext uri="{FF2B5EF4-FFF2-40B4-BE49-F238E27FC236}">
                  <a16:creationId xmlns:a16="http://schemas.microsoft.com/office/drawing/2014/main" id="{8A95D26F-1AC0-5843-8FC6-DF37494D1086}"/>
                </a:ext>
              </a:extLst>
            </p:cNvPr>
            <p:cNvSpPr>
              <a:spLocks/>
            </p:cNvSpPr>
            <p:nvPr/>
          </p:nvSpPr>
          <p:spPr bwMode="auto">
            <a:xfrm rot="-1962314" flipH="1" flipV="1">
              <a:off x="4627" y="2677"/>
              <a:ext cx="47" cy="47"/>
            </a:xfrm>
            <a:custGeom>
              <a:avLst/>
              <a:gdLst>
                <a:gd name="T0" fmla="*/ 0 w 21600"/>
                <a:gd name="T1" fmla="*/ 0 h 21600"/>
                <a:gd name="T2" fmla="*/ 47 w 21600"/>
                <a:gd name="T3" fmla="*/ 47 h 21600"/>
                <a:gd name="T4" fmla="*/ 0 w 21600"/>
                <a:gd name="T5" fmla="*/ 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chemeClr val="tx1"/>
              </a:solidFill>
              <a:round/>
              <a:headEnd/>
              <a:tailEnd/>
            </a:ln>
            <a:effectLst/>
          </p:spPr>
          <p:txBody>
            <a:bodyPr wrap="none" anchor="ctr"/>
            <a:lstStyle/>
            <a:p>
              <a:endParaRPr lang="es-AR"/>
            </a:p>
          </p:txBody>
        </p:sp>
        <p:sp>
          <p:nvSpPr>
            <p:cNvPr id="61" name="Text Box 62">
              <a:extLst>
                <a:ext uri="{FF2B5EF4-FFF2-40B4-BE49-F238E27FC236}">
                  <a16:creationId xmlns:a16="http://schemas.microsoft.com/office/drawing/2014/main" id="{CD57772C-8251-DD51-FFEB-5BF16CC588C9}"/>
                </a:ext>
              </a:extLst>
            </p:cNvPr>
            <p:cNvSpPr txBox="1">
              <a:spLocks noChangeArrowheads="1"/>
            </p:cNvSpPr>
            <p:nvPr/>
          </p:nvSpPr>
          <p:spPr bwMode="auto">
            <a:xfrm>
              <a:off x="4441" y="2997"/>
              <a:ext cx="411" cy="173"/>
            </a:xfrm>
            <a:prstGeom prst="rect">
              <a:avLst/>
            </a:prstGeom>
            <a:noFill/>
            <a:ln w="9525">
              <a:noFill/>
              <a:miter lim="800000"/>
              <a:headEnd/>
              <a:tailEnd/>
            </a:ln>
            <a:effectLst/>
          </p:spPr>
          <p:txBody>
            <a:bodyPr wrap="none" anchor="ctr">
              <a:spAutoFit/>
            </a:bodyPr>
            <a:lstStyle/>
            <a:p>
              <a:pPr algn="ctr" eaLnBrk="1" hangingPunct="1"/>
              <a:r>
                <a:rPr lang="es-ES_tradnl" altLang="pt-BR" sz="1200"/>
                <a:t>23º 27’</a:t>
              </a:r>
              <a:endParaRPr lang="es-ES_tradnl" altLang="pt-BR" sz="2400"/>
            </a:p>
          </p:txBody>
        </p:sp>
        <p:cxnSp>
          <p:nvCxnSpPr>
            <p:cNvPr id="62" name="AutoShape 63">
              <a:extLst>
                <a:ext uri="{FF2B5EF4-FFF2-40B4-BE49-F238E27FC236}">
                  <a16:creationId xmlns:a16="http://schemas.microsoft.com/office/drawing/2014/main" id="{98BD3336-4FCF-6E1B-765C-2AB886867475}"/>
                </a:ext>
              </a:extLst>
            </p:cNvPr>
            <p:cNvCxnSpPr>
              <a:cxnSpLocks noChangeShapeType="1"/>
              <a:stCxn id="61" idx="0"/>
            </p:cNvCxnSpPr>
            <p:nvPr/>
          </p:nvCxnSpPr>
          <p:spPr bwMode="auto">
            <a:xfrm flipV="1">
              <a:off x="4646" y="2751"/>
              <a:ext cx="3" cy="246"/>
            </a:xfrm>
            <a:prstGeom prst="straightConnector1">
              <a:avLst/>
            </a:prstGeom>
            <a:noFill/>
            <a:ln w="9525">
              <a:solidFill>
                <a:srgbClr val="FF0000"/>
              </a:solidFill>
              <a:round/>
              <a:headEnd/>
              <a:tailEnd type="triangle" w="med" len="med"/>
            </a:ln>
            <a:effectLst/>
          </p:spPr>
        </p:cxnSp>
        <p:grpSp>
          <p:nvGrpSpPr>
            <p:cNvPr id="63" name="Group 64">
              <a:extLst>
                <a:ext uri="{FF2B5EF4-FFF2-40B4-BE49-F238E27FC236}">
                  <a16:creationId xmlns:a16="http://schemas.microsoft.com/office/drawing/2014/main" id="{4BC9EE59-95C1-AF98-7661-112FA62D191A}"/>
                </a:ext>
              </a:extLst>
            </p:cNvPr>
            <p:cNvGrpSpPr>
              <a:grpSpLocks/>
            </p:cNvGrpSpPr>
            <p:nvPr/>
          </p:nvGrpSpPr>
          <p:grpSpPr bwMode="auto">
            <a:xfrm rot="1355560" flipH="1">
              <a:off x="4593" y="2376"/>
              <a:ext cx="195" cy="226"/>
              <a:chOff x="1059" y="1932"/>
              <a:chExt cx="195" cy="226"/>
            </a:xfrm>
          </p:grpSpPr>
          <p:sp>
            <p:nvSpPr>
              <p:cNvPr id="1024" name="Arc 65">
                <a:extLst>
                  <a:ext uri="{FF2B5EF4-FFF2-40B4-BE49-F238E27FC236}">
                    <a16:creationId xmlns:a16="http://schemas.microsoft.com/office/drawing/2014/main" id="{FC1DA2E2-22B9-7667-FAA8-BA5F4AD9AB2C}"/>
                  </a:ext>
                </a:extLst>
              </p:cNvPr>
              <p:cNvSpPr>
                <a:spLocks noChangeAspect="1"/>
              </p:cNvSpPr>
              <p:nvPr/>
            </p:nvSpPr>
            <p:spPr bwMode="auto">
              <a:xfrm rot="1067259" flipV="1">
                <a:off x="1150" y="1961"/>
                <a:ext cx="104" cy="197"/>
              </a:xfrm>
              <a:custGeom>
                <a:avLst/>
                <a:gdLst>
                  <a:gd name="T0" fmla="*/ 3 w 22929"/>
                  <a:gd name="T1" fmla="*/ 0 h 43200"/>
                  <a:gd name="T2" fmla="*/ 0 w 22929"/>
                  <a:gd name="T3" fmla="*/ 197 h 43200"/>
                  <a:gd name="T4" fmla="*/ 6 w 22929"/>
                  <a:gd name="T5" fmla="*/ 99 h 43200"/>
                  <a:gd name="T6" fmla="*/ 0 60000 65536"/>
                  <a:gd name="T7" fmla="*/ 0 60000 65536"/>
                  <a:gd name="T8" fmla="*/ 0 60000 65536"/>
                </a:gdLst>
                <a:ahLst/>
                <a:cxnLst>
                  <a:cxn ang="T6">
                    <a:pos x="T0" y="T1"/>
                  </a:cxn>
                  <a:cxn ang="T7">
                    <a:pos x="T2" y="T3"/>
                  </a:cxn>
                  <a:cxn ang="T8">
                    <a:pos x="T4" y="T5"/>
                  </a:cxn>
                </a:cxnLst>
                <a:rect l="0" t="0" r="r" b="b"/>
                <a:pathLst>
                  <a:path w="22929" h="43200" fill="none" extrusionOk="0">
                    <a:moveTo>
                      <a:pt x="713" y="8"/>
                    </a:moveTo>
                    <a:cubicBezTo>
                      <a:pt x="918" y="2"/>
                      <a:pt x="1123" y="0"/>
                      <a:pt x="1329" y="0"/>
                    </a:cubicBezTo>
                    <a:cubicBezTo>
                      <a:pt x="13258" y="0"/>
                      <a:pt x="22929" y="9670"/>
                      <a:pt x="22929" y="21600"/>
                    </a:cubicBezTo>
                    <a:cubicBezTo>
                      <a:pt x="22929" y="33529"/>
                      <a:pt x="13258" y="43200"/>
                      <a:pt x="1329" y="43200"/>
                    </a:cubicBezTo>
                    <a:cubicBezTo>
                      <a:pt x="885" y="43200"/>
                      <a:pt x="442" y="43186"/>
                      <a:pt x="-1" y="43159"/>
                    </a:cubicBezTo>
                  </a:path>
                  <a:path w="22929" h="43200" stroke="0" extrusionOk="0">
                    <a:moveTo>
                      <a:pt x="713" y="8"/>
                    </a:moveTo>
                    <a:cubicBezTo>
                      <a:pt x="918" y="2"/>
                      <a:pt x="1123" y="0"/>
                      <a:pt x="1329" y="0"/>
                    </a:cubicBezTo>
                    <a:cubicBezTo>
                      <a:pt x="13258" y="0"/>
                      <a:pt x="22929" y="9670"/>
                      <a:pt x="22929" y="21600"/>
                    </a:cubicBezTo>
                    <a:cubicBezTo>
                      <a:pt x="22929" y="33529"/>
                      <a:pt x="13258" y="43200"/>
                      <a:pt x="1329" y="43200"/>
                    </a:cubicBezTo>
                    <a:cubicBezTo>
                      <a:pt x="885" y="43200"/>
                      <a:pt x="442" y="43186"/>
                      <a:pt x="-1" y="43159"/>
                    </a:cubicBezTo>
                    <a:lnTo>
                      <a:pt x="1329" y="21600"/>
                    </a:lnTo>
                    <a:lnTo>
                      <a:pt x="713" y="8"/>
                    </a:lnTo>
                    <a:close/>
                  </a:path>
                </a:pathLst>
              </a:custGeom>
              <a:solidFill>
                <a:schemeClr val="bg1"/>
              </a:solidFill>
              <a:ln w="9525">
                <a:solidFill>
                  <a:schemeClr val="tx1"/>
                </a:solidFill>
                <a:round/>
                <a:headEnd/>
                <a:tailEnd/>
              </a:ln>
              <a:effectLst/>
            </p:spPr>
            <p:txBody>
              <a:bodyPr wrap="none" anchor="ctr"/>
              <a:lstStyle/>
              <a:p>
                <a:endParaRPr lang="es-AR"/>
              </a:p>
            </p:txBody>
          </p:sp>
          <p:sp>
            <p:nvSpPr>
              <p:cNvPr id="1025" name="Arc 66">
                <a:extLst>
                  <a:ext uri="{FF2B5EF4-FFF2-40B4-BE49-F238E27FC236}">
                    <a16:creationId xmlns:a16="http://schemas.microsoft.com/office/drawing/2014/main" id="{64FFE9AE-E6D0-20E8-7852-4E0D1161DCA1}"/>
                  </a:ext>
                </a:extLst>
              </p:cNvPr>
              <p:cNvSpPr>
                <a:spLocks noChangeAspect="1"/>
              </p:cNvSpPr>
              <p:nvPr/>
            </p:nvSpPr>
            <p:spPr bwMode="auto">
              <a:xfrm rot="1067259" flipH="1" flipV="1">
                <a:off x="1059" y="1932"/>
                <a:ext cx="104" cy="197"/>
              </a:xfrm>
              <a:custGeom>
                <a:avLst/>
                <a:gdLst>
                  <a:gd name="T0" fmla="*/ 8 w 22929"/>
                  <a:gd name="T1" fmla="*/ 0 h 43196"/>
                  <a:gd name="T2" fmla="*/ 0 w 22929"/>
                  <a:gd name="T3" fmla="*/ 197 h 43196"/>
                  <a:gd name="T4" fmla="*/ 6 w 22929"/>
                  <a:gd name="T5" fmla="*/ 98 h 43196"/>
                  <a:gd name="T6" fmla="*/ 0 60000 65536"/>
                  <a:gd name="T7" fmla="*/ 0 60000 65536"/>
                  <a:gd name="T8" fmla="*/ 0 60000 65536"/>
                </a:gdLst>
                <a:ahLst/>
                <a:cxnLst>
                  <a:cxn ang="T6">
                    <a:pos x="T0" y="T1"/>
                  </a:cxn>
                  <a:cxn ang="T7">
                    <a:pos x="T2" y="T3"/>
                  </a:cxn>
                  <a:cxn ang="T8">
                    <a:pos x="T4" y="T5"/>
                  </a:cxn>
                </a:cxnLst>
                <a:rect l="0" t="0" r="r" b="b"/>
                <a:pathLst>
                  <a:path w="22929" h="43196" fill="none" extrusionOk="0">
                    <a:moveTo>
                      <a:pt x="1753" y="0"/>
                    </a:moveTo>
                    <a:cubicBezTo>
                      <a:pt x="13515" y="231"/>
                      <a:pt x="22929" y="9832"/>
                      <a:pt x="22929" y="21596"/>
                    </a:cubicBezTo>
                    <a:cubicBezTo>
                      <a:pt x="22929" y="33525"/>
                      <a:pt x="13258" y="43196"/>
                      <a:pt x="1329" y="43196"/>
                    </a:cubicBezTo>
                    <a:cubicBezTo>
                      <a:pt x="885" y="43196"/>
                      <a:pt x="442" y="43182"/>
                      <a:pt x="-1" y="43155"/>
                    </a:cubicBezTo>
                  </a:path>
                  <a:path w="22929" h="43196" stroke="0" extrusionOk="0">
                    <a:moveTo>
                      <a:pt x="1753" y="0"/>
                    </a:moveTo>
                    <a:cubicBezTo>
                      <a:pt x="13515" y="231"/>
                      <a:pt x="22929" y="9832"/>
                      <a:pt x="22929" y="21596"/>
                    </a:cubicBezTo>
                    <a:cubicBezTo>
                      <a:pt x="22929" y="33525"/>
                      <a:pt x="13258" y="43196"/>
                      <a:pt x="1329" y="43196"/>
                    </a:cubicBezTo>
                    <a:cubicBezTo>
                      <a:pt x="885" y="43196"/>
                      <a:pt x="442" y="43182"/>
                      <a:pt x="-1" y="43155"/>
                    </a:cubicBezTo>
                    <a:lnTo>
                      <a:pt x="1329" y="21596"/>
                    </a:lnTo>
                    <a:lnTo>
                      <a:pt x="1753" y="0"/>
                    </a:lnTo>
                    <a:close/>
                  </a:path>
                </a:pathLst>
              </a:custGeom>
              <a:solidFill>
                <a:schemeClr val="tx1"/>
              </a:solidFill>
              <a:ln w="9525">
                <a:solidFill>
                  <a:schemeClr val="tx1"/>
                </a:solidFill>
                <a:round/>
                <a:headEnd/>
                <a:tailEnd/>
              </a:ln>
              <a:effectLst/>
            </p:spPr>
            <p:txBody>
              <a:bodyPr wrap="none" anchor="ctr"/>
              <a:lstStyle/>
              <a:p>
                <a:endParaRPr lang="es-AR"/>
              </a:p>
            </p:txBody>
          </p:sp>
        </p:grpSp>
      </p:grpSp>
      <p:grpSp>
        <p:nvGrpSpPr>
          <p:cNvPr id="1026" name="Group 67">
            <a:extLst>
              <a:ext uri="{FF2B5EF4-FFF2-40B4-BE49-F238E27FC236}">
                <a16:creationId xmlns:a16="http://schemas.microsoft.com/office/drawing/2014/main" id="{909D1E48-475D-D3C7-82EB-C995DCB628A4}"/>
              </a:ext>
            </a:extLst>
          </p:cNvPr>
          <p:cNvGrpSpPr>
            <a:grpSpLocks/>
          </p:cNvGrpSpPr>
          <p:nvPr/>
        </p:nvGrpSpPr>
        <p:grpSpPr bwMode="auto">
          <a:xfrm>
            <a:off x="1720850" y="2946475"/>
            <a:ext cx="652463" cy="1393825"/>
            <a:chOff x="1009" y="1347"/>
            <a:chExt cx="411" cy="878"/>
          </a:xfrm>
        </p:grpSpPr>
        <p:sp>
          <p:nvSpPr>
            <p:cNvPr id="1027" name="Line 68">
              <a:extLst>
                <a:ext uri="{FF2B5EF4-FFF2-40B4-BE49-F238E27FC236}">
                  <a16:creationId xmlns:a16="http://schemas.microsoft.com/office/drawing/2014/main" id="{D7C7F728-2256-8D2F-514D-995CFA7528F8}"/>
                </a:ext>
              </a:extLst>
            </p:cNvPr>
            <p:cNvSpPr>
              <a:spLocks noChangeShapeType="1"/>
            </p:cNvSpPr>
            <p:nvPr/>
          </p:nvSpPr>
          <p:spPr bwMode="auto">
            <a:xfrm flipH="1">
              <a:off x="1127" y="1624"/>
              <a:ext cx="206" cy="601"/>
            </a:xfrm>
            <a:prstGeom prst="line">
              <a:avLst/>
            </a:prstGeom>
            <a:noFill/>
            <a:ln w="9525">
              <a:solidFill>
                <a:srgbClr val="FF33CC"/>
              </a:solidFill>
              <a:round/>
              <a:headEnd type="triangle" w="med" len="med"/>
              <a:tailEnd/>
            </a:ln>
            <a:effectLst/>
          </p:spPr>
          <p:txBody>
            <a:bodyPr wrap="none" anchor="ctr"/>
            <a:lstStyle/>
            <a:p>
              <a:endParaRPr lang="es-AR"/>
            </a:p>
          </p:txBody>
        </p:sp>
        <p:grpSp>
          <p:nvGrpSpPr>
            <p:cNvPr id="1029" name="Group 69">
              <a:extLst>
                <a:ext uri="{FF2B5EF4-FFF2-40B4-BE49-F238E27FC236}">
                  <a16:creationId xmlns:a16="http://schemas.microsoft.com/office/drawing/2014/main" id="{634800CC-21A7-0384-BBC7-6BC63C8A8DE1}"/>
                </a:ext>
              </a:extLst>
            </p:cNvPr>
            <p:cNvGrpSpPr>
              <a:grpSpLocks/>
            </p:cNvGrpSpPr>
            <p:nvPr/>
          </p:nvGrpSpPr>
          <p:grpSpPr bwMode="auto">
            <a:xfrm rot="-1355560">
              <a:off x="1107" y="1899"/>
              <a:ext cx="195" cy="226"/>
              <a:chOff x="1059" y="1932"/>
              <a:chExt cx="195" cy="226"/>
            </a:xfrm>
          </p:grpSpPr>
          <p:sp>
            <p:nvSpPr>
              <p:cNvPr id="1034" name="Arc 70">
                <a:extLst>
                  <a:ext uri="{FF2B5EF4-FFF2-40B4-BE49-F238E27FC236}">
                    <a16:creationId xmlns:a16="http://schemas.microsoft.com/office/drawing/2014/main" id="{63CBFEB1-0610-51BC-E46E-B0C33897913B}"/>
                  </a:ext>
                </a:extLst>
              </p:cNvPr>
              <p:cNvSpPr>
                <a:spLocks noChangeAspect="1"/>
              </p:cNvSpPr>
              <p:nvPr/>
            </p:nvSpPr>
            <p:spPr bwMode="auto">
              <a:xfrm rot="1067259" flipV="1">
                <a:off x="1150" y="1961"/>
                <a:ext cx="104" cy="197"/>
              </a:xfrm>
              <a:custGeom>
                <a:avLst/>
                <a:gdLst>
                  <a:gd name="T0" fmla="*/ 3 w 22929"/>
                  <a:gd name="T1" fmla="*/ 0 h 43200"/>
                  <a:gd name="T2" fmla="*/ 0 w 22929"/>
                  <a:gd name="T3" fmla="*/ 197 h 43200"/>
                  <a:gd name="T4" fmla="*/ 6 w 22929"/>
                  <a:gd name="T5" fmla="*/ 99 h 43200"/>
                  <a:gd name="T6" fmla="*/ 0 60000 65536"/>
                  <a:gd name="T7" fmla="*/ 0 60000 65536"/>
                  <a:gd name="T8" fmla="*/ 0 60000 65536"/>
                </a:gdLst>
                <a:ahLst/>
                <a:cxnLst>
                  <a:cxn ang="T6">
                    <a:pos x="T0" y="T1"/>
                  </a:cxn>
                  <a:cxn ang="T7">
                    <a:pos x="T2" y="T3"/>
                  </a:cxn>
                  <a:cxn ang="T8">
                    <a:pos x="T4" y="T5"/>
                  </a:cxn>
                </a:cxnLst>
                <a:rect l="0" t="0" r="r" b="b"/>
                <a:pathLst>
                  <a:path w="22929" h="43200" fill="none" extrusionOk="0">
                    <a:moveTo>
                      <a:pt x="713" y="8"/>
                    </a:moveTo>
                    <a:cubicBezTo>
                      <a:pt x="918" y="2"/>
                      <a:pt x="1123" y="0"/>
                      <a:pt x="1329" y="0"/>
                    </a:cubicBezTo>
                    <a:cubicBezTo>
                      <a:pt x="13258" y="0"/>
                      <a:pt x="22929" y="9670"/>
                      <a:pt x="22929" y="21600"/>
                    </a:cubicBezTo>
                    <a:cubicBezTo>
                      <a:pt x="22929" y="33529"/>
                      <a:pt x="13258" y="43200"/>
                      <a:pt x="1329" y="43200"/>
                    </a:cubicBezTo>
                    <a:cubicBezTo>
                      <a:pt x="885" y="43200"/>
                      <a:pt x="442" y="43186"/>
                      <a:pt x="-1" y="43159"/>
                    </a:cubicBezTo>
                  </a:path>
                  <a:path w="22929" h="43200" stroke="0" extrusionOk="0">
                    <a:moveTo>
                      <a:pt x="713" y="8"/>
                    </a:moveTo>
                    <a:cubicBezTo>
                      <a:pt x="918" y="2"/>
                      <a:pt x="1123" y="0"/>
                      <a:pt x="1329" y="0"/>
                    </a:cubicBezTo>
                    <a:cubicBezTo>
                      <a:pt x="13258" y="0"/>
                      <a:pt x="22929" y="9670"/>
                      <a:pt x="22929" y="21600"/>
                    </a:cubicBezTo>
                    <a:cubicBezTo>
                      <a:pt x="22929" y="33529"/>
                      <a:pt x="13258" y="43200"/>
                      <a:pt x="1329" y="43200"/>
                    </a:cubicBezTo>
                    <a:cubicBezTo>
                      <a:pt x="885" y="43200"/>
                      <a:pt x="442" y="43186"/>
                      <a:pt x="-1" y="43159"/>
                    </a:cubicBezTo>
                    <a:lnTo>
                      <a:pt x="1329" y="21600"/>
                    </a:lnTo>
                    <a:lnTo>
                      <a:pt x="713" y="8"/>
                    </a:lnTo>
                    <a:close/>
                  </a:path>
                </a:pathLst>
              </a:custGeom>
              <a:solidFill>
                <a:schemeClr val="bg1"/>
              </a:solidFill>
              <a:ln w="9525">
                <a:solidFill>
                  <a:schemeClr val="tx1"/>
                </a:solidFill>
                <a:round/>
                <a:headEnd/>
                <a:tailEnd/>
              </a:ln>
              <a:effectLst/>
            </p:spPr>
            <p:txBody>
              <a:bodyPr wrap="none" anchor="ctr"/>
              <a:lstStyle/>
              <a:p>
                <a:endParaRPr lang="es-AR"/>
              </a:p>
            </p:txBody>
          </p:sp>
          <p:sp>
            <p:nvSpPr>
              <p:cNvPr id="1035" name="Arc 71">
                <a:extLst>
                  <a:ext uri="{FF2B5EF4-FFF2-40B4-BE49-F238E27FC236}">
                    <a16:creationId xmlns:a16="http://schemas.microsoft.com/office/drawing/2014/main" id="{478E014C-9A1D-90D9-082B-962EF3F17724}"/>
                  </a:ext>
                </a:extLst>
              </p:cNvPr>
              <p:cNvSpPr>
                <a:spLocks noChangeAspect="1"/>
              </p:cNvSpPr>
              <p:nvPr/>
            </p:nvSpPr>
            <p:spPr bwMode="auto">
              <a:xfrm rot="1067259" flipH="1" flipV="1">
                <a:off x="1059" y="1932"/>
                <a:ext cx="104" cy="197"/>
              </a:xfrm>
              <a:custGeom>
                <a:avLst/>
                <a:gdLst>
                  <a:gd name="T0" fmla="*/ 8 w 22929"/>
                  <a:gd name="T1" fmla="*/ 0 h 43196"/>
                  <a:gd name="T2" fmla="*/ 0 w 22929"/>
                  <a:gd name="T3" fmla="*/ 197 h 43196"/>
                  <a:gd name="T4" fmla="*/ 6 w 22929"/>
                  <a:gd name="T5" fmla="*/ 98 h 43196"/>
                  <a:gd name="T6" fmla="*/ 0 60000 65536"/>
                  <a:gd name="T7" fmla="*/ 0 60000 65536"/>
                  <a:gd name="T8" fmla="*/ 0 60000 65536"/>
                </a:gdLst>
                <a:ahLst/>
                <a:cxnLst>
                  <a:cxn ang="T6">
                    <a:pos x="T0" y="T1"/>
                  </a:cxn>
                  <a:cxn ang="T7">
                    <a:pos x="T2" y="T3"/>
                  </a:cxn>
                  <a:cxn ang="T8">
                    <a:pos x="T4" y="T5"/>
                  </a:cxn>
                </a:cxnLst>
                <a:rect l="0" t="0" r="r" b="b"/>
                <a:pathLst>
                  <a:path w="22929" h="43196" fill="none" extrusionOk="0">
                    <a:moveTo>
                      <a:pt x="1753" y="0"/>
                    </a:moveTo>
                    <a:cubicBezTo>
                      <a:pt x="13515" y="231"/>
                      <a:pt x="22929" y="9832"/>
                      <a:pt x="22929" y="21596"/>
                    </a:cubicBezTo>
                    <a:cubicBezTo>
                      <a:pt x="22929" y="33525"/>
                      <a:pt x="13258" y="43196"/>
                      <a:pt x="1329" y="43196"/>
                    </a:cubicBezTo>
                    <a:cubicBezTo>
                      <a:pt x="885" y="43196"/>
                      <a:pt x="442" y="43182"/>
                      <a:pt x="-1" y="43155"/>
                    </a:cubicBezTo>
                  </a:path>
                  <a:path w="22929" h="43196" stroke="0" extrusionOk="0">
                    <a:moveTo>
                      <a:pt x="1753" y="0"/>
                    </a:moveTo>
                    <a:cubicBezTo>
                      <a:pt x="13515" y="231"/>
                      <a:pt x="22929" y="9832"/>
                      <a:pt x="22929" y="21596"/>
                    </a:cubicBezTo>
                    <a:cubicBezTo>
                      <a:pt x="22929" y="33525"/>
                      <a:pt x="13258" y="43196"/>
                      <a:pt x="1329" y="43196"/>
                    </a:cubicBezTo>
                    <a:cubicBezTo>
                      <a:pt x="885" y="43196"/>
                      <a:pt x="442" y="43182"/>
                      <a:pt x="-1" y="43155"/>
                    </a:cubicBezTo>
                    <a:lnTo>
                      <a:pt x="1329" y="21596"/>
                    </a:lnTo>
                    <a:lnTo>
                      <a:pt x="1753" y="0"/>
                    </a:lnTo>
                    <a:close/>
                  </a:path>
                </a:pathLst>
              </a:custGeom>
              <a:solidFill>
                <a:schemeClr val="tx1"/>
              </a:solidFill>
              <a:ln w="9525">
                <a:solidFill>
                  <a:schemeClr val="tx1"/>
                </a:solidFill>
                <a:round/>
                <a:headEnd/>
                <a:tailEnd/>
              </a:ln>
              <a:effectLst/>
            </p:spPr>
            <p:txBody>
              <a:bodyPr wrap="none" anchor="ctr"/>
              <a:lstStyle/>
              <a:p>
                <a:endParaRPr lang="es-AR"/>
              </a:p>
            </p:txBody>
          </p:sp>
        </p:grpSp>
        <p:sp>
          <p:nvSpPr>
            <p:cNvPr id="1030" name="Line 72">
              <a:extLst>
                <a:ext uri="{FF2B5EF4-FFF2-40B4-BE49-F238E27FC236}">
                  <a16:creationId xmlns:a16="http://schemas.microsoft.com/office/drawing/2014/main" id="{748C06E3-03C2-879E-15C3-2BC152ABBFD0}"/>
                </a:ext>
              </a:extLst>
            </p:cNvPr>
            <p:cNvSpPr>
              <a:spLocks noChangeShapeType="1"/>
            </p:cNvSpPr>
            <p:nvPr/>
          </p:nvSpPr>
          <p:spPr bwMode="auto">
            <a:xfrm flipV="1">
              <a:off x="1198" y="1761"/>
              <a:ext cx="2" cy="154"/>
            </a:xfrm>
            <a:prstGeom prst="line">
              <a:avLst/>
            </a:prstGeom>
            <a:noFill/>
            <a:ln w="9525">
              <a:solidFill>
                <a:schemeClr val="tx1"/>
              </a:solidFill>
              <a:round/>
              <a:headEnd/>
              <a:tailEnd/>
            </a:ln>
            <a:effectLst/>
          </p:spPr>
          <p:txBody>
            <a:bodyPr wrap="none" anchor="ctr"/>
            <a:lstStyle/>
            <a:p>
              <a:endParaRPr lang="es-AR"/>
            </a:p>
          </p:txBody>
        </p:sp>
        <p:sp>
          <p:nvSpPr>
            <p:cNvPr id="1031" name="Arc 73">
              <a:extLst>
                <a:ext uri="{FF2B5EF4-FFF2-40B4-BE49-F238E27FC236}">
                  <a16:creationId xmlns:a16="http://schemas.microsoft.com/office/drawing/2014/main" id="{D85719A0-0D82-F2FB-D1D7-3EA224500BB4}"/>
                </a:ext>
              </a:extLst>
            </p:cNvPr>
            <p:cNvSpPr>
              <a:spLocks/>
            </p:cNvSpPr>
            <p:nvPr/>
          </p:nvSpPr>
          <p:spPr bwMode="auto">
            <a:xfrm rot="-1962314">
              <a:off x="1206" y="1778"/>
              <a:ext cx="47" cy="47"/>
            </a:xfrm>
            <a:custGeom>
              <a:avLst/>
              <a:gdLst>
                <a:gd name="T0" fmla="*/ 0 w 21600"/>
                <a:gd name="T1" fmla="*/ 0 h 21600"/>
                <a:gd name="T2" fmla="*/ 47 w 21600"/>
                <a:gd name="T3" fmla="*/ 47 h 21600"/>
                <a:gd name="T4" fmla="*/ 0 w 21600"/>
                <a:gd name="T5" fmla="*/ 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chemeClr val="tx1"/>
              </a:solidFill>
              <a:round/>
              <a:headEnd/>
              <a:tailEnd/>
            </a:ln>
            <a:effectLst/>
          </p:spPr>
          <p:txBody>
            <a:bodyPr wrap="none" anchor="ctr"/>
            <a:lstStyle/>
            <a:p>
              <a:endParaRPr lang="es-AR"/>
            </a:p>
          </p:txBody>
        </p:sp>
        <p:sp>
          <p:nvSpPr>
            <p:cNvPr id="1032" name="Text Box 74">
              <a:extLst>
                <a:ext uri="{FF2B5EF4-FFF2-40B4-BE49-F238E27FC236}">
                  <a16:creationId xmlns:a16="http://schemas.microsoft.com/office/drawing/2014/main" id="{681EE9D6-D410-A434-682F-ACEEC3C8155D}"/>
                </a:ext>
              </a:extLst>
            </p:cNvPr>
            <p:cNvSpPr txBox="1">
              <a:spLocks noChangeArrowheads="1"/>
            </p:cNvSpPr>
            <p:nvPr/>
          </p:nvSpPr>
          <p:spPr bwMode="auto">
            <a:xfrm>
              <a:off x="1009" y="1347"/>
              <a:ext cx="411" cy="173"/>
            </a:xfrm>
            <a:prstGeom prst="rect">
              <a:avLst/>
            </a:prstGeom>
            <a:noFill/>
            <a:ln w="9525">
              <a:noFill/>
              <a:miter lim="800000"/>
              <a:headEnd/>
              <a:tailEnd/>
            </a:ln>
            <a:effectLst/>
          </p:spPr>
          <p:txBody>
            <a:bodyPr wrap="none" anchor="ctr">
              <a:spAutoFit/>
            </a:bodyPr>
            <a:lstStyle/>
            <a:p>
              <a:pPr algn="ctr" eaLnBrk="1" hangingPunct="1"/>
              <a:r>
                <a:rPr lang="es-ES_tradnl" altLang="pt-BR" sz="1200"/>
                <a:t>23º 27’</a:t>
              </a:r>
              <a:endParaRPr lang="es-ES_tradnl" altLang="pt-BR" sz="2400"/>
            </a:p>
          </p:txBody>
        </p:sp>
        <p:cxnSp>
          <p:nvCxnSpPr>
            <p:cNvPr id="1033" name="AutoShape 75">
              <a:extLst>
                <a:ext uri="{FF2B5EF4-FFF2-40B4-BE49-F238E27FC236}">
                  <a16:creationId xmlns:a16="http://schemas.microsoft.com/office/drawing/2014/main" id="{2F9D2279-0EBB-58BE-A147-7FECF856C4D3}"/>
                </a:ext>
              </a:extLst>
            </p:cNvPr>
            <p:cNvCxnSpPr>
              <a:cxnSpLocks noChangeShapeType="1"/>
              <a:stCxn id="1032" idx="2"/>
            </p:cNvCxnSpPr>
            <p:nvPr/>
          </p:nvCxnSpPr>
          <p:spPr bwMode="auto">
            <a:xfrm>
              <a:off x="1214" y="1520"/>
              <a:ext cx="0" cy="231"/>
            </a:xfrm>
            <a:prstGeom prst="straightConnector1">
              <a:avLst/>
            </a:prstGeom>
            <a:noFill/>
            <a:ln w="9525">
              <a:solidFill>
                <a:srgbClr val="FF0000"/>
              </a:solidFill>
              <a:round/>
              <a:headEnd/>
              <a:tailEnd type="triangle" w="med" len="med"/>
            </a:ln>
            <a:effectLst/>
          </p:spPr>
        </p:cxnSp>
      </p:grpSp>
      <p:grpSp>
        <p:nvGrpSpPr>
          <p:cNvPr id="1036" name="Group 76">
            <a:extLst>
              <a:ext uri="{FF2B5EF4-FFF2-40B4-BE49-F238E27FC236}">
                <a16:creationId xmlns:a16="http://schemas.microsoft.com/office/drawing/2014/main" id="{7A4EB306-A4D5-5A8C-BA09-24131A616FB0}"/>
              </a:ext>
            </a:extLst>
          </p:cNvPr>
          <p:cNvGrpSpPr>
            <a:grpSpLocks/>
          </p:cNvGrpSpPr>
          <p:nvPr/>
        </p:nvGrpSpPr>
        <p:grpSpPr bwMode="auto">
          <a:xfrm>
            <a:off x="3871913" y="4848300"/>
            <a:ext cx="652462" cy="1517650"/>
            <a:chOff x="2364" y="2545"/>
            <a:chExt cx="411" cy="956"/>
          </a:xfrm>
        </p:grpSpPr>
        <p:sp>
          <p:nvSpPr>
            <p:cNvPr id="1037" name="Line 77">
              <a:extLst>
                <a:ext uri="{FF2B5EF4-FFF2-40B4-BE49-F238E27FC236}">
                  <a16:creationId xmlns:a16="http://schemas.microsoft.com/office/drawing/2014/main" id="{D7DAB6DA-4FD3-B30B-813D-BE64C6E2F090}"/>
                </a:ext>
              </a:extLst>
            </p:cNvPr>
            <p:cNvSpPr>
              <a:spLocks noChangeShapeType="1"/>
            </p:cNvSpPr>
            <p:nvPr/>
          </p:nvSpPr>
          <p:spPr bwMode="auto">
            <a:xfrm flipH="1">
              <a:off x="2535" y="2545"/>
              <a:ext cx="163" cy="495"/>
            </a:xfrm>
            <a:prstGeom prst="line">
              <a:avLst/>
            </a:prstGeom>
            <a:noFill/>
            <a:ln w="9525">
              <a:solidFill>
                <a:srgbClr val="FF33CC"/>
              </a:solidFill>
              <a:round/>
              <a:headEnd type="triangle" w="med" len="med"/>
              <a:tailEnd/>
            </a:ln>
            <a:effectLst/>
          </p:spPr>
          <p:txBody>
            <a:bodyPr wrap="none" anchor="ctr"/>
            <a:lstStyle/>
            <a:p>
              <a:endParaRPr lang="es-AR"/>
            </a:p>
          </p:txBody>
        </p:sp>
        <p:sp>
          <p:nvSpPr>
            <p:cNvPr id="1038" name="Line 78">
              <a:extLst>
                <a:ext uri="{FF2B5EF4-FFF2-40B4-BE49-F238E27FC236}">
                  <a16:creationId xmlns:a16="http://schemas.microsoft.com/office/drawing/2014/main" id="{C5F02473-C338-5BFC-672F-CA672EDDD60D}"/>
                </a:ext>
              </a:extLst>
            </p:cNvPr>
            <p:cNvSpPr>
              <a:spLocks noChangeShapeType="1"/>
            </p:cNvSpPr>
            <p:nvPr/>
          </p:nvSpPr>
          <p:spPr bwMode="auto">
            <a:xfrm flipH="1">
              <a:off x="2616" y="2890"/>
              <a:ext cx="1" cy="154"/>
            </a:xfrm>
            <a:prstGeom prst="line">
              <a:avLst/>
            </a:prstGeom>
            <a:noFill/>
            <a:ln w="9525">
              <a:solidFill>
                <a:schemeClr val="tx1"/>
              </a:solidFill>
              <a:round/>
              <a:headEnd/>
              <a:tailEnd/>
            </a:ln>
            <a:effectLst/>
          </p:spPr>
          <p:txBody>
            <a:bodyPr wrap="none" anchor="ctr"/>
            <a:lstStyle/>
            <a:p>
              <a:endParaRPr lang="es-AR"/>
            </a:p>
          </p:txBody>
        </p:sp>
        <p:sp>
          <p:nvSpPr>
            <p:cNvPr id="1039" name="Arc 79">
              <a:extLst>
                <a:ext uri="{FF2B5EF4-FFF2-40B4-BE49-F238E27FC236}">
                  <a16:creationId xmlns:a16="http://schemas.microsoft.com/office/drawing/2014/main" id="{FB073C35-5087-AACA-067F-4FABF14C801F}"/>
                </a:ext>
              </a:extLst>
            </p:cNvPr>
            <p:cNvSpPr>
              <a:spLocks/>
            </p:cNvSpPr>
            <p:nvPr/>
          </p:nvSpPr>
          <p:spPr bwMode="auto">
            <a:xfrm rot="-1962314" flipH="1" flipV="1">
              <a:off x="2556" y="2977"/>
              <a:ext cx="47" cy="47"/>
            </a:xfrm>
            <a:custGeom>
              <a:avLst/>
              <a:gdLst>
                <a:gd name="T0" fmla="*/ 0 w 21600"/>
                <a:gd name="T1" fmla="*/ 0 h 21600"/>
                <a:gd name="T2" fmla="*/ 47 w 21600"/>
                <a:gd name="T3" fmla="*/ 47 h 21600"/>
                <a:gd name="T4" fmla="*/ 0 w 21600"/>
                <a:gd name="T5" fmla="*/ 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
              <a:solidFill>
                <a:schemeClr val="tx1"/>
              </a:solidFill>
              <a:round/>
              <a:headEnd/>
              <a:tailEnd/>
            </a:ln>
            <a:effectLst/>
          </p:spPr>
          <p:txBody>
            <a:bodyPr wrap="none" anchor="ctr"/>
            <a:lstStyle/>
            <a:p>
              <a:endParaRPr lang="es-AR"/>
            </a:p>
          </p:txBody>
        </p:sp>
        <p:sp>
          <p:nvSpPr>
            <p:cNvPr id="1040" name="Text Box 80">
              <a:extLst>
                <a:ext uri="{FF2B5EF4-FFF2-40B4-BE49-F238E27FC236}">
                  <a16:creationId xmlns:a16="http://schemas.microsoft.com/office/drawing/2014/main" id="{FB4755CB-C31D-4E42-72EF-E379A1D08DEB}"/>
                </a:ext>
              </a:extLst>
            </p:cNvPr>
            <p:cNvSpPr txBox="1">
              <a:spLocks noChangeArrowheads="1"/>
            </p:cNvSpPr>
            <p:nvPr/>
          </p:nvSpPr>
          <p:spPr bwMode="auto">
            <a:xfrm>
              <a:off x="2364" y="3328"/>
              <a:ext cx="411" cy="173"/>
            </a:xfrm>
            <a:prstGeom prst="rect">
              <a:avLst/>
            </a:prstGeom>
            <a:noFill/>
            <a:ln w="9525">
              <a:noFill/>
              <a:miter lim="800000"/>
              <a:headEnd/>
              <a:tailEnd/>
            </a:ln>
            <a:effectLst/>
          </p:spPr>
          <p:txBody>
            <a:bodyPr wrap="none" anchor="ctr">
              <a:spAutoFit/>
            </a:bodyPr>
            <a:lstStyle/>
            <a:p>
              <a:pPr algn="ctr" eaLnBrk="1" hangingPunct="1"/>
              <a:r>
                <a:rPr lang="es-ES_tradnl" altLang="pt-BR" sz="1200"/>
                <a:t>23º 27’</a:t>
              </a:r>
              <a:endParaRPr lang="es-ES_tradnl" altLang="pt-BR" sz="2400"/>
            </a:p>
          </p:txBody>
        </p:sp>
        <p:cxnSp>
          <p:nvCxnSpPr>
            <p:cNvPr id="1041" name="AutoShape 81">
              <a:extLst>
                <a:ext uri="{FF2B5EF4-FFF2-40B4-BE49-F238E27FC236}">
                  <a16:creationId xmlns:a16="http://schemas.microsoft.com/office/drawing/2014/main" id="{F3A84904-8AD9-4EF9-1E88-B30B9EC85C03}"/>
                </a:ext>
              </a:extLst>
            </p:cNvPr>
            <p:cNvCxnSpPr>
              <a:cxnSpLocks noChangeShapeType="1"/>
              <a:stCxn id="1040" idx="0"/>
            </p:cNvCxnSpPr>
            <p:nvPr/>
          </p:nvCxnSpPr>
          <p:spPr bwMode="auto">
            <a:xfrm flipV="1">
              <a:off x="2569" y="3082"/>
              <a:ext cx="3" cy="246"/>
            </a:xfrm>
            <a:prstGeom prst="straightConnector1">
              <a:avLst/>
            </a:prstGeom>
            <a:noFill/>
            <a:ln w="9525">
              <a:solidFill>
                <a:srgbClr val="FF0000"/>
              </a:solidFill>
              <a:round/>
              <a:headEnd/>
              <a:tailEnd type="triangle" w="med" len="med"/>
            </a:ln>
            <a:effectLst/>
          </p:spPr>
        </p:cxnSp>
        <p:sp>
          <p:nvSpPr>
            <p:cNvPr id="1042" name="Oval 82">
              <a:extLst>
                <a:ext uri="{FF2B5EF4-FFF2-40B4-BE49-F238E27FC236}">
                  <a16:creationId xmlns:a16="http://schemas.microsoft.com/office/drawing/2014/main" id="{19EC9D97-360C-B694-3CA4-4DE58E665F3F}"/>
                </a:ext>
              </a:extLst>
            </p:cNvPr>
            <p:cNvSpPr>
              <a:spLocks noChangeArrowheads="1"/>
            </p:cNvSpPr>
            <p:nvPr/>
          </p:nvSpPr>
          <p:spPr bwMode="auto">
            <a:xfrm>
              <a:off x="2521" y="2699"/>
              <a:ext cx="186" cy="187"/>
            </a:xfrm>
            <a:prstGeom prst="ellipse">
              <a:avLst/>
            </a:prstGeom>
            <a:solidFill>
              <a:schemeClr val="tx1"/>
            </a:solidFill>
            <a:ln w="9525">
              <a:solidFill>
                <a:schemeClr val="tx1"/>
              </a:solidFill>
              <a:round/>
              <a:headEnd/>
              <a:tailEnd/>
            </a:ln>
            <a:effectLst/>
          </p:spPr>
          <p:txBody>
            <a:bodyPr wrap="none" anchor="ctr"/>
            <a:lstStyle/>
            <a:p>
              <a:pPr eaLnBrk="1" hangingPunct="1"/>
              <a:endParaRPr lang="pt-BR"/>
            </a:p>
          </p:txBody>
        </p:sp>
      </p:grpSp>
      <p:sp>
        <p:nvSpPr>
          <p:cNvPr id="1043" name="Text Box 83">
            <a:extLst>
              <a:ext uri="{FF2B5EF4-FFF2-40B4-BE49-F238E27FC236}">
                <a16:creationId xmlns:a16="http://schemas.microsoft.com/office/drawing/2014/main" id="{2CA154C0-6776-AEE3-9692-873662289261}"/>
              </a:ext>
            </a:extLst>
          </p:cNvPr>
          <p:cNvSpPr txBox="1">
            <a:spLocks noChangeArrowheads="1"/>
          </p:cNvSpPr>
          <p:nvPr/>
        </p:nvSpPr>
        <p:spPr bwMode="auto">
          <a:xfrm>
            <a:off x="284163" y="912887"/>
            <a:ext cx="5480050" cy="369332"/>
          </a:xfrm>
          <a:prstGeom prst="rect">
            <a:avLst/>
          </a:prstGeom>
          <a:noFill/>
          <a:ln w="9525">
            <a:noFill/>
            <a:miter lim="800000"/>
            <a:headEnd/>
            <a:tailEnd/>
          </a:ln>
          <a:effectLst/>
        </p:spPr>
        <p:txBody>
          <a:bodyPr wrap="square">
            <a:spAutoFit/>
          </a:bodyPr>
          <a:lstStyle/>
          <a:p>
            <a:r>
              <a:rPr lang="es-PR" altLang="pt-BR" dirty="0"/>
              <a:t>ÓRBITA DE LA TIERRA: LAS ESTACIONES</a:t>
            </a:r>
            <a:endParaRPr lang="es-ES" altLang="pt-BR" dirty="0"/>
          </a:p>
        </p:txBody>
      </p:sp>
      <p:sp>
        <p:nvSpPr>
          <p:cNvPr id="1044" name="CuadroTexto 1043">
            <a:extLst>
              <a:ext uri="{FF2B5EF4-FFF2-40B4-BE49-F238E27FC236}">
                <a16:creationId xmlns:a16="http://schemas.microsoft.com/office/drawing/2014/main" id="{4DFB7284-6FAA-DD01-9146-B40E9A08CEDE}"/>
              </a:ext>
            </a:extLst>
          </p:cNvPr>
          <p:cNvSpPr txBox="1"/>
          <p:nvPr/>
        </p:nvSpPr>
        <p:spPr>
          <a:xfrm>
            <a:off x="9214529" y="2228999"/>
            <a:ext cx="2977471" cy="1754326"/>
          </a:xfrm>
          <a:prstGeom prst="rect">
            <a:avLst/>
          </a:prstGeom>
          <a:noFill/>
        </p:spPr>
        <p:txBody>
          <a:bodyPr wrap="square" rtlCol="0">
            <a:spAutoFit/>
          </a:bodyPr>
          <a:lstStyle/>
          <a:p>
            <a:pPr marL="285750" indent="-285750">
              <a:buFont typeface="Arial" panose="020B0604020202020204" pitchFamily="34" charset="0"/>
              <a:buChar char="•"/>
            </a:pPr>
            <a:r>
              <a:rPr lang="es-AR" dirty="0"/>
              <a:t>ORBITA PARABÓLICA.</a:t>
            </a:r>
          </a:p>
          <a:p>
            <a:pPr marL="285750" indent="-285750">
              <a:buFont typeface="Arial" panose="020B0604020202020204" pitchFamily="34" charset="0"/>
              <a:buChar char="•"/>
            </a:pPr>
            <a:r>
              <a:rPr lang="es-AR" dirty="0"/>
              <a:t>EJE INCLINADO RESPECTO DEL PLANO DE LA ECLÍPTICA.</a:t>
            </a:r>
          </a:p>
          <a:p>
            <a:pPr marL="285750" indent="-285750">
              <a:buFont typeface="Arial" panose="020B0604020202020204" pitchFamily="34" charset="0"/>
              <a:buChar char="•"/>
            </a:pPr>
            <a:r>
              <a:rPr lang="es-AR" dirty="0"/>
              <a:t>EQUINOCCIO.</a:t>
            </a:r>
          </a:p>
          <a:p>
            <a:pPr marL="285750" indent="-285750">
              <a:buFont typeface="Arial" panose="020B0604020202020204" pitchFamily="34" charset="0"/>
              <a:buChar char="•"/>
            </a:pPr>
            <a:r>
              <a:rPr lang="es-AR" dirty="0"/>
              <a:t>SOLSTICIO.</a:t>
            </a:r>
          </a:p>
        </p:txBody>
      </p:sp>
    </p:spTree>
    <p:extLst>
      <p:ext uri="{BB962C8B-B14F-4D97-AF65-F5344CB8AC3E}">
        <p14:creationId xmlns:p14="http://schemas.microsoft.com/office/powerpoint/2010/main" val="151582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43"/>
                                        </p:tgtEl>
                                        <p:attrNameLst>
                                          <p:attrName>style.visibility</p:attrName>
                                        </p:attrNameLst>
                                      </p:cBhvr>
                                      <p:to>
                                        <p:strVal val="visible"/>
                                      </p:to>
                                    </p:set>
                                    <p:anim calcmode="lin" valueType="num">
                                      <p:cBhvr additive="base">
                                        <p:cTn id="7" dur="500" fill="hold"/>
                                        <p:tgtEl>
                                          <p:spTgt spid="1043"/>
                                        </p:tgtEl>
                                        <p:attrNameLst>
                                          <p:attrName>ppt_x</p:attrName>
                                        </p:attrNameLst>
                                      </p:cBhvr>
                                      <p:tavLst>
                                        <p:tav tm="0">
                                          <p:val>
                                            <p:strVal val="1+#ppt_w/2"/>
                                          </p:val>
                                        </p:tav>
                                        <p:tav tm="100000">
                                          <p:val>
                                            <p:strVal val="#ppt_x"/>
                                          </p:val>
                                        </p:tav>
                                      </p:tavLst>
                                    </p:anim>
                                    <p:anim calcmode="lin" valueType="num">
                                      <p:cBhvr additive="base">
                                        <p:cTn id="8" dur="500" fill="hold"/>
                                        <p:tgtEl>
                                          <p:spTgt spid="104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1+#ppt_w/2"/>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up)">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0-#ppt_w/2"/>
                                          </p:val>
                                        </p:tav>
                                        <p:tav tm="100000">
                                          <p:val>
                                            <p:strVal val="#ppt_x"/>
                                          </p:val>
                                        </p:tav>
                                      </p:tavLst>
                                    </p:anim>
                                    <p:anim calcmode="lin" valueType="num">
                                      <p:cBhvr additive="base">
                                        <p:cTn id="31"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strips(down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trips(upRight)">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strips(downRigh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9"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strips(upLeft)">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3" fill="hold" nodeType="clickEffect">
                                  <p:stCondLst>
                                    <p:cond delay="0"/>
                                  </p:stCondLst>
                                  <p:childTnLst>
                                    <p:set>
                                      <p:cBhvr>
                                        <p:cTn id="66" dur="1" fill="hold">
                                          <p:stCondLst>
                                            <p:cond delay="0"/>
                                          </p:stCondLst>
                                        </p:cTn>
                                        <p:tgtEl>
                                          <p:spTgt spid="1026"/>
                                        </p:tgtEl>
                                        <p:attrNameLst>
                                          <p:attrName>style.visibility</p:attrName>
                                        </p:attrNameLst>
                                      </p:cBhvr>
                                      <p:to>
                                        <p:strVal val="visible"/>
                                      </p:to>
                                    </p:set>
                                    <p:anim calcmode="lin" valueType="num">
                                      <p:cBhvr additive="base">
                                        <p:cTn id="67" dur="500" fill="hold"/>
                                        <p:tgtEl>
                                          <p:spTgt spid="1026"/>
                                        </p:tgtEl>
                                        <p:attrNameLst>
                                          <p:attrName>ppt_x</p:attrName>
                                        </p:attrNameLst>
                                      </p:cBhvr>
                                      <p:tavLst>
                                        <p:tav tm="0">
                                          <p:val>
                                            <p:strVal val="1+#ppt_w/2"/>
                                          </p:val>
                                        </p:tav>
                                        <p:tav tm="100000">
                                          <p:val>
                                            <p:strVal val="#ppt_x"/>
                                          </p:val>
                                        </p:tav>
                                      </p:tavLst>
                                    </p:anim>
                                    <p:anim calcmode="lin" valueType="num">
                                      <p:cBhvr additive="base">
                                        <p:cTn id="6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up)">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nodeType="clickEffect">
                                  <p:stCondLst>
                                    <p:cond delay="0"/>
                                  </p:stCondLst>
                                  <p:childTnLst>
                                    <p:set>
                                      <p:cBhvr>
                                        <p:cTn id="77" dur="1" fill="hold">
                                          <p:stCondLst>
                                            <p:cond delay="0"/>
                                          </p:stCondLst>
                                        </p:cTn>
                                        <p:tgtEl>
                                          <p:spTgt spid="1036"/>
                                        </p:tgtEl>
                                        <p:attrNameLst>
                                          <p:attrName>style.visibility</p:attrName>
                                        </p:attrNameLst>
                                      </p:cBhvr>
                                      <p:to>
                                        <p:strVal val="visible"/>
                                      </p:to>
                                    </p:set>
                                    <p:anim calcmode="lin" valueType="num">
                                      <p:cBhvr additive="base">
                                        <p:cTn id="78" dur="500" fill="hold"/>
                                        <p:tgtEl>
                                          <p:spTgt spid="1036"/>
                                        </p:tgtEl>
                                        <p:attrNameLst>
                                          <p:attrName>ppt_x</p:attrName>
                                        </p:attrNameLst>
                                      </p:cBhvr>
                                      <p:tavLst>
                                        <p:tav tm="0">
                                          <p:val>
                                            <p:strVal val="0-#ppt_w/2"/>
                                          </p:val>
                                        </p:tav>
                                        <p:tav tm="100000">
                                          <p:val>
                                            <p:strVal val="#ppt_x"/>
                                          </p:val>
                                        </p:tav>
                                      </p:tavLst>
                                    </p:anim>
                                    <p:anim calcmode="lin" valueType="num">
                                      <p:cBhvr additive="base">
                                        <p:cTn id="79" dur="500" fill="hold"/>
                                        <p:tgtEl>
                                          <p:spTgt spid="1036"/>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left)">
                                      <p:cBhvr>
                                        <p:cTn id="84" dur="500"/>
                                        <p:tgtEl>
                                          <p:spTgt spid="3"/>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12" fill="hold" nodeType="clickEffect">
                                  <p:stCondLst>
                                    <p:cond delay="0"/>
                                  </p:stCondLst>
                                  <p:childTnLst>
                                    <p:set>
                                      <p:cBhvr>
                                        <p:cTn id="88" dur="1" fill="hold">
                                          <p:stCondLst>
                                            <p:cond delay="0"/>
                                          </p:stCondLst>
                                        </p:cTn>
                                        <p:tgtEl>
                                          <p:spTgt spid="57"/>
                                        </p:tgtEl>
                                        <p:attrNameLst>
                                          <p:attrName>style.visibility</p:attrName>
                                        </p:attrNameLst>
                                      </p:cBhvr>
                                      <p:to>
                                        <p:strVal val="visible"/>
                                      </p:to>
                                    </p:set>
                                    <p:anim calcmode="lin" valueType="num">
                                      <p:cBhvr additive="base">
                                        <p:cTn id="89" dur="500" fill="hold"/>
                                        <p:tgtEl>
                                          <p:spTgt spid="57"/>
                                        </p:tgtEl>
                                        <p:attrNameLst>
                                          <p:attrName>ppt_x</p:attrName>
                                        </p:attrNameLst>
                                      </p:cBhvr>
                                      <p:tavLst>
                                        <p:tav tm="0">
                                          <p:val>
                                            <p:strVal val="0-#ppt_w/2"/>
                                          </p:val>
                                        </p:tav>
                                        <p:tav tm="100000">
                                          <p:val>
                                            <p:strVal val="#ppt_x"/>
                                          </p:val>
                                        </p:tav>
                                      </p:tavLst>
                                    </p:anim>
                                    <p:anim calcmode="lin" valueType="num">
                                      <p:cBhvr additive="base">
                                        <p:cTn id="90"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50"/>
                                        </p:tgtEl>
                                        <p:attrNameLst>
                                          <p:attrName>style.visibility</p:attrName>
                                        </p:attrNameLst>
                                      </p:cBhvr>
                                      <p:to>
                                        <p:strVal val="visible"/>
                                      </p:to>
                                    </p:set>
                                    <p:anim calcmode="lin" valueType="num">
                                      <p:cBhvr additive="base">
                                        <p:cTn id="95" dur="500" fill="hold"/>
                                        <p:tgtEl>
                                          <p:spTgt spid="50"/>
                                        </p:tgtEl>
                                        <p:attrNameLst>
                                          <p:attrName>ppt_x</p:attrName>
                                        </p:attrNameLst>
                                      </p:cBhvr>
                                      <p:tavLst>
                                        <p:tav tm="0">
                                          <p:val>
                                            <p:strVal val="1+#ppt_w/2"/>
                                          </p:val>
                                        </p:tav>
                                        <p:tav tm="100000">
                                          <p:val>
                                            <p:strVal val="#ppt_x"/>
                                          </p:val>
                                        </p:tav>
                                      </p:tavLst>
                                    </p:anim>
                                    <p:anim calcmode="lin" valueType="num">
                                      <p:cBhvr additive="base">
                                        <p:cTn id="96"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8" presetClass="entr" presetSubtype="12" fill="hold" nodeType="click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strips(downLeft)">
                                      <p:cBhvr>
                                        <p:cTn id="101" dur="500"/>
                                        <p:tgtEl>
                                          <p:spTgt spid="1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044"/>
                                        </p:tgtEl>
                                        <p:attrNameLst>
                                          <p:attrName>style.visibility</p:attrName>
                                        </p:attrNameLst>
                                      </p:cBhvr>
                                      <p:to>
                                        <p:strVal val="visible"/>
                                      </p:to>
                                    </p:set>
                                    <p:animEffect transition="in" filter="fade">
                                      <p:cBhvr>
                                        <p:cTn id="106" dur="5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utoUpdateAnimBg="0"/>
      <p:bldP spid="49" grpId="0" animBg="1"/>
      <p:bldP spid="1043" grpId="0" autoUpdateAnimBg="0"/>
      <p:bldP spid="10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C2742-ABB1-ADAE-0399-9E6619591A2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10686B8-D07C-3D46-6462-EA68AEEFE11D}"/>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E740A9D1-91EB-BE05-64DB-73683C53021D}"/>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91F0C340-665F-DAE4-BFE1-09EAD6D6ADEC}"/>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B1E41E28-9AFB-186E-97ED-C5D923432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E78B5321-8221-BD4D-F9B4-2C850749E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D2C538BF-E2F0-3C17-C131-83316FE0579B}"/>
              </a:ext>
            </a:extLst>
          </p:cNvPr>
          <p:cNvSpPr>
            <a:spLocks noGrp="1"/>
          </p:cNvSpPr>
          <p:nvPr>
            <p:ph type="sldNum" sz="quarter" idx="12"/>
          </p:nvPr>
        </p:nvSpPr>
        <p:spPr/>
        <p:txBody>
          <a:bodyPr/>
          <a:lstStyle/>
          <a:p>
            <a:fld id="{4211D988-AFD1-4293-9FBC-6556B6FD0ACE}" type="slidenum">
              <a:rPr lang="es-AR" smtClean="0"/>
              <a:t>13</a:t>
            </a:fld>
            <a:endParaRPr lang="es-AR"/>
          </a:p>
        </p:txBody>
      </p:sp>
      <p:sp>
        <p:nvSpPr>
          <p:cNvPr id="3" name="CuadroTexto 2">
            <a:extLst>
              <a:ext uri="{FF2B5EF4-FFF2-40B4-BE49-F238E27FC236}">
                <a16:creationId xmlns:a16="http://schemas.microsoft.com/office/drawing/2014/main" id="{FA87846B-045C-D43A-3C7C-B448958C9F63}"/>
              </a:ext>
            </a:extLst>
          </p:cNvPr>
          <p:cNvSpPr txBox="1"/>
          <p:nvPr/>
        </p:nvSpPr>
        <p:spPr>
          <a:xfrm>
            <a:off x="-1" y="1147603"/>
            <a:ext cx="12107119" cy="2031325"/>
          </a:xfrm>
          <a:prstGeom prst="rect">
            <a:avLst/>
          </a:prstGeom>
          <a:noFill/>
        </p:spPr>
        <p:txBody>
          <a:bodyPr wrap="square" rtlCol="0">
            <a:spAutoFit/>
          </a:bodyPr>
          <a:lstStyle/>
          <a:p>
            <a:r>
              <a:rPr lang="es-AR" dirty="0"/>
              <a:t>TENEMOS QUE APRENDER A RECONOCER QUE FENÓMENOS SON PLANETARIOS (ES DECIR, AFECTAN A TODO EL PLANETA) Y QUE FENÓMENOS SON LOCALES:</a:t>
            </a:r>
          </a:p>
          <a:p>
            <a:pPr marL="285750" indent="-285750">
              <a:buFont typeface="Arial" panose="020B0604020202020204" pitchFamily="34" charset="0"/>
              <a:buChar char="•"/>
            </a:pPr>
            <a:r>
              <a:rPr lang="es-AR" dirty="0"/>
              <a:t>LA DISTANCIA TIERRA-SOL ES PLANETARIA.</a:t>
            </a:r>
          </a:p>
          <a:p>
            <a:pPr marL="285750" indent="-285750">
              <a:buFont typeface="Arial" panose="020B0604020202020204" pitchFamily="34" charset="0"/>
              <a:buChar char="•"/>
            </a:pPr>
            <a:r>
              <a:rPr lang="es-AR" dirty="0"/>
              <a:t>EL DÍA DEL AÑO ES PLANETARIO.</a:t>
            </a:r>
          </a:p>
          <a:p>
            <a:pPr marL="285750" indent="-285750">
              <a:buFont typeface="Arial" panose="020B0604020202020204" pitchFamily="34" charset="0"/>
              <a:buChar char="•"/>
            </a:pPr>
            <a:r>
              <a:rPr lang="es-AR" dirty="0"/>
              <a:t>EL ÁNGULO DE INCLINACIÓN DEL EJE DE LA TIERRA ES PLANETARIO.</a:t>
            </a:r>
          </a:p>
          <a:p>
            <a:pPr marL="285750" indent="-285750">
              <a:buFont typeface="Arial" panose="020B0604020202020204" pitchFamily="34" charset="0"/>
              <a:buChar char="•"/>
            </a:pPr>
            <a:r>
              <a:rPr lang="es-AR" dirty="0"/>
              <a:t>EL ÁNGULO DE DECLINACIÓN ES PLANETARIO.</a:t>
            </a:r>
          </a:p>
          <a:p>
            <a:endParaRPr lang="es-AR" dirty="0"/>
          </a:p>
        </p:txBody>
      </p:sp>
      <p:sp>
        <p:nvSpPr>
          <p:cNvPr id="5" name="CuadroTexto 4">
            <a:extLst>
              <a:ext uri="{FF2B5EF4-FFF2-40B4-BE49-F238E27FC236}">
                <a16:creationId xmlns:a16="http://schemas.microsoft.com/office/drawing/2014/main" id="{D1DBFC49-B9CD-F3BC-3BCF-4880815219A6}"/>
              </a:ext>
            </a:extLst>
          </p:cNvPr>
          <p:cNvSpPr txBox="1"/>
          <p:nvPr/>
        </p:nvSpPr>
        <p:spPr>
          <a:xfrm>
            <a:off x="0" y="3642673"/>
            <a:ext cx="12192000" cy="1477328"/>
          </a:xfrm>
          <a:prstGeom prst="rect">
            <a:avLst/>
          </a:prstGeom>
          <a:noFill/>
        </p:spPr>
        <p:txBody>
          <a:bodyPr wrap="square" rtlCol="0">
            <a:spAutoFit/>
          </a:bodyPr>
          <a:lstStyle/>
          <a:p>
            <a:r>
              <a:rPr lang="es-AR" dirty="0"/>
              <a:t>HAY FENÓMENOS QUE SON LOCALES, ES DECIR, DEPENDEN DE LA LONGITUD (LON) Y DE LA LATITUD (LAT) DEL LUGAR</a:t>
            </a:r>
          </a:p>
          <a:p>
            <a:pPr marL="285750" indent="-285750">
              <a:buFont typeface="Arial" panose="020B0604020202020204" pitchFamily="34" charset="0"/>
              <a:buChar char="•"/>
            </a:pPr>
            <a:r>
              <a:rPr lang="es-AR" dirty="0"/>
              <a:t>LA HORA DE AMANECER Y DE ATARDECER SON LOCALES.</a:t>
            </a:r>
          </a:p>
          <a:p>
            <a:pPr marL="285750" indent="-285750">
              <a:buFont typeface="Arial" panose="020B0604020202020204" pitchFamily="34" charset="0"/>
              <a:buChar char="•"/>
            </a:pPr>
            <a:r>
              <a:rPr lang="es-AR" dirty="0"/>
              <a:t>LA POSICIÓN ANGULAR DEL SOL EN EL CIELO ES LOCAL.</a:t>
            </a:r>
          </a:p>
          <a:p>
            <a:pPr marL="285750" indent="-285750">
              <a:buFont typeface="Arial" panose="020B0604020202020204" pitchFamily="34" charset="0"/>
              <a:buChar char="•"/>
            </a:pPr>
            <a:r>
              <a:rPr lang="es-AR" dirty="0"/>
              <a:t>LA HORA LOCAL STANDARD (HORA RELOJ) DE MEDIODÍA SOLAR ES LOCAL.</a:t>
            </a:r>
          </a:p>
          <a:p>
            <a:pPr marL="285750" indent="-285750">
              <a:buFont typeface="Arial" panose="020B0604020202020204" pitchFamily="34" charset="0"/>
              <a:buChar char="•"/>
            </a:pPr>
            <a:endParaRPr lang="es-AR" dirty="0"/>
          </a:p>
        </p:txBody>
      </p:sp>
    </p:spTree>
    <p:extLst>
      <p:ext uri="{BB962C8B-B14F-4D97-AF65-F5344CB8AC3E}">
        <p14:creationId xmlns:p14="http://schemas.microsoft.com/office/powerpoint/2010/main" val="103204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5ED4F-94C8-9DF4-3FAA-40BE1B9FF3BA}"/>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1D5B2CC-7DB2-301A-C3BE-749A47AFD07C}"/>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3E6472BF-F201-7197-3C26-1FCA09E26E71}"/>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A94F93BA-FD70-140F-E76D-E28FA7B3AA4C}"/>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6DF4BEA6-395B-A599-CBFE-F7DFE4889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1C44CC5E-F1B1-148C-0C7B-96103E49B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D4AEDCCD-8EEA-0F4D-C985-04D8F17AE328}"/>
              </a:ext>
            </a:extLst>
          </p:cNvPr>
          <p:cNvSpPr>
            <a:spLocks noGrp="1"/>
          </p:cNvSpPr>
          <p:nvPr>
            <p:ph type="sldNum" sz="quarter" idx="12"/>
          </p:nvPr>
        </p:nvSpPr>
        <p:spPr/>
        <p:txBody>
          <a:bodyPr/>
          <a:lstStyle/>
          <a:p>
            <a:fld id="{4211D988-AFD1-4293-9FBC-6556B6FD0ACE}" type="slidenum">
              <a:rPr lang="es-AR" smtClean="0"/>
              <a:t>14</a:t>
            </a:fld>
            <a:endParaRPr lang="es-AR"/>
          </a:p>
        </p:txBody>
      </p:sp>
      <p:grpSp>
        <p:nvGrpSpPr>
          <p:cNvPr id="1034" name="Group 102">
            <a:extLst>
              <a:ext uri="{FF2B5EF4-FFF2-40B4-BE49-F238E27FC236}">
                <a16:creationId xmlns:a16="http://schemas.microsoft.com/office/drawing/2014/main" id="{4BB510F7-3E0D-CBB0-CDE5-6001BBEB1BC3}"/>
              </a:ext>
            </a:extLst>
          </p:cNvPr>
          <p:cNvGrpSpPr>
            <a:grpSpLocks/>
          </p:cNvGrpSpPr>
          <p:nvPr/>
        </p:nvGrpSpPr>
        <p:grpSpPr bwMode="auto">
          <a:xfrm>
            <a:off x="4453692" y="1665209"/>
            <a:ext cx="7202487" cy="5053013"/>
            <a:chOff x="754" y="946"/>
            <a:chExt cx="4537" cy="3183"/>
          </a:xfrm>
        </p:grpSpPr>
        <p:grpSp>
          <p:nvGrpSpPr>
            <p:cNvPr id="1035" name="Group 103">
              <a:extLst>
                <a:ext uri="{FF2B5EF4-FFF2-40B4-BE49-F238E27FC236}">
                  <a16:creationId xmlns:a16="http://schemas.microsoft.com/office/drawing/2014/main" id="{197D5031-CFBC-28A6-6178-BA675F7C3713}"/>
                </a:ext>
              </a:extLst>
            </p:cNvPr>
            <p:cNvGrpSpPr>
              <a:grpSpLocks noChangeAspect="1"/>
            </p:cNvGrpSpPr>
            <p:nvPr/>
          </p:nvGrpSpPr>
          <p:grpSpPr bwMode="auto">
            <a:xfrm>
              <a:off x="754" y="946"/>
              <a:ext cx="4534" cy="2275"/>
              <a:chOff x="720" y="960"/>
              <a:chExt cx="4625" cy="2321"/>
            </a:xfrm>
          </p:grpSpPr>
          <p:sp>
            <p:nvSpPr>
              <p:cNvPr id="1039" name="Arc 104">
                <a:extLst>
                  <a:ext uri="{FF2B5EF4-FFF2-40B4-BE49-F238E27FC236}">
                    <a16:creationId xmlns:a16="http://schemas.microsoft.com/office/drawing/2014/main" id="{7501F74E-CC8A-1A53-1132-CA8A9C698008}"/>
                  </a:ext>
                </a:extLst>
              </p:cNvPr>
              <p:cNvSpPr>
                <a:spLocks noChangeAspect="1"/>
              </p:cNvSpPr>
              <p:nvPr/>
            </p:nvSpPr>
            <p:spPr bwMode="auto">
              <a:xfrm>
                <a:off x="3024" y="960"/>
                <a:ext cx="2321" cy="232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CCFFFF"/>
              </a:solidFill>
              <a:ln w="9525">
                <a:solidFill>
                  <a:srgbClr val="CCFFFF"/>
                </a:solidFill>
                <a:round/>
                <a:headEnd/>
                <a:tailEnd/>
              </a:ln>
              <a:effectLst/>
            </p:spPr>
            <p:txBody>
              <a:bodyPr wrap="none" anchor="ctr"/>
              <a:lstStyle/>
              <a:p>
                <a:endParaRPr lang="es-AR"/>
              </a:p>
            </p:txBody>
          </p:sp>
          <p:sp>
            <p:nvSpPr>
              <p:cNvPr id="1040" name="Arc 105">
                <a:extLst>
                  <a:ext uri="{FF2B5EF4-FFF2-40B4-BE49-F238E27FC236}">
                    <a16:creationId xmlns:a16="http://schemas.microsoft.com/office/drawing/2014/main" id="{8A422445-F9D0-D5A3-B51F-55F407D2C7A8}"/>
                  </a:ext>
                </a:extLst>
              </p:cNvPr>
              <p:cNvSpPr>
                <a:spLocks noChangeAspect="1"/>
              </p:cNvSpPr>
              <p:nvPr/>
            </p:nvSpPr>
            <p:spPr bwMode="auto">
              <a:xfrm flipH="1">
                <a:off x="720" y="960"/>
                <a:ext cx="2321" cy="232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CCFFFF"/>
              </a:solidFill>
              <a:ln w="9525">
                <a:solidFill>
                  <a:srgbClr val="CCFFFF"/>
                </a:solidFill>
                <a:round/>
                <a:headEnd/>
                <a:tailEnd/>
              </a:ln>
              <a:effectLst/>
            </p:spPr>
            <p:txBody>
              <a:bodyPr wrap="none" anchor="ctr"/>
              <a:lstStyle/>
              <a:p>
                <a:endParaRPr lang="es-AR"/>
              </a:p>
            </p:txBody>
          </p:sp>
        </p:grpSp>
        <p:grpSp>
          <p:nvGrpSpPr>
            <p:cNvPr id="1036" name="Group 106">
              <a:extLst>
                <a:ext uri="{FF2B5EF4-FFF2-40B4-BE49-F238E27FC236}">
                  <a16:creationId xmlns:a16="http://schemas.microsoft.com/office/drawing/2014/main" id="{9BED349A-31E1-558B-4B30-2250DB60AB3E}"/>
                </a:ext>
              </a:extLst>
            </p:cNvPr>
            <p:cNvGrpSpPr>
              <a:grpSpLocks/>
            </p:cNvGrpSpPr>
            <p:nvPr/>
          </p:nvGrpSpPr>
          <p:grpSpPr bwMode="auto">
            <a:xfrm>
              <a:off x="758" y="2315"/>
              <a:ext cx="4533" cy="1814"/>
              <a:chOff x="758" y="2315"/>
              <a:chExt cx="4533" cy="1814"/>
            </a:xfrm>
          </p:grpSpPr>
          <p:sp>
            <p:nvSpPr>
              <p:cNvPr id="1037" name="Arc 107">
                <a:extLst>
                  <a:ext uri="{FF2B5EF4-FFF2-40B4-BE49-F238E27FC236}">
                    <a16:creationId xmlns:a16="http://schemas.microsoft.com/office/drawing/2014/main" id="{55D35071-93B1-69EA-47F0-DADEEA7CC0F6}"/>
                  </a:ext>
                </a:extLst>
              </p:cNvPr>
              <p:cNvSpPr>
                <a:spLocks noChangeAspect="1"/>
              </p:cNvSpPr>
              <p:nvPr/>
            </p:nvSpPr>
            <p:spPr bwMode="auto">
              <a:xfrm rot="5400000">
                <a:off x="2543" y="1385"/>
                <a:ext cx="959" cy="4529"/>
              </a:xfrm>
              <a:custGeom>
                <a:avLst/>
                <a:gdLst>
                  <a:gd name="G0" fmla="+- 824 0 0"/>
                  <a:gd name="G1" fmla="+- 21600 0 0"/>
                  <a:gd name="G2" fmla="+- 21600 0 0"/>
                  <a:gd name="T0" fmla="*/ 824 w 22424"/>
                  <a:gd name="T1" fmla="*/ 0 h 43200"/>
                  <a:gd name="T2" fmla="*/ 0 w 22424"/>
                  <a:gd name="T3" fmla="*/ 43184 h 43200"/>
                  <a:gd name="T4" fmla="*/ 824 w 22424"/>
                  <a:gd name="T5" fmla="*/ 21600 h 43200"/>
                </a:gdLst>
                <a:ahLst/>
                <a:cxnLst>
                  <a:cxn ang="0">
                    <a:pos x="T0" y="T1"/>
                  </a:cxn>
                  <a:cxn ang="0">
                    <a:pos x="T2" y="T3"/>
                  </a:cxn>
                  <a:cxn ang="0">
                    <a:pos x="T4" y="T5"/>
                  </a:cxn>
                </a:cxnLst>
                <a:rect l="0" t="0" r="r" b="b"/>
                <a:pathLst>
                  <a:path w="22424" h="43200" fill="none" extrusionOk="0">
                    <a:moveTo>
                      <a:pt x="823" y="0"/>
                    </a:moveTo>
                    <a:cubicBezTo>
                      <a:pt x="12753" y="0"/>
                      <a:pt x="22424" y="9670"/>
                      <a:pt x="22424" y="21600"/>
                    </a:cubicBezTo>
                    <a:cubicBezTo>
                      <a:pt x="22424" y="33529"/>
                      <a:pt x="12753" y="43200"/>
                      <a:pt x="824" y="43200"/>
                    </a:cubicBezTo>
                    <a:cubicBezTo>
                      <a:pt x="549" y="43200"/>
                      <a:pt x="274" y="43194"/>
                      <a:pt x="-1" y="43184"/>
                    </a:cubicBezTo>
                  </a:path>
                  <a:path w="22424" h="43200" stroke="0" extrusionOk="0">
                    <a:moveTo>
                      <a:pt x="823" y="0"/>
                    </a:moveTo>
                    <a:cubicBezTo>
                      <a:pt x="12753" y="0"/>
                      <a:pt x="22424" y="9670"/>
                      <a:pt x="22424" y="21600"/>
                    </a:cubicBezTo>
                    <a:cubicBezTo>
                      <a:pt x="22424" y="33529"/>
                      <a:pt x="12753" y="43200"/>
                      <a:pt x="824" y="43200"/>
                    </a:cubicBezTo>
                    <a:cubicBezTo>
                      <a:pt x="549" y="43200"/>
                      <a:pt x="274" y="43194"/>
                      <a:pt x="-1" y="43184"/>
                    </a:cubicBezTo>
                    <a:lnTo>
                      <a:pt x="824" y="21600"/>
                    </a:lnTo>
                    <a:close/>
                  </a:path>
                </a:pathLst>
              </a:custGeom>
              <a:solidFill>
                <a:srgbClr val="FFCC99"/>
              </a:solidFill>
              <a:ln w="9525">
                <a:solidFill>
                  <a:srgbClr val="FFCC99"/>
                </a:solidFill>
                <a:round/>
                <a:headEnd/>
                <a:tailEnd/>
              </a:ln>
              <a:effectLst/>
            </p:spPr>
            <p:txBody>
              <a:bodyPr wrap="none" anchor="ctr"/>
              <a:lstStyle/>
              <a:p>
                <a:endParaRPr lang="es-AR"/>
              </a:p>
            </p:txBody>
          </p:sp>
          <p:sp>
            <p:nvSpPr>
              <p:cNvPr id="1038" name="Arc 108">
                <a:extLst>
                  <a:ext uri="{FF2B5EF4-FFF2-40B4-BE49-F238E27FC236}">
                    <a16:creationId xmlns:a16="http://schemas.microsoft.com/office/drawing/2014/main" id="{9B91C588-B23E-33DB-6F72-C5D0B7E52890}"/>
                  </a:ext>
                </a:extLst>
              </p:cNvPr>
              <p:cNvSpPr>
                <a:spLocks noChangeAspect="1"/>
              </p:cNvSpPr>
              <p:nvPr/>
            </p:nvSpPr>
            <p:spPr bwMode="auto">
              <a:xfrm rot="16200000" flipV="1">
                <a:off x="2547" y="530"/>
                <a:ext cx="959" cy="4529"/>
              </a:xfrm>
              <a:custGeom>
                <a:avLst/>
                <a:gdLst>
                  <a:gd name="G0" fmla="+- 824 0 0"/>
                  <a:gd name="G1" fmla="+- 21600 0 0"/>
                  <a:gd name="G2" fmla="+- 21600 0 0"/>
                  <a:gd name="T0" fmla="*/ 824 w 22424"/>
                  <a:gd name="T1" fmla="*/ 0 h 43200"/>
                  <a:gd name="T2" fmla="*/ 0 w 22424"/>
                  <a:gd name="T3" fmla="*/ 43184 h 43200"/>
                  <a:gd name="T4" fmla="*/ 824 w 22424"/>
                  <a:gd name="T5" fmla="*/ 21600 h 43200"/>
                </a:gdLst>
                <a:ahLst/>
                <a:cxnLst>
                  <a:cxn ang="0">
                    <a:pos x="T0" y="T1"/>
                  </a:cxn>
                  <a:cxn ang="0">
                    <a:pos x="T2" y="T3"/>
                  </a:cxn>
                  <a:cxn ang="0">
                    <a:pos x="T4" y="T5"/>
                  </a:cxn>
                </a:cxnLst>
                <a:rect l="0" t="0" r="r" b="b"/>
                <a:pathLst>
                  <a:path w="22424" h="43200" fill="none" extrusionOk="0">
                    <a:moveTo>
                      <a:pt x="823" y="0"/>
                    </a:moveTo>
                    <a:cubicBezTo>
                      <a:pt x="12753" y="0"/>
                      <a:pt x="22424" y="9670"/>
                      <a:pt x="22424" y="21600"/>
                    </a:cubicBezTo>
                    <a:cubicBezTo>
                      <a:pt x="22424" y="33529"/>
                      <a:pt x="12753" y="43200"/>
                      <a:pt x="824" y="43200"/>
                    </a:cubicBezTo>
                    <a:cubicBezTo>
                      <a:pt x="549" y="43200"/>
                      <a:pt x="274" y="43194"/>
                      <a:pt x="-1" y="43184"/>
                    </a:cubicBezTo>
                  </a:path>
                  <a:path w="22424" h="43200" stroke="0" extrusionOk="0">
                    <a:moveTo>
                      <a:pt x="823" y="0"/>
                    </a:moveTo>
                    <a:cubicBezTo>
                      <a:pt x="12753" y="0"/>
                      <a:pt x="22424" y="9670"/>
                      <a:pt x="22424" y="21600"/>
                    </a:cubicBezTo>
                    <a:cubicBezTo>
                      <a:pt x="22424" y="33529"/>
                      <a:pt x="12753" y="43200"/>
                      <a:pt x="824" y="43200"/>
                    </a:cubicBezTo>
                    <a:cubicBezTo>
                      <a:pt x="549" y="43200"/>
                      <a:pt x="274" y="43194"/>
                      <a:pt x="-1" y="43184"/>
                    </a:cubicBezTo>
                    <a:lnTo>
                      <a:pt x="824" y="21600"/>
                    </a:lnTo>
                    <a:close/>
                  </a:path>
                </a:pathLst>
              </a:custGeom>
              <a:solidFill>
                <a:srgbClr val="FFCC99"/>
              </a:solidFill>
              <a:ln w="9525">
                <a:solidFill>
                  <a:srgbClr val="FFCC99"/>
                </a:solidFill>
                <a:round/>
                <a:headEnd/>
                <a:tailEnd/>
              </a:ln>
              <a:effectLst/>
            </p:spPr>
            <p:txBody>
              <a:bodyPr wrap="none" anchor="ctr"/>
              <a:lstStyle/>
              <a:p>
                <a:endParaRPr lang="es-AR"/>
              </a:p>
            </p:txBody>
          </p:sp>
        </p:grpSp>
      </p:grpSp>
      <p:sp>
        <p:nvSpPr>
          <p:cNvPr id="1041" name="Arc 9">
            <a:extLst>
              <a:ext uri="{FF2B5EF4-FFF2-40B4-BE49-F238E27FC236}">
                <a16:creationId xmlns:a16="http://schemas.microsoft.com/office/drawing/2014/main" id="{57FC3046-FCBF-F810-3FA2-68BDEC17340C}"/>
              </a:ext>
            </a:extLst>
          </p:cNvPr>
          <p:cNvSpPr>
            <a:spLocks/>
          </p:cNvSpPr>
          <p:nvPr/>
        </p:nvSpPr>
        <p:spPr bwMode="auto">
          <a:xfrm rot="12995708">
            <a:off x="4785479" y="2835197"/>
            <a:ext cx="3983038" cy="2962275"/>
          </a:xfrm>
          <a:custGeom>
            <a:avLst/>
            <a:gdLst>
              <a:gd name="G0" fmla="+- 0 0 0"/>
              <a:gd name="G1" fmla="+- 21600 0 0"/>
              <a:gd name="G2" fmla="+- 21600 0 0"/>
              <a:gd name="T0" fmla="*/ 0 w 21600"/>
              <a:gd name="T1" fmla="*/ 0 h 42805"/>
              <a:gd name="T2" fmla="*/ 4110 w 21600"/>
              <a:gd name="T3" fmla="*/ 42805 h 42805"/>
              <a:gd name="T4" fmla="*/ 0 w 21600"/>
              <a:gd name="T5" fmla="*/ 21600 h 42805"/>
            </a:gdLst>
            <a:ahLst/>
            <a:cxnLst>
              <a:cxn ang="0">
                <a:pos x="T0" y="T1"/>
              </a:cxn>
              <a:cxn ang="0">
                <a:pos x="T2" y="T3"/>
              </a:cxn>
              <a:cxn ang="0">
                <a:pos x="T4" y="T5"/>
              </a:cxn>
            </a:cxnLst>
            <a:rect l="0" t="0" r="r" b="b"/>
            <a:pathLst>
              <a:path w="21600" h="42805" fill="none" extrusionOk="0">
                <a:moveTo>
                  <a:pt x="-1" y="0"/>
                </a:moveTo>
                <a:cubicBezTo>
                  <a:pt x="11929" y="0"/>
                  <a:pt x="21600" y="9670"/>
                  <a:pt x="21600" y="21600"/>
                </a:cubicBezTo>
                <a:cubicBezTo>
                  <a:pt x="21600" y="31944"/>
                  <a:pt x="14265" y="40836"/>
                  <a:pt x="4110" y="42805"/>
                </a:cubicBezTo>
              </a:path>
              <a:path w="21600" h="42805" stroke="0" extrusionOk="0">
                <a:moveTo>
                  <a:pt x="-1" y="0"/>
                </a:moveTo>
                <a:cubicBezTo>
                  <a:pt x="11929" y="0"/>
                  <a:pt x="21600" y="9670"/>
                  <a:pt x="21600" y="21600"/>
                </a:cubicBezTo>
                <a:cubicBezTo>
                  <a:pt x="21600" y="31944"/>
                  <a:pt x="14265" y="40836"/>
                  <a:pt x="4110" y="42805"/>
                </a:cubicBezTo>
                <a:lnTo>
                  <a:pt x="0" y="21600"/>
                </a:lnTo>
                <a:close/>
              </a:path>
            </a:pathLst>
          </a:custGeom>
          <a:noFill/>
          <a:ln w="19050">
            <a:solidFill>
              <a:srgbClr val="FF9900"/>
            </a:solidFill>
            <a:round/>
            <a:headEnd/>
            <a:tailEnd/>
          </a:ln>
          <a:effectLst/>
        </p:spPr>
        <p:txBody>
          <a:bodyPr wrap="none" anchor="ctr"/>
          <a:lstStyle/>
          <a:p>
            <a:endParaRPr lang="es-AR"/>
          </a:p>
        </p:txBody>
      </p:sp>
      <p:grpSp>
        <p:nvGrpSpPr>
          <p:cNvPr id="1042" name="Group 12">
            <a:extLst>
              <a:ext uri="{FF2B5EF4-FFF2-40B4-BE49-F238E27FC236}">
                <a16:creationId xmlns:a16="http://schemas.microsoft.com/office/drawing/2014/main" id="{F68A6B95-AC1E-FD2E-658A-458781F4BBFC}"/>
              </a:ext>
            </a:extLst>
          </p:cNvPr>
          <p:cNvGrpSpPr>
            <a:grpSpLocks/>
          </p:cNvGrpSpPr>
          <p:nvPr/>
        </p:nvGrpSpPr>
        <p:grpSpPr bwMode="auto">
          <a:xfrm>
            <a:off x="8084303" y="1544559"/>
            <a:ext cx="3394075" cy="3725863"/>
            <a:chOff x="2720" y="720"/>
            <a:chExt cx="2138" cy="2347"/>
          </a:xfrm>
        </p:grpSpPr>
        <p:sp>
          <p:nvSpPr>
            <p:cNvPr id="1043" name="Line 13">
              <a:extLst>
                <a:ext uri="{FF2B5EF4-FFF2-40B4-BE49-F238E27FC236}">
                  <a16:creationId xmlns:a16="http://schemas.microsoft.com/office/drawing/2014/main" id="{0981E67F-5ECA-AD09-A753-8B605CEB733F}"/>
                </a:ext>
              </a:extLst>
            </p:cNvPr>
            <p:cNvSpPr>
              <a:spLocks noChangeShapeType="1"/>
            </p:cNvSpPr>
            <p:nvPr/>
          </p:nvSpPr>
          <p:spPr bwMode="auto">
            <a:xfrm flipV="1">
              <a:off x="2720" y="947"/>
              <a:ext cx="1456" cy="2120"/>
            </a:xfrm>
            <a:prstGeom prst="line">
              <a:avLst/>
            </a:prstGeom>
            <a:noFill/>
            <a:ln w="9525">
              <a:solidFill>
                <a:schemeClr val="tx1"/>
              </a:solidFill>
              <a:round/>
              <a:headEnd/>
              <a:tailEnd type="triangle" w="med" len="med"/>
            </a:ln>
            <a:effectLst/>
          </p:spPr>
          <p:txBody>
            <a:bodyPr wrap="none" anchor="ctr"/>
            <a:lstStyle/>
            <a:p>
              <a:endParaRPr lang="es-AR"/>
            </a:p>
          </p:txBody>
        </p:sp>
        <p:sp>
          <p:nvSpPr>
            <p:cNvPr id="1044" name="Text Box 14">
              <a:extLst>
                <a:ext uri="{FF2B5EF4-FFF2-40B4-BE49-F238E27FC236}">
                  <a16:creationId xmlns:a16="http://schemas.microsoft.com/office/drawing/2014/main" id="{C782AC18-8917-1480-4A89-CBCFA180CFCD}"/>
                </a:ext>
              </a:extLst>
            </p:cNvPr>
            <p:cNvSpPr txBox="1">
              <a:spLocks noChangeArrowheads="1"/>
            </p:cNvSpPr>
            <p:nvPr/>
          </p:nvSpPr>
          <p:spPr bwMode="auto">
            <a:xfrm>
              <a:off x="4074" y="720"/>
              <a:ext cx="784" cy="368"/>
            </a:xfrm>
            <a:prstGeom prst="rect">
              <a:avLst/>
            </a:prstGeom>
            <a:noFill/>
            <a:ln w="9525">
              <a:noFill/>
              <a:miter lim="800000"/>
              <a:headEnd/>
              <a:tailEnd/>
            </a:ln>
            <a:effectLst/>
          </p:spPr>
          <p:txBody>
            <a:bodyPr wrap="square">
              <a:spAutoFit/>
            </a:bodyPr>
            <a:lstStyle/>
            <a:p>
              <a:pPr algn="ctr"/>
              <a:r>
                <a:rPr lang="es-ES_tradnl" sz="1600" dirty="0"/>
                <a:t>Polo Sur </a:t>
              </a:r>
            </a:p>
            <a:p>
              <a:pPr algn="ctr"/>
              <a:r>
                <a:rPr lang="es-ES_tradnl" sz="1600" dirty="0"/>
                <a:t>celeste</a:t>
              </a:r>
            </a:p>
          </p:txBody>
        </p:sp>
      </p:grpSp>
      <p:sp>
        <p:nvSpPr>
          <p:cNvPr id="1045" name="Text Box 15">
            <a:extLst>
              <a:ext uri="{FF2B5EF4-FFF2-40B4-BE49-F238E27FC236}">
                <a16:creationId xmlns:a16="http://schemas.microsoft.com/office/drawing/2014/main" id="{9972D288-A837-07E1-4966-FD974AD4247A}"/>
              </a:ext>
            </a:extLst>
          </p:cNvPr>
          <p:cNvSpPr txBox="1">
            <a:spLocks noChangeArrowheads="1"/>
          </p:cNvSpPr>
          <p:nvPr/>
        </p:nvSpPr>
        <p:spPr bwMode="auto">
          <a:xfrm>
            <a:off x="3866317" y="1227059"/>
            <a:ext cx="1724025" cy="581025"/>
          </a:xfrm>
          <a:prstGeom prst="rect">
            <a:avLst/>
          </a:prstGeom>
          <a:noFill/>
          <a:ln w="9525">
            <a:noFill/>
            <a:miter lim="800000"/>
            <a:headEnd/>
            <a:tailEnd/>
          </a:ln>
          <a:effectLst/>
        </p:spPr>
        <p:txBody>
          <a:bodyPr wrap="none">
            <a:spAutoFit/>
          </a:bodyPr>
          <a:lstStyle/>
          <a:p>
            <a:pPr algn="ctr"/>
            <a:r>
              <a:rPr lang="es-ES_tradnl" sz="1600">
                <a:solidFill>
                  <a:srgbClr val="FF33CC"/>
                </a:solidFill>
              </a:rPr>
              <a:t>Estación de </a:t>
            </a:r>
          </a:p>
          <a:p>
            <a:pPr algn="ctr"/>
            <a:r>
              <a:rPr lang="es-ES_tradnl" sz="1600">
                <a:solidFill>
                  <a:srgbClr val="FF33CC"/>
                </a:solidFill>
              </a:rPr>
              <a:t>primavera / verano</a:t>
            </a:r>
          </a:p>
        </p:txBody>
      </p:sp>
      <p:grpSp>
        <p:nvGrpSpPr>
          <p:cNvPr id="1046" name="Group 17">
            <a:extLst>
              <a:ext uri="{FF2B5EF4-FFF2-40B4-BE49-F238E27FC236}">
                <a16:creationId xmlns:a16="http://schemas.microsoft.com/office/drawing/2014/main" id="{3D669CEA-D1B9-7AD4-4995-26DF7566B4AE}"/>
              </a:ext>
            </a:extLst>
          </p:cNvPr>
          <p:cNvGrpSpPr>
            <a:grpSpLocks/>
          </p:cNvGrpSpPr>
          <p:nvPr/>
        </p:nvGrpSpPr>
        <p:grpSpPr bwMode="auto">
          <a:xfrm>
            <a:off x="8330367" y="4806872"/>
            <a:ext cx="655637" cy="422275"/>
            <a:chOff x="2883" y="2931"/>
            <a:chExt cx="413" cy="266"/>
          </a:xfrm>
        </p:grpSpPr>
        <p:sp>
          <p:nvSpPr>
            <p:cNvPr id="1047" name="Arc 18">
              <a:extLst>
                <a:ext uri="{FF2B5EF4-FFF2-40B4-BE49-F238E27FC236}">
                  <a16:creationId xmlns:a16="http://schemas.microsoft.com/office/drawing/2014/main" id="{6FB4A837-549B-9840-E522-F7AA42B7F32E}"/>
                </a:ext>
              </a:extLst>
            </p:cNvPr>
            <p:cNvSpPr>
              <a:spLocks noChangeAspect="1"/>
            </p:cNvSpPr>
            <p:nvPr/>
          </p:nvSpPr>
          <p:spPr bwMode="auto">
            <a:xfrm rot="1573721">
              <a:off x="2883" y="2970"/>
              <a:ext cx="227" cy="22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ffectLst/>
          </p:spPr>
          <p:txBody>
            <a:bodyPr wrap="none" anchor="ctr"/>
            <a:lstStyle/>
            <a:p>
              <a:endParaRPr lang="es-AR"/>
            </a:p>
          </p:txBody>
        </p:sp>
        <p:sp>
          <p:nvSpPr>
            <p:cNvPr id="1048" name="Text Box 19">
              <a:extLst>
                <a:ext uri="{FF2B5EF4-FFF2-40B4-BE49-F238E27FC236}">
                  <a16:creationId xmlns:a16="http://schemas.microsoft.com/office/drawing/2014/main" id="{B1578F1B-128A-EB69-335C-6137FF199132}"/>
                </a:ext>
              </a:extLst>
            </p:cNvPr>
            <p:cNvSpPr txBox="1">
              <a:spLocks noChangeArrowheads="1"/>
            </p:cNvSpPr>
            <p:nvPr/>
          </p:nvSpPr>
          <p:spPr bwMode="auto">
            <a:xfrm>
              <a:off x="3070" y="2931"/>
              <a:ext cx="226" cy="231"/>
            </a:xfrm>
            <a:prstGeom prst="rect">
              <a:avLst/>
            </a:prstGeom>
            <a:noFill/>
            <a:ln w="9525">
              <a:noFill/>
              <a:miter lim="800000"/>
              <a:headEnd/>
              <a:tailEnd/>
            </a:ln>
            <a:effectLst/>
          </p:spPr>
          <p:txBody>
            <a:bodyPr wrap="none">
              <a:spAutoFit/>
            </a:bodyPr>
            <a:lstStyle/>
            <a:p>
              <a:r>
                <a:rPr lang="es-ES_tradnl" sz="1800">
                  <a:sym typeface="Symbol" pitchFamily="18" charset="2"/>
                </a:rPr>
                <a:t></a:t>
              </a:r>
              <a:endParaRPr lang="es-ES_tradnl" sz="1800"/>
            </a:p>
          </p:txBody>
        </p:sp>
      </p:grpSp>
      <p:sp>
        <p:nvSpPr>
          <p:cNvPr id="1049" name="Arc 20">
            <a:extLst>
              <a:ext uri="{FF2B5EF4-FFF2-40B4-BE49-F238E27FC236}">
                <a16:creationId xmlns:a16="http://schemas.microsoft.com/office/drawing/2014/main" id="{C61FFCAB-38D4-B634-6767-472144EB212A}"/>
              </a:ext>
            </a:extLst>
          </p:cNvPr>
          <p:cNvSpPr>
            <a:spLocks/>
          </p:cNvSpPr>
          <p:nvPr/>
        </p:nvSpPr>
        <p:spPr bwMode="auto">
          <a:xfrm rot="12995708">
            <a:off x="5058529" y="2654222"/>
            <a:ext cx="4600575" cy="2989262"/>
          </a:xfrm>
          <a:custGeom>
            <a:avLst/>
            <a:gdLst>
              <a:gd name="G0" fmla="+- 3611 0 0"/>
              <a:gd name="G1" fmla="+- 21600 0 0"/>
              <a:gd name="G2" fmla="+- 21600 0 0"/>
              <a:gd name="T0" fmla="*/ 0 w 25211"/>
              <a:gd name="T1" fmla="*/ 304 h 43200"/>
              <a:gd name="T2" fmla="*/ 3514 w 25211"/>
              <a:gd name="T3" fmla="*/ 43200 h 43200"/>
              <a:gd name="T4" fmla="*/ 3611 w 25211"/>
              <a:gd name="T5" fmla="*/ 21600 h 43200"/>
            </a:gdLst>
            <a:ahLst/>
            <a:cxnLst>
              <a:cxn ang="0">
                <a:pos x="T0" y="T1"/>
              </a:cxn>
              <a:cxn ang="0">
                <a:pos x="T2" y="T3"/>
              </a:cxn>
              <a:cxn ang="0">
                <a:pos x="T4" y="T5"/>
              </a:cxn>
            </a:cxnLst>
            <a:rect l="0" t="0" r="r" b="b"/>
            <a:pathLst>
              <a:path w="25211" h="43200" fill="none" extrusionOk="0">
                <a:moveTo>
                  <a:pt x="-1" y="303"/>
                </a:moveTo>
                <a:cubicBezTo>
                  <a:pt x="1193" y="101"/>
                  <a:pt x="2400" y="-1"/>
                  <a:pt x="3611" y="0"/>
                </a:cubicBezTo>
                <a:cubicBezTo>
                  <a:pt x="15540" y="0"/>
                  <a:pt x="25211" y="9670"/>
                  <a:pt x="25211" y="21600"/>
                </a:cubicBezTo>
                <a:cubicBezTo>
                  <a:pt x="25211" y="33529"/>
                  <a:pt x="15540" y="43200"/>
                  <a:pt x="3611" y="43200"/>
                </a:cubicBezTo>
                <a:cubicBezTo>
                  <a:pt x="3578" y="43200"/>
                  <a:pt x="3546" y="43199"/>
                  <a:pt x="3514" y="43199"/>
                </a:cubicBezTo>
              </a:path>
              <a:path w="25211" h="43200" stroke="0" extrusionOk="0">
                <a:moveTo>
                  <a:pt x="-1" y="303"/>
                </a:moveTo>
                <a:cubicBezTo>
                  <a:pt x="1193" y="101"/>
                  <a:pt x="2400" y="-1"/>
                  <a:pt x="3611" y="0"/>
                </a:cubicBezTo>
                <a:cubicBezTo>
                  <a:pt x="15540" y="0"/>
                  <a:pt x="25211" y="9670"/>
                  <a:pt x="25211" y="21600"/>
                </a:cubicBezTo>
                <a:cubicBezTo>
                  <a:pt x="25211" y="33529"/>
                  <a:pt x="15540" y="43200"/>
                  <a:pt x="3611" y="43200"/>
                </a:cubicBezTo>
                <a:cubicBezTo>
                  <a:pt x="3578" y="43200"/>
                  <a:pt x="3546" y="43199"/>
                  <a:pt x="3514" y="43199"/>
                </a:cubicBezTo>
                <a:lnTo>
                  <a:pt x="3611" y="21600"/>
                </a:lnTo>
                <a:close/>
              </a:path>
            </a:pathLst>
          </a:custGeom>
          <a:noFill/>
          <a:ln w="19050">
            <a:solidFill>
              <a:srgbClr val="FF33CC"/>
            </a:solidFill>
            <a:round/>
            <a:headEnd/>
            <a:tailEnd/>
          </a:ln>
          <a:effectLst/>
        </p:spPr>
        <p:txBody>
          <a:bodyPr wrap="none" anchor="ctr"/>
          <a:lstStyle/>
          <a:p>
            <a:endParaRPr lang="es-AR"/>
          </a:p>
        </p:txBody>
      </p:sp>
      <p:sp>
        <p:nvSpPr>
          <p:cNvPr id="1050" name="Oval 23">
            <a:extLst>
              <a:ext uri="{FF2B5EF4-FFF2-40B4-BE49-F238E27FC236}">
                <a16:creationId xmlns:a16="http://schemas.microsoft.com/office/drawing/2014/main" id="{5DE62C0C-786F-FDB7-F83B-E6257D46C5A9}"/>
              </a:ext>
            </a:extLst>
          </p:cNvPr>
          <p:cNvSpPr>
            <a:spLocks noChangeAspect="1" noChangeArrowheads="1"/>
          </p:cNvSpPr>
          <p:nvPr/>
        </p:nvSpPr>
        <p:spPr bwMode="auto">
          <a:xfrm>
            <a:off x="8193842" y="6586459"/>
            <a:ext cx="223837" cy="223838"/>
          </a:xfrm>
          <a:prstGeom prst="ellipse">
            <a:avLst/>
          </a:prstGeom>
          <a:solidFill>
            <a:srgbClr val="FFFF00"/>
          </a:solidFill>
          <a:ln w="9525">
            <a:solidFill>
              <a:schemeClr val="tx1"/>
            </a:solidFill>
            <a:round/>
            <a:headEnd/>
            <a:tailEnd/>
          </a:ln>
          <a:effectLst/>
        </p:spPr>
        <p:txBody>
          <a:bodyPr wrap="none" anchor="ctr"/>
          <a:lstStyle/>
          <a:p>
            <a:endParaRPr lang="es-AR"/>
          </a:p>
        </p:txBody>
      </p:sp>
      <p:sp>
        <p:nvSpPr>
          <p:cNvPr id="1051" name="Text Box 27">
            <a:extLst>
              <a:ext uri="{FF2B5EF4-FFF2-40B4-BE49-F238E27FC236}">
                <a16:creationId xmlns:a16="http://schemas.microsoft.com/office/drawing/2014/main" id="{115630B5-B2A5-EF98-F139-D27524C4C16C}"/>
              </a:ext>
            </a:extLst>
          </p:cNvPr>
          <p:cNvSpPr txBox="1">
            <a:spLocks noChangeArrowheads="1"/>
          </p:cNvSpPr>
          <p:nvPr/>
        </p:nvSpPr>
        <p:spPr bwMode="auto">
          <a:xfrm>
            <a:off x="8060492" y="2227184"/>
            <a:ext cx="1677382" cy="646331"/>
          </a:xfrm>
          <a:prstGeom prst="rect">
            <a:avLst/>
          </a:prstGeom>
          <a:noFill/>
          <a:ln w="9525">
            <a:noFill/>
            <a:miter lim="800000"/>
            <a:headEnd/>
            <a:tailEnd/>
          </a:ln>
          <a:effectLst/>
        </p:spPr>
        <p:txBody>
          <a:bodyPr wrap="none">
            <a:spAutoFit/>
          </a:bodyPr>
          <a:lstStyle/>
          <a:p>
            <a:r>
              <a:rPr lang="es-ES_tradnl" sz="1800" dirty="0"/>
              <a:t>Observador en </a:t>
            </a:r>
          </a:p>
          <a:p>
            <a:r>
              <a:rPr lang="es-ES_tradnl" sz="1800" dirty="0"/>
              <a:t>Hemisferio Sur</a:t>
            </a:r>
          </a:p>
        </p:txBody>
      </p:sp>
      <p:grpSp>
        <p:nvGrpSpPr>
          <p:cNvPr id="1052" name="Group 34">
            <a:extLst>
              <a:ext uri="{FF2B5EF4-FFF2-40B4-BE49-F238E27FC236}">
                <a16:creationId xmlns:a16="http://schemas.microsoft.com/office/drawing/2014/main" id="{374F550B-9013-26CB-40E0-FBF98392C6AB}"/>
              </a:ext>
            </a:extLst>
          </p:cNvPr>
          <p:cNvGrpSpPr>
            <a:grpSpLocks/>
          </p:cNvGrpSpPr>
          <p:nvPr/>
        </p:nvGrpSpPr>
        <p:grpSpPr bwMode="auto">
          <a:xfrm>
            <a:off x="4788654" y="1019097"/>
            <a:ext cx="3216275" cy="3600450"/>
            <a:chOff x="952" y="545"/>
            <a:chExt cx="2026" cy="2268"/>
          </a:xfrm>
        </p:grpSpPr>
        <p:sp>
          <p:nvSpPr>
            <p:cNvPr id="1053" name="Arc 35">
              <a:extLst>
                <a:ext uri="{FF2B5EF4-FFF2-40B4-BE49-F238E27FC236}">
                  <a16:creationId xmlns:a16="http://schemas.microsoft.com/office/drawing/2014/main" id="{F13BE672-8227-1664-D8D3-3F9AA9580B36}"/>
                </a:ext>
              </a:extLst>
            </p:cNvPr>
            <p:cNvSpPr>
              <a:spLocks noChangeAspect="1"/>
            </p:cNvSpPr>
            <p:nvPr/>
          </p:nvSpPr>
          <p:spPr bwMode="auto">
            <a:xfrm rot="112072">
              <a:off x="952" y="545"/>
              <a:ext cx="2026" cy="2268"/>
            </a:xfrm>
            <a:custGeom>
              <a:avLst/>
              <a:gdLst>
                <a:gd name="G0" fmla="+- 18505 0 0"/>
                <a:gd name="G1" fmla="+- 21600 0 0"/>
                <a:gd name="G2" fmla="+- 21600 0 0"/>
                <a:gd name="T0" fmla="*/ 0 w 19295"/>
                <a:gd name="T1" fmla="*/ 10459 h 21600"/>
                <a:gd name="T2" fmla="*/ 19295 w 19295"/>
                <a:gd name="T3" fmla="*/ 14 h 21600"/>
                <a:gd name="T4" fmla="*/ 18505 w 19295"/>
                <a:gd name="T5" fmla="*/ 21600 h 21600"/>
              </a:gdLst>
              <a:ahLst/>
              <a:cxnLst>
                <a:cxn ang="0">
                  <a:pos x="T0" y="T1"/>
                </a:cxn>
                <a:cxn ang="0">
                  <a:pos x="T2" y="T3"/>
                </a:cxn>
                <a:cxn ang="0">
                  <a:pos x="T4" y="T5"/>
                </a:cxn>
              </a:cxnLst>
              <a:rect l="0" t="0" r="r" b="b"/>
              <a:pathLst>
                <a:path w="19295" h="21600" fill="none" extrusionOk="0">
                  <a:moveTo>
                    <a:pt x="-1" y="10458"/>
                  </a:moveTo>
                  <a:cubicBezTo>
                    <a:pt x="3907" y="3968"/>
                    <a:pt x="10929" y="-1"/>
                    <a:pt x="18505" y="0"/>
                  </a:cubicBezTo>
                  <a:cubicBezTo>
                    <a:pt x="18768" y="0"/>
                    <a:pt x="19031" y="4"/>
                    <a:pt x="19294" y="14"/>
                  </a:cubicBezTo>
                </a:path>
                <a:path w="19295" h="21600" stroke="0" extrusionOk="0">
                  <a:moveTo>
                    <a:pt x="-1" y="10458"/>
                  </a:moveTo>
                  <a:cubicBezTo>
                    <a:pt x="3907" y="3968"/>
                    <a:pt x="10929" y="-1"/>
                    <a:pt x="18505" y="0"/>
                  </a:cubicBezTo>
                  <a:cubicBezTo>
                    <a:pt x="18768" y="0"/>
                    <a:pt x="19031" y="4"/>
                    <a:pt x="19294" y="14"/>
                  </a:cubicBezTo>
                  <a:lnTo>
                    <a:pt x="18505" y="21600"/>
                  </a:lnTo>
                  <a:close/>
                </a:path>
              </a:pathLst>
            </a:custGeom>
            <a:noFill/>
            <a:ln w="9525">
              <a:solidFill>
                <a:schemeClr val="tx1"/>
              </a:solidFill>
              <a:round/>
              <a:headEnd type="arrow" w="med" len="med"/>
              <a:tailEnd type="arrow" w="med" len="med"/>
            </a:ln>
            <a:effectLst/>
          </p:spPr>
          <p:txBody>
            <a:bodyPr wrap="none" anchor="ctr"/>
            <a:lstStyle/>
            <a:p>
              <a:endParaRPr lang="es-AR"/>
            </a:p>
          </p:txBody>
        </p:sp>
        <p:sp>
          <p:nvSpPr>
            <p:cNvPr id="1054" name="Rectangle 36">
              <a:extLst>
                <a:ext uri="{FF2B5EF4-FFF2-40B4-BE49-F238E27FC236}">
                  <a16:creationId xmlns:a16="http://schemas.microsoft.com/office/drawing/2014/main" id="{76168D36-936C-92EA-FA13-FE9533C5B040}"/>
                </a:ext>
              </a:extLst>
            </p:cNvPr>
            <p:cNvSpPr>
              <a:spLocks noChangeArrowheads="1"/>
            </p:cNvSpPr>
            <p:nvPr/>
          </p:nvSpPr>
          <p:spPr bwMode="auto">
            <a:xfrm>
              <a:off x="1652" y="601"/>
              <a:ext cx="226" cy="231"/>
            </a:xfrm>
            <a:prstGeom prst="rect">
              <a:avLst/>
            </a:prstGeom>
            <a:noFill/>
            <a:ln w="9525">
              <a:noFill/>
              <a:miter lim="800000"/>
              <a:headEnd/>
              <a:tailEnd/>
            </a:ln>
            <a:effectLst/>
          </p:spPr>
          <p:txBody>
            <a:bodyPr wrap="none">
              <a:spAutoFit/>
            </a:bodyPr>
            <a:lstStyle/>
            <a:p>
              <a:r>
                <a:rPr lang="es-ES_tradnl" sz="1800">
                  <a:sym typeface="Symbol" pitchFamily="18" charset="2"/>
                </a:rPr>
                <a:t></a:t>
              </a:r>
            </a:p>
          </p:txBody>
        </p:sp>
      </p:grpSp>
      <p:grpSp>
        <p:nvGrpSpPr>
          <p:cNvPr id="1055" name="Group 38">
            <a:extLst>
              <a:ext uri="{FF2B5EF4-FFF2-40B4-BE49-F238E27FC236}">
                <a16:creationId xmlns:a16="http://schemas.microsoft.com/office/drawing/2014/main" id="{9C796530-4FE5-BF76-B01E-3A8C57590D80}"/>
              </a:ext>
            </a:extLst>
          </p:cNvPr>
          <p:cNvGrpSpPr>
            <a:grpSpLocks/>
          </p:cNvGrpSpPr>
          <p:nvPr/>
        </p:nvGrpSpPr>
        <p:grpSpPr bwMode="auto">
          <a:xfrm>
            <a:off x="8074780" y="830185"/>
            <a:ext cx="739775" cy="4457700"/>
            <a:chOff x="3022" y="426"/>
            <a:chExt cx="466" cy="2808"/>
          </a:xfrm>
        </p:grpSpPr>
        <p:sp>
          <p:nvSpPr>
            <p:cNvPr id="1056" name="Line 39">
              <a:extLst>
                <a:ext uri="{FF2B5EF4-FFF2-40B4-BE49-F238E27FC236}">
                  <a16:creationId xmlns:a16="http://schemas.microsoft.com/office/drawing/2014/main" id="{96198432-5165-C43D-CC88-396EB45C3DCA}"/>
                </a:ext>
              </a:extLst>
            </p:cNvPr>
            <p:cNvSpPr>
              <a:spLocks noChangeShapeType="1"/>
            </p:cNvSpPr>
            <p:nvPr/>
          </p:nvSpPr>
          <p:spPr bwMode="auto">
            <a:xfrm flipV="1">
              <a:off x="3022" y="426"/>
              <a:ext cx="0" cy="2808"/>
            </a:xfrm>
            <a:prstGeom prst="line">
              <a:avLst/>
            </a:prstGeom>
            <a:noFill/>
            <a:ln w="9525">
              <a:solidFill>
                <a:schemeClr val="tx1"/>
              </a:solidFill>
              <a:round/>
              <a:headEnd/>
              <a:tailEnd type="triangle" w="med" len="med"/>
            </a:ln>
            <a:effectLst/>
          </p:spPr>
          <p:txBody>
            <a:bodyPr wrap="none" anchor="ctr"/>
            <a:lstStyle/>
            <a:p>
              <a:endParaRPr lang="es-AR"/>
            </a:p>
          </p:txBody>
        </p:sp>
        <p:sp>
          <p:nvSpPr>
            <p:cNvPr id="1057" name="Text Box 40">
              <a:extLst>
                <a:ext uri="{FF2B5EF4-FFF2-40B4-BE49-F238E27FC236}">
                  <a16:creationId xmlns:a16="http://schemas.microsoft.com/office/drawing/2014/main" id="{AA7B0F42-233E-6B6E-56B6-80D2E0FBAC47}"/>
                </a:ext>
              </a:extLst>
            </p:cNvPr>
            <p:cNvSpPr txBox="1">
              <a:spLocks noChangeArrowheads="1"/>
            </p:cNvSpPr>
            <p:nvPr/>
          </p:nvSpPr>
          <p:spPr bwMode="auto">
            <a:xfrm>
              <a:off x="3094" y="455"/>
              <a:ext cx="394" cy="212"/>
            </a:xfrm>
            <a:prstGeom prst="rect">
              <a:avLst/>
            </a:prstGeom>
            <a:noFill/>
            <a:ln w="9525">
              <a:noFill/>
              <a:miter lim="800000"/>
              <a:headEnd/>
              <a:tailEnd/>
            </a:ln>
            <a:effectLst/>
          </p:spPr>
          <p:txBody>
            <a:bodyPr wrap="none">
              <a:spAutoFit/>
            </a:bodyPr>
            <a:lstStyle/>
            <a:p>
              <a:pPr algn="ctr"/>
              <a:r>
                <a:rPr lang="es-ES_tradnl" sz="1600" dirty="0"/>
                <a:t>Cenit</a:t>
              </a:r>
            </a:p>
          </p:txBody>
        </p:sp>
      </p:grpSp>
      <p:grpSp>
        <p:nvGrpSpPr>
          <p:cNvPr id="1058" name="Group 41">
            <a:extLst>
              <a:ext uri="{FF2B5EF4-FFF2-40B4-BE49-F238E27FC236}">
                <a16:creationId xmlns:a16="http://schemas.microsoft.com/office/drawing/2014/main" id="{AEE29346-E220-0377-01B3-B7713E99653B}"/>
              </a:ext>
            </a:extLst>
          </p:cNvPr>
          <p:cNvGrpSpPr>
            <a:grpSpLocks/>
          </p:cNvGrpSpPr>
          <p:nvPr/>
        </p:nvGrpSpPr>
        <p:grpSpPr bwMode="auto">
          <a:xfrm>
            <a:off x="4164767" y="3571797"/>
            <a:ext cx="7823200" cy="3441699"/>
            <a:chOff x="505" y="1743"/>
            <a:chExt cx="4928" cy="2168"/>
          </a:xfrm>
        </p:grpSpPr>
        <p:sp>
          <p:nvSpPr>
            <p:cNvPr id="1059" name="Line 42">
              <a:extLst>
                <a:ext uri="{FF2B5EF4-FFF2-40B4-BE49-F238E27FC236}">
                  <a16:creationId xmlns:a16="http://schemas.microsoft.com/office/drawing/2014/main" id="{A48A656A-09CC-06CE-E68F-CE40D0977DBC}"/>
                </a:ext>
              </a:extLst>
            </p:cNvPr>
            <p:cNvSpPr>
              <a:spLocks noChangeShapeType="1"/>
            </p:cNvSpPr>
            <p:nvPr/>
          </p:nvSpPr>
          <p:spPr bwMode="auto">
            <a:xfrm flipH="1" flipV="1">
              <a:off x="709" y="2818"/>
              <a:ext cx="4518" cy="0"/>
            </a:xfrm>
            <a:prstGeom prst="line">
              <a:avLst/>
            </a:prstGeom>
            <a:noFill/>
            <a:ln w="9525">
              <a:solidFill>
                <a:schemeClr val="tx1"/>
              </a:solidFill>
              <a:round/>
              <a:headEnd/>
              <a:tailEnd/>
            </a:ln>
            <a:effectLst/>
          </p:spPr>
          <p:txBody>
            <a:bodyPr wrap="none" anchor="ctr"/>
            <a:lstStyle/>
            <a:p>
              <a:endParaRPr lang="es-AR"/>
            </a:p>
          </p:txBody>
        </p:sp>
        <p:sp>
          <p:nvSpPr>
            <p:cNvPr id="1060" name="Line 43">
              <a:extLst>
                <a:ext uri="{FF2B5EF4-FFF2-40B4-BE49-F238E27FC236}">
                  <a16:creationId xmlns:a16="http://schemas.microsoft.com/office/drawing/2014/main" id="{ECA41906-75E4-447D-B73E-E4D5C71DF23A}"/>
                </a:ext>
              </a:extLst>
            </p:cNvPr>
            <p:cNvSpPr>
              <a:spLocks noChangeShapeType="1"/>
            </p:cNvSpPr>
            <p:nvPr/>
          </p:nvSpPr>
          <p:spPr bwMode="auto">
            <a:xfrm flipV="1">
              <a:off x="2603" y="1914"/>
              <a:ext cx="736" cy="1791"/>
            </a:xfrm>
            <a:prstGeom prst="line">
              <a:avLst/>
            </a:prstGeom>
            <a:noFill/>
            <a:ln w="9525">
              <a:solidFill>
                <a:schemeClr val="tx1"/>
              </a:solidFill>
              <a:round/>
              <a:headEnd/>
              <a:tailEnd/>
            </a:ln>
            <a:effectLst/>
          </p:spPr>
          <p:txBody>
            <a:bodyPr wrap="none" anchor="ctr"/>
            <a:lstStyle/>
            <a:p>
              <a:endParaRPr lang="es-AR"/>
            </a:p>
          </p:txBody>
        </p:sp>
        <p:sp>
          <p:nvSpPr>
            <p:cNvPr id="1061" name="Text Box 44">
              <a:extLst>
                <a:ext uri="{FF2B5EF4-FFF2-40B4-BE49-F238E27FC236}">
                  <a16:creationId xmlns:a16="http://schemas.microsoft.com/office/drawing/2014/main" id="{2085A40D-1978-D861-F272-2F1F70E6F65A}"/>
                </a:ext>
              </a:extLst>
            </p:cNvPr>
            <p:cNvSpPr txBox="1">
              <a:spLocks noChangeArrowheads="1"/>
            </p:cNvSpPr>
            <p:nvPr/>
          </p:nvSpPr>
          <p:spPr bwMode="auto">
            <a:xfrm>
              <a:off x="505" y="2729"/>
              <a:ext cx="201" cy="213"/>
            </a:xfrm>
            <a:prstGeom prst="rect">
              <a:avLst/>
            </a:prstGeom>
            <a:noFill/>
            <a:ln w="9525">
              <a:noFill/>
              <a:miter lim="800000"/>
              <a:headEnd/>
              <a:tailEnd/>
            </a:ln>
            <a:effectLst/>
          </p:spPr>
          <p:txBody>
            <a:bodyPr wrap="none">
              <a:spAutoFit/>
            </a:bodyPr>
            <a:lstStyle/>
            <a:p>
              <a:r>
                <a:rPr lang="es-ES_tradnl" sz="1600" b="1" dirty="0"/>
                <a:t>N</a:t>
              </a:r>
              <a:endParaRPr lang="es-ES_tradnl" sz="1600" dirty="0"/>
            </a:p>
          </p:txBody>
        </p:sp>
        <p:sp>
          <p:nvSpPr>
            <p:cNvPr id="1062" name="Text Box 45">
              <a:extLst>
                <a:ext uri="{FF2B5EF4-FFF2-40B4-BE49-F238E27FC236}">
                  <a16:creationId xmlns:a16="http://schemas.microsoft.com/office/drawing/2014/main" id="{FC32B77A-AF61-24E9-792D-A503DCBDC38D}"/>
                </a:ext>
              </a:extLst>
            </p:cNvPr>
            <p:cNvSpPr txBox="1">
              <a:spLocks noChangeArrowheads="1"/>
            </p:cNvSpPr>
            <p:nvPr/>
          </p:nvSpPr>
          <p:spPr bwMode="auto">
            <a:xfrm>
              <a:off x="5255" y="2707"/>
              <a:ext cx="178" cy="213"/>
            </a:xfrm>
            <a:prstGeom prst="rect">
              <a:avLst/>
            </a:prstGeom>
            <a:noFill/>
            <a:ln w="9525">
              <a:noFill/>
              <a:miter lim="800000"/>
              <a:headEnd/>
              <a:tailEnd/>
            </a:ln>
            <a:effectLst/>
          </p:spPr>
          <p:txBody>
            <a:bodyPr wrap="none">
              <a:spAutoFit/>
            </a:bodyPr>
            <a:lstStyle/>
            <a:p>
              <a:r>
                <a:rPr lang="es-ES_tradnl" sz="1600" b="1" dirty="0"/>
                <a:t>S</a:t>
              </a:r>
              <a:endParaRPr lang="es-ES_tradnl" sz="1600" dirty="0"/>
            </a:p>
          </p:txBody>
        </p:sp>
        <p:sp>
          <p:nvSpPr>
            <p:cNvPr id="1063" name="Text Box 46">
              <a:extLst>
                <a:ext uri="{FF2B5EF4-FFF2-40B4-BE49-F238E27FC236}">
                  <a16:creationId xmlns:a16="http://schemas.microsoft.com/office/drawing/2014/main" id="{E1EA39A1-7C0D-BBCD-35B7-14ECD96B8464}"/>
                </a:ext>
              </a:extLst>
            </p:cNvPr>
            <p:cNvSpPr txBox="1">
              <a:spLocks noChangeArrowheads="1"/>
            </p:cNvSpPr>
            <p:nvPr/>
          </p:nvSpPr>
          <p:spPr bwMode="auto">
            <a:xfrm>
              <a:off x="2510" y="3698"/>
              <a:ext cx="204" cy="213"/>
            </a:xfrm>
            <a:prstGeom prst="rect">
              <a:avLst/>
            </a:prstGeom>
            <a:noFill/>
            <a:ln w="9525">
              <a:noFill/>
              <a:miter lim="800000"/>
              <a:headEnd/>
              <a:tailEnd/>
            </a:ln>
            <a:effectLst/>
          </p:spPr>
          <p:txBody>
            <a:bodyPr wrap="none">
              <a:spAutoFit/>
            </a:bodyPr>
            <a:lstStyle/>
            <a:p>
              <a:r>
                <a:rPr lang="es-ES_tradnl" sz="1600" b="1" dirty="0"/>
                <a:t>O</a:t>
              </a:r>
              <a:endParaRPr lang="es-ES_tradnl" sz="1600" dirty="0"/>
            </a:p>
          </p:txBody>
        </p:sp>
        <p:sp>
          <p:nvSpPr>
            <p:cNvPr id="1064" name="Text Box 47">
              <a:extLst>
                <a:ext uri="{FF2B5EF4-FFF2-40B4-BE49-F238E27FC236}">
                  <a16:creationId xmlns:a16="http://schemas.microsoft.com/office/drawing/2014/main" id="{6291C636-3032-11A6-84DB-10A175A2AAA3}"/>
                </a:ext>
              </a:extLst>
            </p:cNvPr>
            <p:cNvSpPr txBox="1">
              <a:spLocks noChangeArrowheads="1"/>
            </p:cNvSpPr>
            <p:nvPr/>
          </p:nvSpPr>
          <p:spPr bwMode="auto">
            <a:xfrm>
              <a:off x="3237" y="1743"/>
              <a:ext cx="188" cy="213"/>
            </a:xfrm>
            <a:prstGeom prst="rect">
              <a:avLst/>
            </a:prstGeom>
            <a:noFill/>
            <a:ln w="9525">
              <a:noFill/>
              <a:miter lim="800000"/>
              <a:headEnd/>
              <a:tailEnd/>
            </a:ln>
            <a:effectLst/>
          </p:spPr>
          <p:txBody>
            <a:bodyPr wrap="none">
              <a:spAutoFit/>
            </a:bodyPr>
            <a:lstStyle/>
            <a:p>
              <a:r>
                <a:rPr lang="es-ES_tradnl" sz="1600" dirty="0"/>
                <a:t>E</a:t>
              </a:r>
            </a:p>
          </p:txBody>
        </p:sp>
      </p:grpSp>
      <p:grpSp>
        <p:nvGrpSpPr>
          <p:cNvPr id="1065" name="Group 72">
            <a:extLst>
              <a:ext uri="{FF2B5EF4-FFF2-40B4-BE49-F238E27FC236}">
                <a16:creationId xmlns:a16="http://schemas.microsoft.com/office/drawing/2014/main" id="{6A4DBB25-042B-10D8-20D7-5D77F3882011}"/>
              </a:ext>
            </a:extLst>
          </p:cNvPr>
          <p:cNvGrpSpPr>
            <a:grpSpLocks/>
          </p:cNvGrpSpPr>
          <p:nvPr/>
        </p:nvGrpSpPr>
        <p:grpSpPr bwMode="auto">
          <a:xfrm>
            <a:off x="5196642" y="3951209"/>
            <a:ext cx="2870200" cy="2162175"/>
            <a:chOff x="1209" y="2392"/>
            <a:chExt cx="1808" cy="1362"/>
          </a:xfrm>
        </p:grpSpPr>
        <p:sp>
          <p:nvSpPr>
            <p:cNvPr id="1066" name="Line 48">
              <a:extLst>
                <a:ext uri="{FF2B5EF4-FFF2-40B4-BE49-F238E27FC236}">
                  <a16:creationId xmlns:a16="http://schemas.microsoft.com/office/drawing/2014/main" id="{F9568280-81AA-4337-72ED-8B77CDC30637}"/>
                </a:ext>
              </a:extLst>
            </p:cNvPr>
            <p:cNvSpPr>
              <a:spLocks noChangeShapeType="1"/>
            </p:cNvSpPr>
            <p:nvPr/>
          </p:nvSpPr>
          <p:spPr bwMode="auto">
            <a:xfrm flipH="1" flipV="1">
              <a:off x="1457" y="2392"/>
              <a:ext cx="1560" cy="839"/>
            </a:xfrm>
            <a:prstGeom prst="line">
              <a:avLst/>
            </a:prstGeom>
            <a:noFill/>
            <a:ln w="9525">
              <a:solidFill>
                <a:schemeClr val="tx1"/>
              </a:solidFill>
              <a:round/>
              <a:headEnd/>
              <a:tailEnd/>
            </a:ln>
            <a:effectLst/>
          </p:spPr>
          <p:txBody>
            <a:bodyPr wrap="none" anchor="ctr"/>
            <a:lstStyle/>
            <a:p>
              <a:endParaRPr lang="es-AR"/>
            </a:p>
          </p:txBody>
        </p:sp>
        <p:sp>
          <p:nvSpPr>
            <p:cNvPr id="1067" name="Line 56">
              <a:extLst>
                <a:ext uri="{FF2B5EF4-FFF2-40B4-BE49-F238E27FC236}">
                  <a16:creationId xmlns:a16="http://schemas.microsoft.com/office/drawing/2014/main" id="{50DF3369-95FD-0EF8-F861-C14A3931FE5D}"/>
                </a:ext>
              </a:extLst>
            </p:cNvPr>
            <p:cNvSpPr>
              <a:spLocks noChangeShapeType="1"/>
            </p:cNvSpPr>
            <p:nvPr/>
          </p:nvSpPr>
          <p:spPr bwMode="auto">
            <a:xfrm flipH="1">
              <a:off x="1209" y="3231"/>
              <a:ext cx="1808" cy="523"/>
            </a:xfrm>
            <a:prstGeom prst="line">
              <a:avLst/>
            </a:prstGeom>
            <a:noFill/>
            <a:ln w="9525">
              <a:solidFill>
                <a:schemeClr val="tx1"/>
              </a:solidFill>
              <a:round/>
              <a:headEnd/>
              <a:tailEnd/>
            </a:ln>
            <a:effectLst/>
          </p:spPr>
          <p:txBody>
            <a:bodyPr wrap="none" anchor="ctr"/>
            <a:lstStyle/>
            <a:p>
              <a:endParaRPr lang="es-AR"/>
            </a:p>
          </p:txBody>
        </p:sp>
      </p:grpSp>
      <p:graphicFrame>
        <p:nvGraphicFramePr>
          <p:cNvPr id="1068" name="Object 1024">
            <a:extLst>
              <a:ext uri="{FF2B5EF4-FFF2-40B4-BE49-F238E27FC236}">
                <a16:creationId xmlns:a16="http://schemas.microsoft.com/office/drawing/2014/main" id="{D5E77AFC-A19A-ACB0-13BF-E9C6250F93BA}"/>
              </a:ext>
            </a:extLst>
          </p:cNvPr>
          <p:cNvGraphicFramePr>
            <a:graphicFrameLocks noChangeAspect="1"/>
          </p:cNvGraphicFramePr>
          <p:nvPr>
            <p:extLst>
              <p:ext uri="{D42A27DB-BD31-4B8C-83A1-F6EECF244321}">
                <p14:modId xmlns:p14="http://schemas.microsoft.com/office/powerpoint/2010/main" val="1123807015"/>
              </p:ext>
            </p:extLst>
          </p:nvPr>
        </p:nvGraphicFramePr>
        <p:xfrm>
          <a:off x="7812842" y="4552872"/>
          <a:ext cx="531812" cy="755650"/>
        </p:xfrm>
        <a:graphic>
          <a:graphicData uri="http://schemas.openxmlformats.org/presentationml/2006/ole">
            <mc:AlternateContent xmlns:mc="http://schemas.openxmlformats.org/markup-compatibility/2006">
              <mc:Choice xmlns:v="urn:schemas-microsoft-com:vml" Requires="v">
                <p:oleObj name="Imagen" r:id="rId5" imgW="3848100" imgH="5478463" progId="">
                  <p:embed/>
                </p:oleObj>
              </mc:Choice>
              <mc:Fallback>
                <p:oleObj name="Imagen" r:id="rId5" imgW="3848100" imgH="5478463" progId="">
                  <p:embed/>
                  <p:pic>
                    <p:nvPicPr>
                      <p:cNvPr id="39" name="Object 1024">
                        <a:extLst>
                          <a:ext uri="{FF2B5EF4-FFF2-40B4-BE49-F238E27FC236}">
                            <a16:creationId xmlns:a16="http://schemas.microsoft.com/office/drawing/2014/main" id="{70C9252B-F162-FF92-4AA2-800C1550DA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842" y="4552872"/>
                        <a:ext cx="531812"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9" name="Arc 61">
            <a:extLst>
              <a:ext uri="{FF2B5EF4-FFF2-40B4-BE49-F238E27FC236}">
                <a16:creationId xmlns:a16="http://schemas.microsoft.com/office/drawing/2014/main" id="{A422BFBB-D690-CAD1-5D98-081806B73EA6}"/>
              </a:ext>
            </a:extLst>
          </p:cNvPr>
          <p:cNvSpPr>
            <a:spLocks noChangeAspect="1"/>
          </p:cNvSpPr>
          <p:nvPr/>
        </p:nvSpPr>
        <p:spPr bwMode="auto">
          <a:xfrm flipH="1">
            <a:off x="4477504" y="1655684"/>
            <a:ext cx="3598863" cy="359886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99FF"/>
            </a:solidFill>
            <a:round/>
            <a:headEnd/>
            <a:tailEnd/>
          </a:ln>
          <a:effectLst/>
        </p:spPr>
        <p:txBody>
          <a:bodyPr wrap="none" anchor="ctr"/>
          <a:lstStyle/>
          <a:p>
            <a:endParaRPr lang="es-AR"/>
          </a:p>
        </p:txBody>
      </p:sp>
      <p:grpSp>
        <p:nvGrpSpPr>
          <p:cNvPr id="1070" name="Group 94">
            <a:extLst>
              <a:ext uri="{FF2B5EF4-FFF2-40B4-BE49-F238E27FC236}">
                <a16:creationId xmlns:a16="http://schemas.microsoft.com/office/drawing/2014/main" id="{EBB71C13-FDFC-D910-D96B-49476F36ABD5}"/>
              </a:ext>
            </a:extLst>
          </p:cNvPr>
          <p:cNvGrpSpPr>
            <a:grpSpLocks/>
          </p:cNvGrpSpPr>
          <p:nvPr/>
        </p:nvGrpSpPr>
        <p:grpSpPr bwMode="auto">
          <a:xfrm>
            <a:off x="4650542" y="1968422"/>
            <a:ext cx="3403600" cy="3308350"/>
            <a:chOff x="865" y="1143"/>
            <a:chExt cx="2144" cy="2084"/>
          </a:xfrm>
        </p:grpSpPr>
        <p:grpSp>
          <p:nvGrpSpPr>
            <p:cNvPr id="1071" name="Group 68">
              <a:extLst>
                <a:ext uri="{FF2B5EF4-FFF2-40B4-BE49-F238E27FC236}">
                  <a16:creationId xmlns:a16="http://schemas.microsoft.com/office/drawing/2014/main" id="{D059D8F2-FE2B-2CEC-3CAE-41AB5EC54068}"/>
                </a:ext>
              </a:extLst>
            </p:cNvPr>
            <p:cNvGrpSpPr>
              <a:grpSpLocks/>
            </p:cNvGrpSpPr>
            <p:nvPr/>
          </p:nvGrpSpPr>
          <p:grpSpPr bwMode="auto">
            <a:xfrm>
              <a:off x="865" y="1143"/>
              <a:ext cx="2048" cy="2026"/>
              <a:chOff x="865" y="1143"/>
              <a:chExt cx="2048" cy="2026"/>
            </a:xfrm>
          </p:grpSpPr>
          <p:sp>
            <p:nvSpPr>
              <p:cNvPr id="1073" name="Line 30">
                <a:extLst>
                  <a:ext uri="{FF2B5EF4-FFF2-40B4-BE49-F238E27FC236}">
                    <a16:creationId xmlns:a16="http://schemas.microsoft.com/office/drawing/2014/main" id="{2D691BF3-F1A3-6A1F-A523-CFF8559CC309}"/>
                  </a:ext>
                </a:extLst>
              </p:cNvPr>
              <p:cNvSpPr>
                <a:spLocks noChangeShapeType="1"/>
              </p:cNvSpPr>
              <p:nvPr/>
            </p:nvSpPr>
            <p:spPr bwMode="auto">
              <a:xfrm flipH="1" flipV="1">
                <a:off x="865" y="1551"/>
                <a:ext cx="361" cy="292"/>
              </a:xfrm>
              <a:prstGeom prst="line">
                <a:avLst/>
              </a:prstGeom>
              <a:noFill/>
              <a:ln w="9525">
                <a:solidFill>
                  <a:srgbClr val="FF0000"/>
                </a:solidFill>
                <a:prstDash val="dash"/>
                <a:round/>
                <a:headEnd/>
                <a:tailEnd/>
              </a:ln>
              <a:effectLst/>
            </p:spPr>
            <p:txBody>
              <a:bodyPr wrap="none" anchor="ctr"/>
              <a:lstStyle/>
              <a:p>
                <a:endParaRPr lang="es-AR"/>
              </a:p>
            </p:txBody>
          </p:sp>
          <p:sp>
            <p:nvSpPr>
              <p:cNvPr id="1074" name="Arc 31">
                <a:extLst>
                  <a:ext uri="{FF2B5EF4-FFF2-40B4-BE49-F238E27FC236}">
                    <a16:creationId xmlns:a16="http://schemas.microsoft.com/office/drawing/2014/main" id="{0DD4BC00-EEFD-8D21-E931-52A054E50442}"/>
                  </a:ext>
                </a:extLst>
              </p:cNvPr>
              <p:cNvSpPr>
                <a:spLocks noChangeAspect="1"/>
              </p:cNvSpPr>
              <p:nvPr/>
            </p:nvSpPr>
            <p:spPr bwMode="auto">
              <a:xfrm rot="112072">
                <a:off x="1120" y="1564"/>
                <a:ext cx="1793" cy="1605"/>
              </a:xfrm>
              <a:custGeom>
                <a:avLst/>
                <a:gdLst>
                  <a:gd name="G0" fmla="+- 17084 0 0"/>
                  <a:gd name="G1" fmla="+- 15291 0 0"/>
                  <a:gd name="G2" fmla="+- 21600 0 0"/>
                  <a:gd name="T0" fmla="*/ 0 w 17084"/>
                  <a:gd name="T1" fmla="*/ 2074 h 15291"/>
                  <a:gd name="T2" fmla="*/ 1828 w 17084"/>
                  <a:gd name="T3" fmla="*/ 0 h 15291"/>
                  <a:gd name="T4" fmla="*/ 17084 w 17084"/>
                  <a:gd name="T5" fmla="*/ 15291 h 15291"/>
                </a:gdLst>
                <a:ahLst/>
                <a:cxnLst>
                  <a:cxn ang="0">
                    <a:pos x="T0" y="T1"/>
                  </a:cxn>
                  <a:cxn ang="0">
                    <a:pos x="T2" y="T3"/>
                  </a:cxn>
                  <a:cxn ang="0">
                    <a:pos x="T4" y="T5"/>
                  </a:cxn>
                </a:cxnLst>
                <a:rect l="0" t="0" r="r" b="b"/>
                <a:pathLst>
                  <a:path w="17084" h="15291" fill="none" extrusionOk="0">
                    <a:moveTo>
                      <a:pt x="-1" y="2073"/>
                    </a:moveTo>
                    <a:cubicBezTo>
                      <a:pt x="564" y="1344"/>
                      <a:pt x="1174" y="651"/>
                      <a:pt x="1828" y="0"/>
                    </a:cubicBezTo>
                  </a:path>
                  <a:path w="17084" h="15291" stroke="0" extrusionOk="0">
                    <a:moveTo>
                      <a:pt x="-1" y="2073"/>
                    </a:moveTo>
                    <a:cubicBezTo>
                      <a:pt x="564" y="1344"/>
                      <a:pt x="1174" y="651"/>
                      <a:pt x="1828" y="0"/>
                    </a:cubicBezTo>
                    <a:lnTo>
                      <a:pt x="17084" y="15291"/>
                    </a:lnTo>
                    <a:close/>
                  </a:path>
                </a:pathLst>
              </a:custGeom>
              <a:noFill/>
              <a:ln w="9525">
                <a:solidFill>
                  <a:srgbClr val="FF33CC"/>
                </a:solidFill>
                <a:round/>
                <a:headEnd type="arrow" w="med" len="med"/>
                <a:tailEnd type="arrow" w="med" len="med"/>
              </a:ln>
              <a:effectLst/>
            </p:spPr>
            <p:txBody>
              <a:bodyPr wrap="none" anchor="ctr"/>
              <a:lstStyle/>
              <a:p>
                <a:endParaRPr lang="es-AR"/>
              </a:p>
            </p:txBody>
          </p:sp>
          <p:sp>
            <p:nvSpPr>
              <p:cNvPr id="1075" name="Rectangle 32">
                <a:extLst>
                  <a:ext uri="{FF2B5EF4-FFF2-40B4-BE49-F238E27FC236}">
                    <a16:creationId xmlns:a16="http://schemas.microsoft.com/office/drawing/2014/main" id="{DA3A67FA-46C5-DFD1-ACE2-A23CECDC504B}"/>
                  </a:ext>
                </a:extLst>
              </p:cNvPr>
              <p:cNvSpPr>
                <a:spLocks noChangeArrowheads="1"/>
              </p:cNvSpPr>
              <p:nvPr/>
            </p:nvSpPr>
            <p:spPr bwMode="auto">
              <a:xfrm>
                <a:off x="1044" y="1459"/>
                <a:ext cx="324" cy="231"/>
              </a:xfrm>
              <a:prstGeom prst="rect">
                <a:avLst/>
              </a:prstGeom>
              <a:noFill/>
              <a:ln w="9525">
                <a:noFill/>
                <a:miter lim="800000"/>
                <a:headEnd/>
                <a:tailEnd/>
              </a:ln>
              <a:effectLst/>
            </p:spPr>
            <p:txBody>
              <a:bodyPr>
                <a:spAutoFit/>
              </a:bodyPr>
              <a:lstStyle/>
              <a:p>
                <a:r>
                  <a:rPr lang="es-ES_tradnl" sz="1800" i="1">
                    <a:solidFill>
                      <a:srgbClr val="FF33CC"/>
                    </a:solidFill>
                    <a:sym typeface="Symbol" pitchFamily="18" charset="2"/>
                  </a:rPr>
                  <a:t></a:t>
                </a:r>
                <a:endParaRPr lang="es-ES_tradnl" sz="1800">
                  <a:sym typeface="Symbol" pitchFamily="18" charset="2"/>
                </a:endParaRPr>
              </a:p>
            </p:txBody>
          </p:sp>
          <p:sp>
            <p:nvSpPr>
              <p:cNvPr id="1076" name="Line 33">
                <a:extLst>
                  <a:ext uri="{FF2B5EF4-FFF2-40B4-BE49-F238E27FC236}">
                    <a16:creationId xmlns:a16="http://schemas.microsoft.com/office/drawing/2014/main" id="{8BD9077C-E158-874C-C01A-CA048AF1644B}"/>
                  </a:ext>
                </a:extLst>
              </p:cNvPr>
              <p:cNvSpPr>
                <a:spLocks noChangeShapeType="1"/>
              </p:cNvSpPr>
              <p:nvPr/>
            </p:nvSpPr>
            <p:spPr bwMode="auto">
              <a:xfrm flipH="1" flipV="1">
                <a:off x="936" y="1143"/>
                <a:ext cx="495" cy="460"/>
              </a:xfrm>
              <a:prstGeom prst="line">
                <a:avLst/>
              </a:prstGeom>
              <a:noFill/>
              <a:ln w="9525">
                <a:solidFill>
                  <a:srgbClr val="FF33CC"/>
                </a:solidFill>
                <a:prstDash val="dash"/>
                <a:round/>
                <a:headEnd/>
                <a:tailEnd/>
              </a:ln>
              <a:effectLst/>
            </p:spPr>
            <p:txBody>
              <a:bodyPr wrap="none" anchor="ctr"/>
              <a:lstStyle/>
              <a:p>
                <a:endParaRPr lang="es-AR"/>
              </a:p>
            </p:txBody>
          </p:sp>
        </p:grpSp>
        <p:sp>
          <p:nvSpPr>
            <p:cNvPr id="1072" name="Line 69">
              <a:extLst>
                <a:ext uri="{FF2B5EF4-FFF2-40B4-BE49-F238E27FC236}">
                  <a16:creationId xmlns:a16="http://schemas.microsoft.com/office/drawing/2014/main" id="{301F7D3B-D8CF-E1BD-8B32-C2ED12B0F691}"/>
                </a:ext>
              </a:extLst>
            </p:cNvPr>
            <p:cNvSpPr>
              <a:spLocks noChangeShapeType="1"/>
            </p:cNvSpPr>
            <p:nvPr/>
          </p:nvSpPr>
          <p:spPr bwMode="auto">
            <a:xfrm flipH="1" flipV="1">
              <a:off x="1245" y="1864"/>
              <a:ext cx="1764" cy="1363"/>
            </a:xfrm>
            <a:prstGeom prst="line">
              <a:avLst/>
            </a:prstGeom>
            <a:noFill/>
            <a:ln w="9525">
              <a:solidFill>
                <a:srgbClr val="FF9900"/>
              </a:solidFill>
              <a:round/>
              <a:headEnd/>
              <a:tailEnd/>
            </a:ln>
            <a:effectLst/>
          </p:spPr>
          <p:txBody>
            <a:bodyPr wrap="none" anchor="ctr"/>
            <a:lstStyle/>
            <a:p>
              <a:endParaRPr lang="es-AR"/>
            </a:p>
          </p:txBody>
        </p:sp>
      </p:grpSp>
      <p:grpSp>
        <p:nvGrpSpPr>
          <p:cNvPr id="1077" name="Group 73">
            <a:extLst>
              <a:ext uri="{FF2B5EF4-FFF2-40B4-BE49-F238E27FC236}">
                <a16:creationId xmlns:a16="http://schemas.microsoft.com/office/drawing/2014/main" id="{858682C4-3A4D-10A1-DB2F-9E30952FE464}"/>
              </a:ext>
            </a:extLst>
          </p:cNvPr>
          <p:cNvGrpSpPr>
            <a:grpSpLocks/>
          </p:cNvGrpSpPr>
          <p:nvPr/>
        </p:nvGrpSpPr>
        <p:grpSpPr bwMode="auto">
          <a:xfrm>
            <a:off x="4875967" y="3943272"/>
            <a:ext cx="3187700" cy="2417762"/>
            <a:chOff x="1007" y="2387"/>
            <a:chExt cx="2008" cy="1523"/>
          </a:xfrm>
        </p:grpSpPr>
        <p:sp>
          <p:nvSpPr>
            <p:cNvPr id="1078" name="Arc 54">
              <a:extLst>
                <a:ext uri="{FF2B5EF4-FFF2-40B4-BE49-F238E27FC236}">
                  <a16:creationId xmlns:a16="http://schemas.microsoft.com/office/drawing/2014/main" id="{9194D4E6-E726-21BF-D338-F7231082AF52}"/>
                </a:ext>
              </a:extLst>
            </p:cNvPr>
            <p:cNvSpPr>
              <a:spLocks/>
            </p:cNvSpPr>
            <p:nvPr/>
          </p:nvSpPr>
          <p:spPr bwMode="auto">
            <a:xfrm flipH="1">
              <a:off x="1197" y="2387"/>
              <a:ext cx="1818" cy="1523"/>
            </a:xfrm>
            <a:custGeom>
              <a:avLst/>
              <a:gdLst>
                <a:gd name="G0" fmla="+- 0 0 0"/>
                <a:gd name="G1" fmla="+- 11162 0 0"/>
                <a:gd name="G2" fmla="+- 21600 0 0"/>
                <a:gd name="T0" fmla="*/ 18493 w 21570"/>
                <a:gd name="T1" fmla="*/ 0 h 11162"/>
                <a:gd name="T2" fmla="*/ 21570 w 21570"/>
                <a:gd name="T3" fmla="*/ 10019 h 11162"/>
                <a:gd name="T4" fmla="*/ 0 w 21570"/>
                <a:gd name="T5" fmla="*/ 11162 h 11162"/>
              </a:gdLst>
              <a:ahLst/>
              <a:cxnLst>
                <a:cxn ang="0">
                  <a:pos x="T0" y="T1"/>
                </a:cxn>
                <a:cxn ang="0">
                  <a:pos x="T2" y="T3"/>
                </a:cxn>
                <a:cxn ang="0">
                  <a:pos x="T4" y="T5"/>
                </a:cxn>
              </a:cxnLst>
              <a:rect l="0" t="0" r="r" b="b"/>
              <a:pathLst>
                <a:path w="21570" h="11162" fill="none" extrusionOk="0">
                  <a:moveTo>
                    <a:pt x="18492" y="0"/>
                  </a:moveTo>
                  <a:cubicBezTo>
                    <a:pt x="20325" y="3036"/>
                    <a:pt x="21382" y="6477"/>
                    <a:pt x="21569" y="10019"/>
                  </a:cubicBezTo>
                </a:path>
                <a:path w="21570" h="11162" stroke="0" extrusionOk="0">
                  <a:moveTo>
                    <a:pt x="18492" y="0"/>
                  </a:moveTo>
                  <a:cubicBezTo>
                    <a:pt x="20325" y="3036"/>
                    <a:pt x="21382" y="6477"/>
                    <a:pt x="21569" y="10019"/>
                  </a:cubicBezTo>
                  <a:lnTo>
                    <a:pt x="0" y="11162"/>
                  </a:lnTo>
                  <a:close/>
                </a:path>
              </a:pathLst>
            </a:custGeom>
            <a:noFill/>
            <a:ln w="28575">
              <a:solidFill>
                <a:srgbClr val="FF33CC"/>
              </a:solidFill>
              <a:round/>
              <a:headEnd/>
              <a:tailEnd/>
            </a:ln>
            <a:effectLst/>
          </p:spPr>
          <p:txBody>
            <a:bodyPr wrap="none" anchor="ctr"/>
            <a:lstStyle/>
            <a:p>
              <a:endParaRPr lang="es-AR"/>
            </a:p>
          </p:txBody>
        </p:sp>
        <p:sp>
          <p:nvSpPr>
            <p:cNvPr id="1079" name="Text Box 70">
              <a:extLst>
                <a:ext uri="{FF2B5EF4-FFF2-40B4-BE49-F238E27FC236}">
                  <a16:creationId xmlns:a16="http://schemas.microsoft.com/office/drawing/2014/main" id="{A9F1CE24-56EC-1EE0-A4A6-727BBCDD3C76}"/>
                </a:ext>
              </a:extLst>
            </p:cNvPr>
            <p:cNvSpPr txBox="1">
              <a:spLocks noChangeArrowheads="1"/>
            </p:cNvSpPr>
            <p:nvPr/>
          </p:nvSpPr>
          <p:spPr bwMode="auto">
            <a:xfrm>
              <a:off x="1007" y="2929"/>
              <a:ext cx="288" cy="231"/>
            </a:xfrm>
            <a:prstGeom prst="rect">
              <a:avLst/>
            </a:prstGeom>
            <a:noFill/>
            <a:ln w="9525">
              <a:noFill/>
              <a:miter lim="800000"/>
              <a:headEnd/>
              <a:tailEnd/>
            </a:ln>
            <a:effectLst/>
          </p:spPr>
          <p:txBody>
            <a:bodyPr>
              <a:spAutoFit/>
            </a:bodyPr>
            <a:lstStyle/>
            <a:p>
              <a:r>
                <a:rPr lang="es-ES_tradnl" sz="1800"/>
                <a:t> </a:t>
              </a:r>
              <a:r>
                <a:rPr lang="es-ES_tradnl" sz="1800" b="1" i="1">
                  <a:solidFill>
                    <a:srgbClr val="FF33CC"/>
                  </a:solidFill>
                  <a:sym typeface="Symbol" pitchFamily="18" charset="2"/>
                </a:rPr>
                <a:t></a:t>
              </a:r>
              <a:endParaRPr lang="es-ES_tradnl" sz="1800"/>
            </a:p>
          </p:txBody>
        </p:sp>
      </p:grpSp>
      <p:grpSp>
        <p:nvGrpSpPr>
          <p:cNvPr id="1080" name="Group 75">
            <a:extLst>
              <a:ext uri="{FF2B5EF4-FFF2-40B4-BE49-F238E27FC236}">
                <a16:creationId xmlns:a16="http://schemas.microsoft.com/office/drawing/2014/main" id="{19105024-EF7A-919A-4E6C-9AAA8E31CEAB}"/>
              </a:ext>
            </a:extLst>
          </p:cNvPr>
          <p:cNvGrpSpPr>
            <a:grpSpLocks/>
          </p:cNvGrpSpPr>
          <p:nvPr/>
        </p:nvGrpSpPr>
        <p:grpSpPr bwMode="auto">
          <a:xfrm>
            <a:off x="5588754" y="1671559"/>
            <a:ext cx="2476500" cy="4678363"/>
            <a:chOff x="1456" y="956"/>
            <a:chExt cx="1560" cy="2947"/>
          </a:xfrm>
        </p:grpSpPr>
        <p:sp>
          <p:nvSpPr>
            <p:cNvPr id="1081" name="Rectangle 51">
              <a:extLst>
                <a:ext uri="{FF2B5EF4-FFF2-40B4-BE49-F238E27FC236}">
                  <a16:creationId xmlns:a16="http://schemas.microsoft.com/office/drawing/2014/main" id="{86FC0061-FCEC-E014-673B-FC79EC9CD58C}"/>
                </a:ext>
              </a:extLst>
            </p:cNvPr>
            <p:cNvSpPr>
              <a:spLocks noChangeArrowheads="1"/>
            </p:cNvSpPr>
            <p:nvPr/>
          </p:nvSpPr>
          <p:spPr bwMode="auto">
            <a:xfrm>
              <a:off x="2161" y="1241"/>
              <a:ext cx="253" cy="231"/>
            </a:xfrm>
            <a:prstGeom prst="rect">
              <a:avLst/>
            </a:prstGeom>
            <a:noFill/>
            <a:ln w="9525">
              <a:noFill/>
              <a:miter lim="800000"/>
              <a:headEnd/>
              <a:tailEnd/>
            </a:ln>
            <a:effectLst/>
          </p:spPr>
          <p:txBody>
            <a:bodyPr>
              <a:spAutoFit/>
            </a:bodyPr>
            <a:lstStyle/>
            <a:p>
              <a:r>
                <a:rPr lang="es-ES_tradnl" sz="1800" b="1" i="1">
                  <a:solidFill>
                    <a:srgbClr val="0000FF"/>
                  </a:solidFill>
                  <a:sym typeface="Symbol" pitchFamily="18" charset="2"/>
                </a:rPr>
                <a:t></a:t>
              </a:r>
              <a:r>
                <a:rPr lang="es-ES_tradnl" sz="1800" b="1" baseline="-25000">
                  <a:solidFill>
                    <a:srgbClr val="0000FF"/>
                  </a:solidFill>
                  <a:sym typeface="Symbol" pitchFamily="18" charset="2"/>
                </a:rPr>
                <a:t>z</a:t>
              </a:r>
              <a:endParaRPr lang="es-ES_tradnl" sz="1800" b="1">
                <a:sym typeface="Symbol" pitchFamily="18" charset="2"/>
              </a:endParaRPr>
            </a:p>
          </p:txBody>
        </p:sp>
        <p:sp>
          <p:nvSpPr>
            <p:cNvPr id="1082" name="Arc 55">
              <a:extLst>
                <a:ext uri="{FF2B5EF4-FFF2-40B4-BE49-F238E27FC236}">
                  <a16:creationId xmlns:a16="http://schemas.microsoft.com/office/drawing/2014/main" id="{E9EF3A3C-3867-90A8-4211-38AE7B4E5E09}"/>
                </a:ext>
              </a:extLst>
            </p:cNvPr>
            <p:cNvSpPr>
              <a:spLocks/>
            </p:cNvSpPr>
            <p:nvPr/>
          </p:nvSpPr>
          <p:spPr bwMode="auto">
            <a:xfrm flipH="1">
              <a:off x="1456" y="956"/>
              <a:ext cx="1560" cy="2947"/>
            </a:xfrm>
            <a:custGeom>
              <a:avLst/>
              <a:gdLst>
                <a:gd name="G0" fmla="+- 0 0 0"/>
                <a:gd name="G1" fmla="+- 21600 0 0"/>
                <a:gd name="G2" fmla="+- 21600 0 0"/>
                <a:gd name="T0" fmla="*/ 0 w 18509"/>
                <a:gd name="T1" fmla="*/ 0 h 21600"/>
                <a:gd name="T2" fmla="*/ 18509 w 18509"/>
                <a:gd name="T3" fmla="*/ 10466 h 21600"/>
                <a:gd name="T4" fmla="*/ 0 w 18509"/>
                <a:gd name="T5" fmla="*/ 21600 h 21600"/>
              </a:gdLst>
              <a:ahLst/>
              <a:cxnLst>
                <a:cxn ang="0">
                  <a:pos x="T0" y="T1"/>
                </a:cxn>
                <a:cxn ang="0">
                  <a:pos x="T2" y="T3"/>
                </a:cxn>
                <a:cxn ang="0">
                  <a:pos x="T4" y="T5"/>
                </a:cxn>
              </a:cxnLst>
              <a:rect l="0" t="0" r="r" b="b"/>
              <a:pathLst>
                <a:path w="18509" h="21600" fill="none" extrusionOk="0">
                  <a:moveTo>
                    <a:pt x="-1" y="0"/>
                  </a:moveTo>
                  <a:cubicBezTo>
                    <a:pt x="7578" y="0"/>
                    <a:pt x="14602" y="3971"/>
                    <a:pt x="18509" y="10465"/>
                  </a:cubicBezTo>
                </a:path>
                <a:path w="18509" h="21600" stroke="0" extrusionOk="0">
                  <a:moveTo>
                    <a:pt x="-1" y="0"/>
                  </a:moveTo>
                  <a:cubicBezTo>
                    <a:pt x="7578" y="0"/>
                    <a:pt x="14602" y="3971"/>
                    <a:pt x="18509" y="10465"/>
                  </a:cubicBezTo>
                  <a:lnTo>
                    <a:pt x="0" y="21600"/>
                  </a:lnTo>
                  <a:close/>
                </a:path>
              </a:pathLst>
            </a:custGeom>
            <a:noFill/>
            <a:ln w="28575">
              <a:solidFill>
                <a:srgbClr val="0000FF"/>
              </a:solidFill>
              <a:round/>
              <a:headEnd/>
              <a:tailEnd/>
            </a:ln>
            <a:effectLst/>
          </p:spPr>
          <p:txBody>
            <a:bodyPr wrap="none" anchor="ctr"/>
            <a:lstStyle/>
            <a:p>
              <a:endParaRPr lang="es-AR"/>
            </a:p>
          </p:txBody>
        </p:sp>
      </p:grpSp>
      <p:sp>
        <p:nvSpPr>
          <p:cNvPr id="1083" name="Rectangle 77">
            <a:extLst>
              <a:ext uri="{FF2B5EF4-FFF2-40B4-BE49-F238E27FC236}">
                <a16:creationId xmlns:a16="http://schemas.microsoft.com/office/drawing/2014/main" id="{51D95A62-4970-12E4-7BE6-2A884F9F1F14}"/>
              </a:ext>
            </a:extLst>
          </p:cNvPr>
          <p:cNvSpPr>
            <a:spLocks noChangeArrowheads="1"/>
          </p:cNvSpPr>
          <p:nvPr/>
        </p:nvSpPr>
        <p:spPr bwMode="auto">
          <a:xfrm>
            <a:off x="1024158" y="2305688"/>
            <a:ext cx="1851025" cy="366712"/>
          </a:xfrm>
          <a:prstGeom prst="rect">
            <a:avLst/>
          </a:prstGeom>
          <a:noFill/>
          <a:ln w="9525">
            <a:noFill/>
            <a:miter lim="800000"/>
            <a:headEnd/>
            <a:tailEnd/>
          </a:ln>
          <a:effectLst/>
        </p:spPr>
        <p:txBody>
          <a:bodyPr wrap="none">
            <a:spAutoFit/>
          </a:bodyPr>
          <a:lstStyle/>
          <a:p>
            <a:r>
              <a:rPr lang="es-ES_tradnl" sz="1800" b="1" i="1" dirty="0">
                <a:solidFill>
                  <a:srgbClr val="0000FF"/>
                </a:solidFill>
                <a:sym typeface="Symbol" pitchFamily="18" charset="2"/>
              </a:rPr>
              <a:t></a:t>
            </a:r>
            <a:r>
              <a:rPr lang="es-ES_tradnl" sz="1800" b="1" baseline="-25000" dirty="0">
                <a:solidFill>
                  <a:srgbClr val="0000FF"/>
                </a:solidFill>
                <a:sym typeface="Symbol" pitchFamily="18" charset="2"/>
              </a:rPr>
              <a:t>z</a:t>
            </a:r>
            <a:r>
              <a:rPr lang="es-ES_tradnl" sz="1800" b="1" dirty="0">
                <a:solidFill>
                  <a:srgbClr val="0000FF"/>
                </a:solidFill>
                <a:sym typeface="Symbol" pitchFamily="18" charset="2"/>
              </a:rPr>
              <a:t>  ángulo cenital</a:t>
            </a:r>
            <a:endParaRPr lang="es-ES_tradnl" sz="1800" b="1" baseline="-25000" dirty="0">
              <a:solidFill>
                <a:srgbClr val="0000FF"/>
              </a:solidFill>
              <a:sym typeface="Symbol" pitchFamily="18" charset="2"/>
            </a:endParaRPr>
          </a:p>
        </p:txBody>
      </p:sp>
      <p:sp>
        <p:nvSpPr>
          <p:cNvPr id="1084" name="Rectangle 78">
            <a:extLst>
              <a:ext uri="{FF2B5EF4-FFF2-40B4-BE49-F238E27FC236}">
                <a16:creationId xmlns:a16="http://schemas.microsoft.com/office/drawing/2014/main" id="{7EE18A44-0A7A-0A63-77EE-ED4A4EABF667}"/>
              </a:ext>
            </a:extLst>
          </p:cNvPr>
          <p:cNvSpPr>
            <a:spLocks noChangeArrowheads="1"/>
          </p:cNvSpPr>
          <p:nvPr/>
        </p:nvSpPr>
        <p:spPr bwMode="auto">
          <a:xfrm>
            <a:off x="1017333" y="1904605"/>
            <a:ext cx="1941512" cy="366712"/>
          </a:xfrm>
          <a:prstGeom prst="rect">
            <a:avLst/>
          </a:prstGeom>
          <a:noFill/>
          <a:ln w="9525">
            <a:noFill/>
            <a:miter lim="800000"/>
            <a:headEnd/>
            <a:tailEnd/>
          </a:ln>
          <a:effectLst/>
        </p:spPr>
        <p:txBody>
          <a:bodyPr wrap="none">
            <a:spAutoFit/>
          </a:bodyPr>
          <a:lstStyle/>
          <a:p>
            <a:r>
              <a:rPr lang="es-ES_tradnl" sz="1800" b="1" i="1" dirty="0">
                <a:solidFill>
                  <a:srgbClr val="FF33CC"/>
                </a:solidFill>
                <a:sym typeface="Symbol" pitchFamily="18" charset="2"/>
              </a:rPr>
              <a:t>   </a:t>
            </a:r>
            <a:r>
              <a:rPr lang="es-ES_tradnl" sz="1800" b="1" dirty="0">
                <a:solidFill>
                  <a:srgbClr val="FF33CC"/>
                </a:solidFill>
                <a:sym typeface="Symbol" pitchFamily="18" charset="2"/>
              </a:rPr>
              <a:t>elevación solar</a:t>
            </a:r>
            <a:endParaRPr lang="es-ES_tradnl" sz="1800" b="1" i="1" dirty="0">
              <a:solidFill>
                <a:srgbClr val="FF33CC"/>
              </a:solidFill>
              <a:sym typeface="Symbol" pitchFamily="18" charset="2"/>
            </a:endParaRPr>
          </a:p>
        </p:txBody>
      </p:sp>
      <p:sp>
        <p:nvSpPr>
          <p:cNvPr id="1085" name="Rectangle 79">
            <a:extLst>
              <a:ext uri="{FF2B5EF4-FFF2-40B4-BE49-F238E27FC236}">
                <a16:creationId xmlns:a16="http://schemas.microsoft.com/office/drawing/2014/main" id="{9F0D8745-A6C6-A057-7316-6ECA56603406}"/>
              </a:ext>
            </a:extLst>
          </p:cNvPr>
          <p:cNvSpPr>
            <a:spLocks noChangeArrowheads="1"/>
          </p:cNvSpPr>
          <p:nvPr/>
        </p:nvSpPr>
        <p:spPr bwMode="auto">
          <a:xfrm>
            <a:off x="968272" y="2723199"/>
            <a:ext cx="1211262" cy="366713"/>
          </a:xfrm>
          <a:prstGeom prst="rect">
            <a:avLst/>
          </a:prstGeom>
          <a:noFill/>
          <a:ln w="9525">
            <a:noFill/>
            <a:miter lim="800000"/>
            <a:headEnd/>
            <a:tailEnd/>
          </a:ln>
          <a:effectLst/>
        </p:spPr>
        <p:txBody>
          <a:bodyPr wrap="none">
            <a:spAutoFit/>
          </a:bodyPr>
          <a:lstStyle/>
          <a:p>
            <a:r>
              <a:rPr lang="es-ES_tradnl" sz="1800" b="1" i="1" dirty="0">
                <a:solidFill>
                  <a:srgbClr val="339933"/>
                </a:solidFill>
                <a:sym typeface="Symbol" pitchFamily="18" charset="2"/>
              </a:rPr>
              <a:t>   </a:t>
            </a:r>
            <a:r>
              <a:rPr lang="es-ES_tradnl" sz="1800" b="1" dirty="0">
                <a:solidFill>
                  <a:srgbClr val="339933"/>
                </a:solidFill>
                <a:sym typeface="Symbol" pitchFamily="18" charset="2"/>
              </a:rPr>
              <a:t>acimut</a:t>
            </a:r>
          </a:p>
        </p:txBody>
      </p:sp>
      <p:sp>
        <p:nvSpPr>
          <p:cNvPr id="1086" name="Rectangle 80">
            <a:extLst>
              <a:ext uri="{FF2B5EF4-FFF2-40B4-BE49-F238E27FC236}">
                <a16:creationId xmlns:a16="http://schemas.microsoft.com/office/drawing/2014/main" id="{A63211F1-1489-1F6A-4760-794A8E111151}"/>
              </a:ext>
            </a:extLst>
          </p:cNvPr>
          <p:cNvSpPr>
            <a:spLocks noChangeArrowheads="1"/>
          </p:cNvSpPr>
          <p:nvPr/>
        </p:nvSpPr>
        <p:spPr bwMode="auto">
          <a:xfrm>
            <a:off x="1026241" y="1580064"/>
            <a:ext cx="1579563" cy="366712"/>
          </a:xfrm>
          <a:prstGeom prst="rect">
            <a:avLst/>
          </a:prstGeom>
          <a:noFill/>
          <a:ln w="9525">
            <a:noFill/>
            <a:miter lim="800000"/>
            <a:headEnd/>
            <a:tailEnd/>
          </a:ln>
          <a:effectLst/>
        </p:spPr>
        <p:txBody>
          <a:bodyPr wrap="none">
            <a:spAutoFit/>
          </a:bodyPr>
          <a:lstStyle/>
          <a:p>
            <a:r>
              <a:rPr lang="es-ES_tradnl" sz="1800" i="1" dirty="0">
                <a:solidFill>
                  <a:srgbClr val="FF33CC"/>
                </a:solidFill>
                <a:sym typeface="Symbol" pitchFamily="18" charset="2"/>
              </a:rPr>
              <a:t>  </a:t>
            </a:r>
            <a:r>
              <a:rPr lang="es-ES_tradnl" sz="1800" dirty="0">
                <a:solidFill>
                  <a:srgbClr val="FF33CC"/>
                </a:solidFill>
                <a:sym typeface="Symbol" pitchFamily="18" charset="2"/>
              </a:rPr>
              <a:t>  declinación</a:t>
            </a:r>
            <a:endParaRPr lang="es-ES_tradnl" sz="1800" i="1" dirty="0">
              <a:solidFill>
                <a:srgbClr val="FF33CC"/>
              </a:solidFill>
              <a:sym typeface="Symbol" pitchFamily="18" charset="2"/>
            </a:endParaRPr>
          </a:p>
        </p:txBody>
      </p:sp>
      <p:sp>
        <p:nvSpPr>
          <p:cNvPr id="1087" name="Rectangle 81">
            <a:extLst>
              <a:ext uri="{FF2B5EF4-FFF2-40B4-BE49-F238E27FC236}">
                <a16:creationId xmlns:a16="http://schemas.microsoft.com/office/drawing/2014/main" id="{53401EC8-5BC9-EF00-895A-7CD842D73973}"/>
              </a:ext>
            </a:extLst>
          </p:cNvPr>
          <p:cNvSpPr>
            <a:spLocks noChangeArrowheads="1"/>
          </p:cNvSpPr>
          <p:nvPr/>
        </p:nvSpPr>
        <p:spPr bwMode="auto">
          <a:xfrm>
            <a:off x="1014214" y="1248474"/>
            <a:ext cx="1114425" cy="366713"/>
          </a:xfrm>
          <a:prstGeom prst="rect">
            <a:avLst/>
          </a:prstGeom>
          <a:solidFill>
            <a:schemeClr val="bg1"/>
          </a:solidFill>
          <a:ln w="9525">
            <a:noFill/>
            <a:miter lim="800000"/>
            <a:headEnd/>
            <a:tailEnd/>
          </a:ln>
          <a:effectLst/>
        </p:spPr>
        <p:txBody>
          <a:bodyPr wrap="none">
            <a:spAutoFit/>
          </a:bodyPr>
          <a:lstStyle/>
          <a:p>
            <a:r>
              <a:rPr lang="es-ES_tradnl" sz="1800" dirty="0">
                <a:sym typeface="Symbol" pitchFamily="18" charset="2"/>
              </a:rPr>
              <a:t>   latitud</a:t>
            </a:r>
          </a:p>
        </p:txBody>
      </p:sp>
      <p:sp>
        <p:nvSpPr>
          <p:cNvPr id="1088" name="Oval 87">
            <a:extLst>
              <a:ext uri="{FF2B5EF4-FFF2-40B4-BE49-F238E27FC236}">
                <a16:creationId xmlns:a16="http://schemas.microsoft.com/office/drawing/2014/main" id="{34EF25E7-097E-90D9-B82A-E01B567E1445}"/>
              </a:ext>
            </a:extLst>
          </p:cNvPr>
          <p:cNvSpPr>
            <a:spLocks noChangeAspect="1" noChangeArrowheads="1"/>
          </p:cNvSpPr>
          <p:nvPr/>
        </p:nvSpPr>
        <p:spPr bwMode="auto">
          <a:xfrm>
            <a:off x="7460417" y="2678034"/>
            <a:ext cx="223837" cy="223838"/>
          </a:xfrm>
          <a:prstGeom prst="ellipse">
            <a:avLst/>
          </a:prstGeom>
          <a:solidFill>
            <a:srgbClr val="FFFF00"/>
          </a:solidFill>
          <a:ln w="9525">
            <a:solidFill>
              <a:schemeClr val="tx1"/>
            </a:solidFill>
            <a:round/>
            <a:headEnd/>
            <a:tailEnd/>
          </a:ln>
          <a:effectLst/>
        </p:spPr>
        <p:txBody>
          <a:bodyPr wrap="none" anchor="ctr"/>
          <a:lstStyle/>
          <a:p>
            <a:endParaRPr lang="es-AR"/>
          </a:p>
        </p:txBody>
      </p:sp>
      <p:grpSp>
        <p:nvGrpSpPr>
          <p:cNvPr id="1089" name="Group 90">
            <a:extLst>
              <a:ext uri="{FF2B5EF4-FFF2-40B4-BE49-F238E27FC236}">
                <a16:creationId xmlns:a16="http://schemas.microsoft.com/office/drawing/2014/main" id="{220E3D7C-2628-FB7A-F779-AC30215672F5}"/>
              </a:ext>
            </a:extLst>
          </p:cNvPr>
          <p:cNvGrpSpPr>
            <a:grpSpLocks/>
          </p:cNvGrpSpPr>
          <p:nvPr/>
        </p:nvGrpSpPr>
        <p:grpSpPr bwMode="auto">
          <a:xfrm>
            <a:off x="4887079" y="3271759"/>
            <a:ext cx="3941763" cy="1479550"/>
            <a:chOff x="1014" y="1964"/>
            <a:chExt cx="2483" cy="932"/>
          </a:xfrm>
        </p:grpSpPr>
        <p:sp>
          <p:nvSpPr>
            <p:cNvPr id="1090" name="Arc 88">
              <a:extLst>
                <a:ext uri="{FF2B5EF4-FFF2-40B4-BE49-F238E27FC236}">
                  <a16:creationId xmlns:a16="http://schemas.microsoft.com/office/drawing/2014/main" id="{DB22C32B-9408-168D-9C04-BF0AF4D7E818}"/>
                </a:ext>
              </a:extLst>
            </p:cNvPr>
            <p:cNvSpPr>
              <a:spLocks/>
            </p:cNvSpPr>
            <p:nvPr/>
          </p:nvSpPr>
          <p:spPr bwMode="auto">
            <a:xfrm rot="-8604292">
              <a:off x="1014" y="2288"/>
              <a:ext cx="2483" cy="608"/>
            </a:xfrm>
            <a:custGeom>
              <a:avLst/>
              <a:gdLst>
                <a:gd name="G0" fmla="+- 0 0 0"/>
                <a:gd name="G1" fmla="+- 12737 0 0"/>
                <a:gd name="G2" fmla="+- 21600 0 0"/>
                <a:gd name="T0" fmla="*/ 17445 w 21600"/>
                <a:gd name="T1" fmla="*/ 0 h 13943"/>
                <a:gd name="T2" fmla="*/ 21566 w 21600"/>
                <a:gd name="T3" fmla="*/ 13943 h 13943"/>
                <a:gd name="T4" fmla="*/ 0 w 21600"/>
                <a:gd name="T5" fmla="*/ 12737 h 13943"/>
              </a:gdLst>
              <a:ahLst/>
              <a:cxnLst>
                <a:cxn ang="0">
                  <a:pos x="T0" y="T1"/>
                </a:cxn>
                <a:cxn ang="0">
                  <a:pos x="T2" y="T3"/>
                </a:cxn>
                <a:cxn ang="0">
                  <a:pos x="T4" y="T5"/>
                </a:cxn>
              </a:cxnLst>
              <a:rect l="0" t="0" r="r" b="b"/>
              <a:pathLst>
                <a:path w="21600" h="13943" fill="none" extrusionOk="0">
                  <a:moveTo>
                    <a:pt x="17445" y="-1"/>
                  </a:moveTo>
                  <a:cubicBezTo>
                    <a:pt x="20144" y="3697"/>
                    <a:pt x="21600" y="8158"/>
                    <a:pt x="21600" y="12737"/>
                  </a:cubicBezTo>
                  <a:cubicBezTo>
                    <a:pt x="21600" y="13139"/>
                    <a:pt x="21588" y="13541"/>
                    <a:pt x="21566" y="13943"/>
                  </a:cubicBezTo>
                </a:path>
                <a:path w="21600" h="13943" stroke="0" extrusionOk="0">
                  <a:moveTo>
                    <a:pt x="17445" y="-1"/>
                  </a:moveTo>
                  <a:cubicBezTo>
                    <a:pt x="20144" y="3697"/>
                    <a:pt x="21600" y="8158"/>
                    <a:pt x="21600" y="12737"/>
                  </a:cubicBezTo>
                  <a:cubicBezTo>
                    <a:pt x="21600" y="13139"/>
                    <a:pt x="21588" y="13541"/>
                    <a:pt x="21566" y="13943"/>
                  </a:cubicBezTo>
                  <a:lnTo>
                    <a:pt x="0" y="12737"/>
                  </a:lnTo>
                  <a:close/>
                </a:path>
              </a:pathLst>
            </a:custGeom>
            <a:noFill/>
            <a:ln w="28575">
              <a:solidFill>
                <a:srgbClr val="FF0000"/>
              </a:solidFill>
              <a:round/>
              <a:headEnd/>
              <a:tailEnd/>
            </a:ln>
            <a:effectLst/>
          </p:spPr>
          <p:txBody>
            <a:bodyPr wrap="none" anchor="ctr"/>
            <a:lstStyle/>
            <a:p>
              <a:endParaRPr lang="es-AR"/>
            </a:p>
          </p:txBody>
        </p:sp>
        <p:sp>
          <p:nvSpPr>
            <p:cNvPr id="1091" name="Rectangle 89">
              <a:extLst>
                <a:ext uri="{FF2B5EF4-FFF2-40B4-BE49-F238E27FC236}">
                  <a16:creationId xmlns:a16="http://schemas.microsoft.com/office/drawing/2014/main" id="{772F0EAB-DC37-741F-66BA-16ECD1A6C07A}"/>
                </a:ext>
              </a:extLst>
            </p:cNvPr>
            <p:cNvSpPr>
              <a:spLocks noChangeArrowheads="1"/>
            </p:cNvSpPr>
            <p:nvPr/>
          </p:nvSpPr>
          <p:spPr bwMode="auto">
            <a:xfrm>
              <a:off x="1151" y="1964"/>
              <a:ext cx="324" cy="231"/>
            </a:xfrm>
            <a:prstGeom prst="rect">
              <a:avLst/>
            </a:prstGeom>
            <a:noFill/>
            <a:ln w="9525">
              <a:noFill/>
              <a:miter lim="800000"/>
              <a:headEnd/>
              <a:tailEnd/>
            </a:ln>
            <a:effectLst/>
          </p:spPr>
          <p:txBody>
            <a:bodyPr>
              <a:spAutoFit/>
            </a:bodyPr>
            <a:lstStyle/>
            <a:p>
              <a:r>
                <a:rPr lang="es-ES_tradnl" sz="1800" b="1" i="1">
                  <a:solidFill>
                    <a:srgbClr val="FF0000"/>
                  </a:solidFill>
                  <a:sym typeface="Symbol" pitchFamily="18" charset="2"/>
                </a:rPr>
                <a:t></a:t>
              </a:r>
              <a:endParaRPr lang="es-ES_tradnl" sz="1800" b="1" i="1">
                <a:solidFill>
                  <a:srgbClr val="FF33CC"/>
                </a:solidFill>
                <a:sym typeface="Symbol" pitchFamily="18" charset="2"/>
              </a:endParaRPr>
            </a:p>
          </p:txBody>
        </p:sp>
      </p:grpSp>
      <p:sp>
        <p:nvSpPr>
          <p:cNvPr id="1092" name="Rectangle 91">
            <a:extLst>
              <a:ext uri="{FF2B5EF4-FFF2-40B4-BE49-F238E27FC236}">
                <a16:creationId xmlns:a16="http://schemas.microsoft.com/office/drawing/2014/main" id="{482FC745-0517-E90F-0348-780088CCDBBC}"/>
              </a:ext>
            </a:extLst>
          </p:cNvPr>
          <p:cNvSpPr>
            <a:spLocks noChangeArrowheads="1"/>
          </p:cNvSpPr>
          <p:nvPr/>
        </p:nvSpPr>
        <p:spPr bwMode="auto">
          <a:xfrm>
            <a:off x="998070" y="3125714"/>
            <a:ext cx="2116137" cy="366713"/>
          </a:xfrm>
          <a:prstGeom prst="rect">
            <a:avLst/>
          </a:prstGeom>
          <a:noFill/>
          <a:ln w="9525">
            <a:noFill/>
            <a:miter lim="800000"/>
            <a:headEnd/>
            <a:tailEnd/>
          </a:ln>
          <a:effectLst/>
        </p:spPr>
        <p:txBody>
          <a:bodyPr>
            <a:spAutoFit/>
          </a:bodyPr>
          <a:lstStyle/>
          <a:p>
            <a:r>
              <a:rPr lang="es-ES_tradnl" sz="1800" b="1" i="1" dirty="0">
                <a:solidFill>
                  <a:srgbClr val="FF0000"/>
                </a:solidFill>
                <a:sym typeface="Symbol" pitchFamily="18" charset="2"/>
              </a:rPr>
              <a:t>    </a:t>
            </a:r>
            <a:r>
              <a:rPr lang="es-ES_tradnl" sz="1800" b="1" dirty="0">
                <a:solidFill>
                  <a:srgbClr val="FF0000"/>
                </a:solidFill>
                <a:sym typeface="Symbol" pitchFamily="18" charset="2"/>
              </a:rPr>
              <a:t>ángulo horario</a:t>
            </a:r>
          </a:p>
        </p:txBody>
      </p:sp>
      <p:sp>
        <p:nvSpPr>
          <p:cNvPr id="1093" name="Oval 83">
            <a:extLst>
              <a:ext uri="{FF2B5EF4-FFF2-40B4-BE49-F238E27FC236}">
                <a16:creationId xmlns:a16="http://schemas.microsoft.com/office/drawing/2014/main" id="{96E4C096-3B8C-AC58-C0DA-A236806D0D41}"/>
              </a:ext>
            </a:extLst>
          </p:cNvPr>
          <p:cNvSpPr>
            <a:spLocks noChangeAspect="1" noChangeArrowheads="1"/>
          </p:cNvSpPr>
          <p:nvPr/>
        </p:nvSpPr>
        <p:spPr bwMode="auto">
          <a:xfrm>
            <a:off x="5433179" y="2609772"/>
            <a:ext cx="223838" cy="223837"/>
          </a:xfrm>
          <a:prstGeom prst="ellipse">
            <a:avLst/>
          </a:prstGeom>
          <a:solidFill>
            <a:srgbClr val="FFFF00"/>
          </a:solidFill>
          <a:ln w="9525">
            <a:solidFill>
              <a:schemeClr val="tx1"/>
            </a:solidFill>
            <a:round/>
            <a:headEnd/>
            <a:tailEnd/>
          </a:ln>
          <a:effectLst/>
        </p:spPr>
        <p:txBody>
          <a:bodyPr wrap="none" anchor="ctr"/>
          <a:lstStyle/>
          <a:p>
            <a:endParaRPr lang="es-AR"/>
          </a:p>
        </p:txBody>
      </p:sp>
      <p:sp>
        <p:nvSpPr>
          <p:cNvPr id="1094" name="Oval 92">
            <a:extLst>
              <a:ext uri="{FF2B5EF4-FFF2-40B4-BE49-F238E27FC236}">
                <a16:creationId xmlns:a16="http://schemas.microsoft.com/office/drawing/2014/main" id="{14D40591-FF6A-ACCC-B24D-8D59FC54EC79}"/>
              </a:ext>
            </a:extLst>
          </p:cNvPr>
          <p:cNvSpPr>
            <a:spLocks noChangeAspect="1" noChangeArrowheads="1"/>
          </p:cNvSpPr>
          <p:nvPr/>
        </p:nvSpPr>
        <p:spPr bwMode="auto">
          <a:xfrm>
            <a:off x="5474454" y="3822622"/>
            <a:ext cx="223838" cy="223837"/>
          </a:xfrm>
          <a:prstGeom prst="ellipse">
            <a:avLst/>
          </a:prstGeom>
          <a:solidFill>
            <a:srgbClr val="FFFF00"/>
          </a:solidFill>
          <a:ln w="9525">
            <a:solidFill>
              <a:schemeClr val="tx1"/>
            </a:solidFill>
            <a:round/>
            <a:headEnd/>
            <a:tailEnd/>
          </a:ln>
          <a:effectLst/>
        </p:spPr>
        <p:txBody>
          <a:bodyPr wrap="none" anchor="ctr"/>
          <a:lstStyle/>
          <a:p>
            <a:endParaRPr lang="es-AR"/>
          </a:p>
        </p:txBody>
      </p:sp>
      <p:sp>
        <p:nvSpPr>
          <p:cNvPr id="1095" name="Oval 93">
            <a:extLst>
              <a:ext uri="{FF2B5EF4-FFF2-40B4-BE49-F238E27FC236}">
                <a16:creationId xmlns:a16="http://schemas.microsoft.com/office/drawing/2014/main" id="{A2ACA236-60D4-6FB8-490A-FE6F79D522A8}"/>
              </a:ext>
            </a:extLst>
          </p:cNvPr>
          <p:cNvSpPr>
            <a:spLocks noChangeAspect="1" noChangeArrowheads="1"/>
          </p:cNvSpPr>
          <p:nvPr/>
        </p:nvSpPr>
        <p:spPr bwMode="auto">
          <a:xfrm>
            <a:off x="5422067" y="2612947"/>
            <a:ext cx="233362" cy="233362"/>
          </a:xfrm>
          <a:prstGeom prst="ellipse">
            <a:avLst/>
          </a:prstGeom>
          <a:solidFill>
            <a:srgbClr val="FFFF00"/>
          </a:solidFill>
          <a:ln w="9525">
            <a:solidFill>
              <a:srgbClr val="FFFF00"/>
            </a:solidFill>
            <a:round/>
            <a:headEnd/>
            <a:tailEnd/>
          </a:ln>
          <a:effectLst/>
        </p:spPr>
        <p:txBody>
          <a:bodyPr wrap="none" anchor="ctr"/>
          <a:lstStyle/>
          <a:p>
            <a:endParaRPr lang="es-AR"/>
          </a:p>
        </p:txBody>
      </p:sp>
      <p:sp>
        <p:nvSpPr>
          <p:cNvPr id="1096" name="Oval 95">
            <a:extLst>
              <a:ext uri="{FF2B5EF4-FFF2-40B4-BE49-F238E27FC236}">
                <a16:creationId xmlns:a16="http://schemas.microsoft.com/office/drawing/2014/main" id="{DAF1EAC9-9FD1-34BF-80E4-C6F5366DC1C5}"/>
              </a:ext>
            </a:extLst>
          </p:cNvPr>
          <p:cNvSpPr>
            <a:spLocks noChangeAspect="1" noChangeArrowheads="1"/>
          </p:cNvSpPr>
          <p:nvPr/>
        </p:nvSpPr>
        <p:spPr bwMode="auto">
          <a:xfrm>
            <a:off x="5472867" y="3819447"/>
            <a:ext cx="233362" cy="233362"/>
          </a:xfrm>
          <a:prstGeom prst="ellipse">
            <a:avLst/>
          </a:prstGeom>
          <a:solidFill>
            <a:srgbClr val="FFFF00"/>
          </a:solidFill>
          <a:ln w="9525">
            <a:solidFill>
              <a:srgbClr val="FFFF00"/>
            </a:solidFill>
            <a:round/>
            <a:headEnd/>
            <a:tailEnd/>
          </a:ln>
          <a:effectLst/>
        </p:spPr>
        <p:txBody>
          <a:bodyPr wrap="none" anchor="ctr"/>
          <a:lstStyle/>
          <a:p>
            <a:endParaRPr lang="es-AR"/>
          </a:p>
        </p:txBody>
      </p:sp>
      <p:sp>
        <p:nvSpPr>
          <p:cNvPr id="1097" name="Oval 109">
            <a:extLst>
              <a:ext uri="{FF2B5EF4-FFF2-40B4-BE49-F238E27FC236}">
                <a16:creationId xmlns:a16="http://schemas.microsoft.com/office/drawing/2014/main" id="{E29AD2C6-C7AF-B652-2D94-7D995ADB20B6}"/>
              </a:ext>
            </a:extLst>
          </p:cNvPr>
          <p:cNvSpPr>
            <a:spLocks noChangeAspect="1" noChangeArrowheads="1"/>
          </p:cNvSpPr>
          <p:nvPr/>
        </p:nvSpPr>
        <p:spPr bwMode="auto">
          <a:xfrm>
            <a:off x="7249279" y="5887959"/>
            <a:ext cx="223838" cy="223838"/>
          </a:xfrm>
          <a:prstGeom prst="ellipse">
            <a:avLst/>
          </a:prstGeom>
          <a:solidFill>
            <a:srgbClr val="FFFF00"/>
          </a:solidFill>
          <a:ln w="9525">
            <a:solidFill>
              <a:schemeClr val="tx1"/>
            </a:solidFill>
            <a:round/>
            <a:headEnd/>
            <a:tailEnd/>
          </a:ln>
          <a:effectLst/>
        </p:spPr>
        <p:txBody>
          <a:bodyPr wrap="none" anchor="ctr"/>
          <a:lstStyle/>
          <a:p>
            <a:endParaRPr lang="es-AR"/>
          </a:p>
        </p:txBody>
      </p:sp>
      <p:sp>
        <p:nvSpPr>
          <p:cNvPr id="1098" name="Oval 110">
            <a:extLst>
              <a:ext uri="{FF2B5EF4-FFF2-40B4-BE49-F238E27FC236}">
                <a16:creationId xmlns:a16="http://schemas.microsoft.com/office/drawing/2014/main" id="{2D889ACF-5D44-C9EE-7417-F29F829C8359}"/>
              </a:ext>
            </a:extLst>
          </p:cNvPr>
          <p:cNvSpPr>
            <a:spLocks noChangeAspect="1" noChangeArrowheads="1"/>
          </p:cNvSpPr>
          <p:nvPr/>
        </p:nvSpPr>
        <p:spPr bwMode="auto">
          <a:xfrm>
            <a:off x="6247567" y="4929109"/>
            <a:ext cx="223837" cy="223838"/>
          </a:xfrm>
          <a:prstGeom prst="ellipse">
            <a:avLst/>
          </a:prstGeom>
          <a:solidFill>
            <a:srgbClr val="FFFF00"/>
          </a:solidFill>
          <a:ln w="9525">
            <a:solidFill>
              <a:schemeClr val="tx1"/>
            </a:solidFill>
            <a:round/>
            <a:headEnd/>
            <a:tailEnd/>
          </a:ln>
          <a:effectLst/>
        </p:spPr>
        <p:txBody>
          <a:bodyPr wrap="none" anchor="ctr"/>
          <a:lstStyle/>
          <a:p>
            <a:endParaRPr lang="es-AR"/>
          </a:p>
        </p:txBody>
      </p:sp>
      <p:sp>
        <p:nvSpPr>
          <p:cNvPr id="1099" name="Oval 111">
            <a:extLst>
              <a:ext uri="{FF2B5EF4-FFF2-40B4-BE49-F238E27FC236}">
                <a16:creationId xmlns:a16="http://schemas.microsoft.com/office/drawing/2014/main" id="{D625A7F2-3700-665F-7D2D-44B920114B67}"/>
              </a:ext>
            </a:extLst>
          </p:cNvPr>
          <p:cNvSpPr>
            <a:spLocks noChangeAspect="1" noChangeArrowheads="1"/>
          </p:cNvSpPr>
          <p:nvPr/>
        </p:nvSpPr>
        <p:spPr bwMode="auto">
          <a:xfrm>
            <a:off x="9446379" y="3854372"/>
            <a:ext cx="223838" cy="223837"/>
          </a:xfrm>
          <a:prstGeom prst="ellipse">
            <a:avLst/>
          </a:prstGeom>
          <a:solidFill>
            <a:srgbClr val="FFFF00"/>
          </a:solidFill>
          <a:ln w="9525">
            <a:solidFill>
              <a:schemeClr val="tx1"/>
            </a:solidFill>
            <a:round/>
            <a:headEnd/>
            <a:tailEnd/>
          </a:ln>
          <a:effectLst/>
        </p:spPr>
        <p:txBody>
          <a:bodyPr wrap="none" anchor="ctr"/>
          <a:lstStyle/>
          <a:p>
            <a:endParaRPr lang="es-AR"/>
          </a:p>
        </p:txBody>
      </p:sp>
      <p:sp>
        <p:nvSpPr>
          <p:cNvPr id="1103" name="Text Box 127">
            <a:extLst>
              <a:ext uri="{FF2B5EF4-FFF2-40B4-BE49-F238E27FC236}">
                <a16:creationId xmlns:a16="http://schemas.microsoft.com/office/drawing/2014/main" id="{143C1909-7CED-E77C-0A25-D6BF7ADAE91B}"/>
              </a:ext>
            </a:extLst>
          </p:cNvPr>
          <p:cNvSpPr txBox="1">
            <a:spLocks noChangeArrowheads="1"/>
          </p:cNvSpPr>
          <p:nvPr/>
        </p:nvSpPr>
        <p:spPr bwMode="auto">
          <a:xfrm>
            <a:off x="8468479" y="5425997"/>
            <a:ext cx="2493963" cy="581025"/>
          </a:xfrm>
          <a:prstGeom prst="rect">
            <a:avLst/>
          </a:prstGeom>
          <a:noFill/>
          <a:ln w="9525">
            <a:noFill/>
            <a:miter lim="800000"/>
            <a:headEnd/>
            <a:tailEnd/>
          </a:ln>
          <a:effectLst/>
        </p:spPr>
        <p:txBody>
          <a:bodyPr wrap="none">
            <a:spAutoFit/>
          </a:bodyPr>
          <a:lstStyle/>
          <a:p>
            <a:pPr algn="ctr"/>
            <a:r>
              <a:rPr lang="es-ES_tradnl" sz="1600"/>
              <a:t>COORDENADAS medidas</a:t>
            </a:r>
          </a:p>
          <a:p>
            <a:pPr algn="ctr"/>
            <a:r>
              <a:rPr lang="es-ES_tradnl" sz="1600"/>
              <a:t>respecto a centro disco solar</a:t>
            </a:r>
          </a:p>
        </p:txBody>
      </p:sp>
      <p:sp>
        <p:nvSpPr>
          <p:cNvPr id="1104" name="79 Forma libre">
            <a:extLst>
              <a:ext uri="{FF2B5EF4-FFF2-40B4-BE49-F238E27FC236}">
                <a16:creationId xmlns:a16="http://schemas.microsoft.com/office/drawing/2014/main" id="{5062CF7E-BBD2-38AC-891C-99B1EABB9373}"/>
              </a:ext>
            </a:extLst>
          </p:cNvPr>
          <p:cNvSpPr/>
          <p:nvPr/>
        </p:nvSpPr>
        <p:spPr>
          <a:xfrm>
            <a:off x="5190560" y="5245107"/>
            <a:ext cx="6526605" cy="1492482"/>
          </a:xfrm>
          <a:custGeom>
            <a:avLst/>
            <a:gdLst>
              <a:gd name="connsiteX0" fmla="*/ 0 w 6526605"/>
              <a:gd name="connsiteY0" fmla="*/ 901639 h 1492482"/>
              <a:gd name="connsiteX1" fmla="*/ 84406 w 6526605"/>
              <a:gd name="connsiteY1" fmla="*/ 915707 h 1492482"/>
              <a:gd name="connsiteX2" fmla="*/ 196948 w 6526605"/>
              <a:gd name="connsiteY2" fmla="*/ 943842 h 1492482"/>
              <a:gd name="connsiteX3" fmla="*/ 295422 w 6526605"/>
              <a:gd name="connsiteY3" fmla="*/ 1000113 h 1492482"/>
              <a:gd name="connsiteX4" fmla="*/ 337625 w 6526605"/>
              <a:gd name="connsiteY4" fmla="*/ 1028248 h 1492482"/>
              <a:gd name="connsiteX5" fmla="*/ 464234 w 6526605"/>
              <a:gd name="connsiteY5" fmla="*/ 1070451 h 1492482"/>
              <a:gd name="connsiteX6" fmla="*/ 590843 w 6526605"/>
              <a:gd name="connsiteY6" fmla="*/ 1112654 h 1492482"/>
              <a:gd name="connsiteX7" fmla="*/ 633046 w 6526605"/>
              <a:gd name="connsiteY7" fmla="*/ 1126722 h 1492482"/>
              <a:gd name="connsiteX8" fmla="*/ 675249 w 6526605"/>
              <a:gd name="connsiteY8" fmla="*/ 1168925 h 1492482"/>
              <a:gd name="connsiteX9" fmla="*/ 759656 w 6526605"/>
              <a:gd name="connsiteY9" fmla="*/ 1197060 h 1492482"/>
              <a:gd name="connsiteX10" fmla="*/ 872197 w 6526605"/>
              <a:gd name="connsiteY10" fmla="*/ 1239264 h 1492482"/>
              <a:gd name="connsiteX11" fmla="*/ 1012874 w 6526605"/>
              <a:gd name="connsiteY11" fmla="*/ 1281467 h 1492482"/>
              <a:gd name="connsiteX12" fmla="*/ 1069145 w 6526605"/>
              <a:gd name="connsiteY12" fmla="*/ 1295534 h 1492482"/>
              <a:gd name="connsiteX13" fmla="*/ 1209822 w 6526605"/>
              <a:gd name="connsiteY13" fmla="*/ 1323670 h 1492482"/>
              <a:gd name="connsiteX14" fmla="*/ 1294228 w 6526605"/>
              <a:gd name="connsiteY14" fmla="*/ 1351805 h 1492482"/>
              <a:gd name="connsiteX15" fmla="*/ 1420837 w 6526605"/>
              <a:gd name="connsiteY15" fmla="*/ 1379940 h 1492482"/>
              <a:gd name="connsiteX16" fmla="*/ 1645920 w 6526605"/>
              <a:gd name="connsiteY16" fmla="*/ 1408076 h 1492482"/>
              <a:gd name="connsiteX17" fmla="*/ 1730326 w 6526605"/>
              <a:gd name="connsiteY17" fmla="*/ 1422144 h 1492482"/>
              <a:gd name="connsiteX18" fmla="*/ 1941342 w 6526605"/>
              <a:gd name="connsiteY18" fmla="*/ 1436211 h 1492482"/>
              <a:gd name="connsiteX19" fmla="*/ 2672862 w 6526605"/>
              <a:gd name="connsiteY19" fmla="*/ 1464347 h 1492482"/>
              <a:gd name="connsiteX20" fmla="*/ 2827606 w 6526605"/>
              <a:gd name="connsiteY20" fmla="*/ 1492482 h 1492482"/>
              <a:gd name="connsiteX21" fmla="*/ 3502856 w 6526605"/>
              <a:gd name="connsiteY21" fmla="*/ 1464347 h 1492482"/>
              <a:gd name="connsiteX22" fmla="*/ 3573194 w 6526605"/>
              <a:gd name="connsiteY22" fmla="*/ 1450279 h 1492482"/>
              <a:gd name="connsiteX23" fmla="*/ 3699803 w 6526605"/>
              <a:gd name="connsiteY23" fmla="*/ 1436211 h 1492482"/>
              <a:gd name="connsiteX24" fmla="*/ 3967089 w 6526605"/>
              <a:gd name="connsiteY24" fmla="*/ 1408076 h 1492482"/>
              <a:gd name="connsiteX25" fmla="*/ 4178105 w 6526605"/>
              <a:gd name="connsiteY25" fmla="*/ 1379940 h 1492482"/>
              <a:gd name="connsiteX26" fmla="*/ 4234376 w 6526605"/>
              <a:gd name="connsiteY26" fmla="*/ 1365873 h 1492482"/>
              <a:gd name="connsiteX27" fmla="*/ 4445391 w 6526605"/>
              <a:gd name="connsiteY27" fmla="*/ 1351805 h 1492482"/>
              <a:gd name="connsiteX28" fmla="*/ 4501662 w 6526605"/>
              <a:gd name="connsiteY28" fmla="*/ 1337737 h 1492482"/>
              <a:gd name="connsiteX29" fmla="*/ 4586068 w 6526605"/>
              <a:gd name="connsiteY29" fmla="*/ 1323670 h 1492482"/>
              <a:gd name="connsiteX30" fmla="*/ 4628271 w 6526605"/>
              <a:gd name="connsiteY30" fmla="*/ 1309602 h 1492482"/>
              <a:gd name="connsiteX31" fmla="*/ 4726745 w 6526605"/>
              <a:gd name="connsiteY31" fmla="*/ 1295534 h 1492482"/>
              <a:gd name="connsiteX32" fmla="*/ 4853354 w 6526605"/>
              <a:gd name="connsiteY32" fmla="*/ 1253331 h 1492482"/>
              <a:gd name="connsiteX33" fmla="*/ 4895557 w 6526605"/>
              <a:gd name="connsiteY33" fmla="*/ 1239264 h 1492482"/>
              <a:gd name="connsiteX34" fmla="*/ 5050302 w 6526605"/>
              <a:gd name="connsiteY34" fmla="*/ 1225196 h 1492482"/>
              <a:gd name="connsiteX35" fmla="*/ 5134708 w 6526605"/>
              <a:gd name="connsiteY35" fmla="*/ 1197060 h 1492482"/>
              <a:gd name="connsiteX36" fmla="*/ 5289452 w 6526605"/>
              <a:gd name="connsiteY36" fmla="*/ 1168925 h 1492482"/>
              <a:gd name="connsiteX37" fmla="*/ 5373859 w 6526605"/>
              <a:gd name="connsiteY37" fmla="*/ 1126722 h 1492482"/>
              <a:gd name="connsiteX38" fmla="*/ 5416062 w 6526605"/>
              <a:gd name="connsiteY38" fmla="*/ 1098587 h 1492482"/>
              <a:gd name="connsiteX39" fmla="*/ 5500468 w 6526605"/>
              <a:gd name="connsiteY39" fmla="*/ 1070451 h 1492482"/>
              <a:gd name="connsiteX40" fmla="*/ 5584874 w 6526605"/>
              <a:gd name="connsiteY40" fmla="*/ 1014180 h 1492482"/>
              <a:gd name="connsiteX41" fmla="*/ 5767754 w 6526605"/>
              <a:gd name="connsiteY41" fmla="*/ 971977 h 1492482"/>
              <a:gd name="connsiteX42" fmla="*/ 5809957 w 6526605"/>
              <a:gd name="connsiteY42" fmla="*/ 957910 h 1492482"/>
              <a:gd name="connsiteX43" fmla="*/ 5852160 w 6526605"/>
              <a:gd name="connsiteY43" fmla="*/ 929774 h 1492482"/>
              <a:gd name="connsiteX44" fmla="*/ 5894363 w 6526605"/>
              <a:gd name="connsiteY44" fmla="*/ 915707 h 1492482"/>
              <a:gd name="connsiteX45" fmla="*/ 5978769 w 6526605"/>
              <a:gd name="connsiteY45" fmla="*/ 859436 h 1492482"/>
              <a:gd name="connsiteX46" fmla="*/ 6049108 w 6526605"/>
              <a:gd name="connsiteY46" fmla="*/ 789097 h 1492482"/>
              <a:gd name="connsiteX47" fmla="*/ 6091311 w 6526605"/>
              <a:gd name="connsiteY47" fmla="*/ 746894 h 1492482"/>
              <a:gd name="connsiteX48" fmla="*/ 6119446 w 6526605"/>
              <a:gd name="connsiteY48" fmla="*/ 704691 h 1492482"/>
              <a:gd name="connsiteX49" fmla="*/ 6231988 w 6526605"/>
              <a:gd name="connsiteY49" fmla="*/ 606217 h 1492482"/>
              <a:gd name="connsiteX50" fmla="*/ 6260123 w 6526605"/>
              <a:gd name="connsiteY50" fmla="*/ 564014 h 1492482"/>
              <a:gd name="connsiteX51" fmla="*/ 6316394 w 6526605"/>
              <a:gd name="connsiteY51" fmla="*/ 493676 h 1492482"/>
              <a:gd name="connsiteX52" fmla="*/ 6372665 w 6526605"/>
              <a:gd name="connsiteY52" fmla="*/ 409270 h 1492482"/>
              <a:gd name="connsiteX53" fmla="*/ 6400800 w 6526605"/>
              <a:gd name="connsiteY53" fmla="*/ 352999 h 1492482"/>
              <a:gd name="connsiteX54" fmla="*/ 6428936 w 6526605"/>
              <a:gd name="connsiteY54" fmla="*/ 324864 h 1492482"/>
              <a:gd name="connsiteX55" fmla="*/ 6485206 w 6526605"/>
              <a:gd name="connsiteY55" fmla="*/ 113848 h 1492482"/>
              <a:gd name="connsiteX56" fmla="*/ 6513342 w 6526605"/>
              <a:gd name="connsiteY56" fmla="*/ 29442 h 149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26605" h="1492482">
                <a:moveTo>
                  <a:pt x="0" y="901639"/>
                </a:moveTo>
                <a:cubicBezTo>
                  <a:pt x="125395" y="870290"/>
                  <a:pt x="4008" y="883548"/>
                  <a:pt x="84406" y="915707"/>
                </a:cubicBezTo>
                <a:cubicBezTo>
                  <a:pt x="120309" y="930068"/>
                  <a:pt x="196948" y="943842"/>
                  <a:pt x="196948" y="943842"/>
                </a:cubicBezTo>
                <a:cubicBezTo>
                  <a:pt x="299768" y="1012388"/>
                  <a:pt x="170484" y="928720"/>
                  <a:pt x="295422" y="1000113"/>
                </a:cubicBezTo>
                <a:cubicBezTo>
                  <a:pt x="310102" y="1008501"/>
                  <a:pt x="322018" y="1021745"/>
                  <a:pt x="337625" y="1028248"/>
                </a:cubicBezTo>
                <a:cubicBezTo>
                  <a:pt x="378689" y="1045358"/>
                  <a:pt x="422031" y="1056383"/>
                  <a:pt x="464234" y="1070451"/>
                </a:cubicBezTo>
                <a:lnTo>
                  <a:pt x="590843" y="1112654"/>
                </a:lnTo>
                <a:lnTo>
                  <a:pt x="633046" y="1126722"/>
                </a:lnTo>
                <a:cubicBezTo>
                  <a:pt x="647114" y="1140790"/>
                  <a:pt x="657858" y="1159263"/>
                  <a:pt x="675249" y="1168925"/>
                </a:cubicBezTo>
                <a:cubicBezTo>
                  <a:pt x="701174" y="1183328"/>
                  <a:pt x="759656" y="1197060"/>
                  <a:pt x="759656" y="1197060"/>
                </a:cubicBezTo>
                <a:cubicBezTo>
                  <a:pt x="809848" y="1247254"/>
                  <a:pt x="770647" y="1218954"/>
                  <a:pt x="872197" y="1239264"/>
                </a:cubicBezTo>
                <a:cubicBezTo>
                  <a:pt x="983888" y="1261602"/>
                  <a:pt x="869250" y="1245563"/>
                  <a:pt x="1012874" y="1281467"/>
                </a:cubicBezTo>
                <a:cubicBezTo>
                  <a:pt x="1031631" y="1286156"/>
                  <a:pt x="1050240" y="1291483"/>
                  <a:pt x="1069145" y="1295534"/>
                </a:cubicBezTo>
                <a:cubicBezTo>
                  <a:pt x="1115905" y="1305554"/>
                  <a:pt x="1164455" y="1308548"/>
                  <a:pt x="1209822" y="1323670"/>
                </a:cubicBezTo>
                <a:cubicBezTo>
                  <a:pt x="1237957" y="1333048"/>
                  <a:pt x="1265456" y="1344612"/>
                  <a:pt x="1294228" y="1351805"/>
                </a:cubicBezTo>
                <a:cubicBezTo>
                  <a:pt x="1335192" y="1362046"/>
                  <a:pt x="1379156" y="1373986"/>
                  <a:pt x="1420837" y="1379940"/>
                </a:cubicBezTo>
                <a:cubicBezTo>
                  <a:pt x="1495689" y="1390633"/>
                  <a:pt x="1571337" y="1395645"/>
                  <a:pt x="1645920" y="1408076"/>
                </a:cubicBezTo>
                <a:cubicBezTo>
                  <a:pt x="1674055" y="1412765"/>
                  <a:pt x="1701931" y="1419440"/>
                  <a:pt x="1730326" y="1422144"/>
                </a:cubicBezTo>
                <a:cubicBezTo>
                  <a:pt x="1800503" y="1428827"/>
                  <a:pt x="1871003" y="1431522"/>
                  <a:pt x="1941342" y="1436211"/>
                </a:cubicBezTo>
                <a:cubicBezTo>
                  <a:pt x="2250217" y="1487691"/>
                  <a:pt x="1909114" y="1434972"/>
                  <a:pt x="2672862" y="1464347"/>
                </a:cubicBezTo>
                <a:cubicBezTo>
                  <a:pt x="2695154" y="1465204"/>
                  <a:pt x="2801138" y="1487188"/>
                  <a:pt x="2827606" y="1492482"/>
                </a:cubicBezTo>
                <a:cubicBezTo>
                  <a:pt x="3005493" y="1487541"/>
                  <a:pt x="3294476" y="1488862"/>
                  <a:pt x="3502856" y="1464347"/>
                </a:cubicBezTo>
                <a:cubicBezTo>
                  <a:pt x="3526603" y="1461553"/>
                  <a:pt x="3549524" y="1453661"/>
                  <a:pt x="3573194" y="1450279"/>
                </a:cubicBezTo>
                <a:cubicBezTo>
                  <a:pt x="3615230" y="1444274"/>
                  <a:pt x="3657713" y="1441823"/>
                  <a:pt x="3699803" y="1436211"/>
                </a:cubicBezTo>
                <a:cubicBezTo>
                  <a:pt x="3930019" y="1405516"/>
                  <a:pt x="3572496" y="1438430"/>
                  <a:pt x="3967089" y="1408076"/>
                </a:cubicBezTo>
                <a:cubicBezTo>
                  <a:pt x="4072502" y="1372938"/>
                  <a:pt x="3957802" y="1407477"/>
                  <a:pt x="4178105" y="1379940"/>
                </a:cubicBezTo>
                <a:cubicBezTo>
                  <a:pt x="4197290" y="1377542"/>
                  <a:pt x="4215148" y="1367897"/>
                  <a:pt x="4234376" y="1365873"/>
                </a:cubicBezTo>
                <a:cubicBezTo>
                  <a:pt x="4304483" y="1358493"/>
                  <a:pt x="4375053" y="1356494"/>
                  <a:pt x="4445391" y="1351805"/>
                </a:cubicBezTo>
                <a:cubicBezTo>
                  <a:pt x="4464148" y="1347116"/>
                  <a:pt x="4482703" y="1341529"/>
                  <a:pt x="4501662" y="1337737"/>
                </a:cubicBezTo>
                <a:cubicBezTo>
                  <a:pt x="4529631" y="1332143"/>
                  <a:pt x="4558224" y="1329858"/>
                  <a:pt x="4586068" y="1323670"/>
                </a:cubicBezTo>
                <a:cubicBezTo>
                  <a:pt x="4600544" y="1320453"/>
                  <a:pt x="4613730" y="1312510"/>
                  <a:pt x="4628271" y="1309602"/>
                </a:cubicBezTo>
                <a:cubicBezTo>
                  <a:pt x="4660785" y="1303099"/>
                  <a:pt x="4693920" y="1300223"/>
                  <a:pt x="4726745" y="1295534"/>
                </a:cubicBezTo>
                <a:lnTo>
                  <a:pt x="4853354" y="1253331"/>
                </a:lnTo>
                <a:cubicBezTo>
                  <a:pt x="4867422" y="1248642"/>
                  <a:pt x="4880789" y="1240607"/>
                  <a:pt x="4895557" y="1239264"/>
                </a:cubicBezTo>
                <a:lnTo>
                  <a:pt x="5050302" y="1225196"/>
                </a:lnTo>
                <a:cubicBezTo>
                  <a:pt x="5078437" y="1215817"/>
                  <a:pt x="5105349" y="1201254"/>
                  <a:pt x="5134708" y="1197060"/>
                </a:cubicBezTo>
                <a:cubicBezTo>
                  <a:pt x="5252322" y="1180259"/>
                  <a:pt x="5201014" y="1191035"/>
                  <a:pt x="5289452" y="1168925"/>
                </a:cubicBezTo>
                <a:cubicBezTo>
                  <a:pt x="5410408" y="1088290"/>
                  <a:pt x="5257368" y="1184968"/>
                  <a:pt x="5373859" y="1126722"/>
                </a:cubicBezTo>
                <a:cubicBezTo>
                  <a:pt x="5388981" y="1119161"/>
                  <a:pt x="5400612" y="1105454"/>
                  <a:pt x="5416062" y="1098587"/>
                </a:cubicBezTo>
                <a:cubicBezTo>
                  <a:pt x="5443163" y="1086542"/>
                  <a:pt x="5475792" y="1086902"/>
                  <a:pt x="5500468" y="1070451"/>
                </a:cubicBezTo>
                <a:cubicBezTo>
                  <a:pt x="5528603" y="1051694"/>
                  <a:pt x="5551865" y="1021515"/>
                  <a:pt x="5584874" y="1014180"/>
                </a:cubicBezTo>
                <a:cubicBezTo>
                  <a:pt x="5606854" y="1009296"/>
                  <a:pt x="5724774" y="984257"/>
                  <a:pt x="5767754" y="971977"/>
                </a:cubicBezTo>
                <a:cubicBezTo>
                  <a:pt x="5782012" y="967903"/>
                  <a:pt x="5795889" y="962599"/>
                  <a:pt x="5809957" y="957910"/>
                </a:cubicBezTo>
                <a:cubicBezTo>
                  <a:pt x="5824025" y="948531"/>
                  <a:pt x="5837038" y="937335"/>
                  <a:pt x="5852160" y="929774"/>
                </a:cubicBezTo>
                <a:cubicBezTo>
                  <a:pt x="5865423" y="923142"/>
                  <a:pt x="5882025" y="923932"/>
                  <a:pt x="5894363" y="915707"/>
                </a:cubicBezTo>
                <a:cubicBezTo>
                  <a:pt x="5999744" y="845454"/>
                  <a:pt x="5878418" y="892887"/>
                  <a:pt x="5978769" y="859436"/>
                </a:cubicBezTo>
                <a:lnTo>
                  <a:pt x="6049108" y="789097"/>
                </a:lnTo>
                <a:cubicBezTo>
                  <a:pt x="6063176" y="775029"/>
                  <a:pt x="6080276" y="763447"/>
                  <a:pt x="6091311" y="746894"/>
                </a:cubicBezTo>
                <a:cubicBezTo>
                  <a:pt x="6100689" y="732826"/>
                  <a:pt x="6108443" y="717528"/>
                  <a:pt x="6119446" y="704691"/>
                </a:cubicBezTo>
                <a:cubicBezTo>
                  <a:pt x="6163156" y="653696"/>
                  <a:pt x="6180252" y="645019"/>
                  <a:pt x="6231988" y="606217"/>
                </a:cubicBezTo>
                <a:cubicBezTo>
                  <a:pt x="6241366" y="592149"/>
                  <a:pt x="6249561" y="577216"/>
                  <a:pt x="6260123" y="564014"/>
                </a:cubicBezTo>
                <a:cubicBezTo>
                  <a:pt x="6306340" y="506244"/>
                  <a:pt x="6273094" y="569452"/>
                  <a:pt x="6316394" y="493676"/>
                </a:cubicBezTo>
                <a:cubicBezTo>
                  <a:pt x="6361815" y="414187"/>
                  <a:pt x="6322519" y="459415"/>
                  <a:pt x="6372665" y="409270"/>
                </a:cubicBezTo>
                <a:cubicBezTo>
                  <a:pt x="6382043" y="390513"/>
                  <a:pt x="6389167" y="370448"/>
                  <a:pt x="6400800" y="352999"/>
                </a:cubicBezTo>
                <a:cubicBezTo>
                  <a:pt x="6408157" y="341963"/>
                  <a:pt x="6423005" y="336727"/>
                  <a:pt x="6428936" y="324864"/>
                </a:cubicBezTo>
                <a:cubicBezTo>
                  <a:pt x="6470332" y="242072"/>
                  <a:pt x="6451235" y="207267"/>
                  <a:pt x="6485206" y="113848"/>
                </a:cubicBezTo>
                <a:cubicBezTo>
                  <a:pt x="6526605" y="0"/>
                  <a:pt x="6513342" y="201435"/>
                  <a:pt x="6513342" y="29442"/>
                </a:cubicBezTo>
              </a:path>
            </a:pathLst>
          </a:cu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105" name="Rectangle 4">
            <a:extLst>
              <a:ext uri="{FF2B5EF4-FFF2-40B4-BE49-F238E27FC236}">
                <a16:creationId xmlns:a16="http://schemas.microsoft.com/office/drawing/2014/main" id="{BE98387B-41D8-1F52-935D-39CF5D439C5F}"/>
              </a:ext>
            </a:extLst>
          </p:cNvPr>
          <p:cNvSpPr>
            <a:spLocks noChangeArrowheads="1"/>
          </p:cNvSpPr>
          <p:nvPr/>
        </p:nvSpPr>
        <p:spPr bwMode="auto">
          <a:xfrm>
            <a:off x="10563998" y="6226115"/>
            <a:ext cx="527709" cy="369332"/>
          </a:xfrm>
          <a:prstGeom prst="rect">
            <a:avLst/>
          </a:prstGeom>
          <a:noFill/>
          <a:ln w="9525">
            <a:noFill/>
            <a:miter lim="800000"/>
            <a:headEnd/>
            <a:tailEnd/>
          </a:ln>
          <a:effectLst/>
        </p:spPr>
        <p:txBody>
          <a:bodyPr wrap="none">
            <a:spAutoFit/>
          </a:bodyPr>
          <a:lstStyle/>
          <a:p>
            <a:r>
              <a:rPr lang="es-ES_tradnl" sz="1800" b="1" i="1" dirty="0">
                <a:solidFill>
                  <a:srgbClr val="339933"/>
                </a:solidFill>
                <a:sym typeface="Symbol" pitchFamily="18" charset="2"/>
              </a:rPr>
              <a:t>   </a:t>
            </a:r>
            <a:endParaRPr lang="es-ES_tradnl" sz="1800" b="1" dirty="0">
              <a:solidFill>
                <a:srgbClr val="339933"/>
              </a:solidFill>
              <a:sym typeface="Symbol" pitchFamily="18" charset="2"/>
            </a:endParaRPr>
          </a:p>
        </p:txBody>
      </p:sp>
      <p:sp>
        <p:nvSpPr>
          <p:cNvPr id="3" name="CuadroTexto 2">
            <a:extLst>
              <a:ext uri="{FF2B5EF4-FFF2-40B4-BE49-F238E27FC236}">
                <a16:creationId xmlns:a16="http://schemas.microsoft.com/office/drawing/2014/main" id="{EBE83FB0-F4CB-52CD-A015-FA7F73ACE2CB}"/>
              </a:ext>
            </a:extLst>
          </p:cNvPr>
          <p:cNvSpPr txBox="1"/>
          <p:nvPr/>
        </p:nvSpPr>
        <p:spPr>
          <a:xfrm>
            <a:off x="209369" y="4157366"/>
            <a:ext cx="3737217" cy="1477328"/>
          </a:xfrm>
          <a:prstGeom prst="rect">
            <a:avLst/>
          </a:prstGeom>
          <a:noFill/>
        </p:spPr>
        <p:txBody>
          <a:bodyPr wrap="square" rtlCol="0">
            <a:spAutoFit/>
          </a:bodyPr>
          <a:lstStyle/>
          <a:p>
            <a:r>
              <a:rPr lang="en-US" dirty="0" err="1"/>
              <a:t>IMAGINEMOS</a:t>
            </a:r>
            <a:r>
              <a:rPr lang="en-US" dirty="0"/>
              <a:t> </a:t>
            </a:r>
            <a:r>
              <a:rPr lang="en-US" dirty="0" err="1"/>
              <a:t>CUANDO</a:t>
            </a:r>
            <a:r>
              <a:rPr lang="es-AR" dirty="0"/>
              <a:t>:</a:t>
            </a:r>
          </a:p>
          <a:p>
            <a:pPr marL="400050" indent="-400050">
              <a:buAutoNum type="romanLcParenR"/>
            </a:pPr>
            <a:r>
              <a:rPr lang="es-AR" dirty="0">
                <a:sym typeface="Symbol" panose="05050102010706020507" pitchFamily="18" charset="2"/>
              </a:rPr>
              <a:t> = 0°.</a:t>
            </a:r>
          </a:p>
          <a:p>
            <a:pPr marL="400050" indent="-400050">
              <a:buAutoNum type="romanLcParenR"/>
            </a:pPr>
            <a:r>
              <a:rPr lang="es-AR" dirty="0">
                <a:sym typeface="Symbol" panose="05050102010706020507" pitchFamily="18" charset="2"/>
              </a:rPr>
              <a:t> = 90°.</a:t>
            </a:r>
          </a:p>
          <a:p>
            <a:pPr marL="400050" indent="-400050">
              <a:buAutoNum type="romanLcParenR"/>
            </a:pPr>
            <a:r>
              <a:rPr lang="es-AR" dirty="0">
                <a:sym typeface="Symbol" panose="05050102010706020507" pitchFamily="18" charset="2"/>
              </a:rPr>
              <a:t> = -90°</a:t>
            </a:r>
          </a:p>
          <a:p>
            <a:pPr marL="400050" indent="-400050">
              <a:buAutoNum type="romanLcParenR"/>
            </a:pPr>
            <a:endParaRPr lang="es-AR" dirty="0"/>
          </a:p>
        </p:txBody>
      </p:sp>
      <p:pic>
        <p:nvPicPr>
          <p:cNvPr id="1026" name="Picture 2" descr="Emoji Cara Sorprendida PNG Imágenes Transparentes - Pngtree">
            <a:extLst>
              <a:ext uri="{FF2B5EF4-FFF2-40B4-BE49-F238E27FC236}">
                <a16:creationId xmlns:a16="http://schemas.microsoft.com/office/drawing/2014/main" id="{C8709AB1-02A2-8454-0101-0D2E87F6E7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5916" y="4396750"/>
            <a:ext cx="2291686" cy="229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23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51"/>
                                        </p:tgtEl>
                                        <p:attrNameLst>
                                          <p:attrName>style.visibility</p:attrName>
                                        </p:attrNameLst>
                                      </p:cBhvr>
                                      <p:to>
                                        <p:strVal val="visible"/>
                                      </p:to>
                                    </p:set>
                                    <p:anim calcmode="lin" valueType="num">
                                      <p:cBhvr additive="base">
                                        <p:cTn id="7" dur="500" fill="hold"/>
                                        <p:tgtEl>
                                          <p:spTgt spid="1051"/>
                                        </p:tgtEl>
                                        <p:attrNameLst>
                                          <p:attrName>ppt_x</p:attrName>
                                        </p:attrNameLst>
                                      </p:cBhvr>
                                      <p:tavLst>
                                        <p:tav tm="0">
                                          <p:val>
                                            <p:strVal val="1+#ppt_w/2"/>
                                          </p:val>
                                        </p:tav>
                                        <p:tav tm="100000">
                                          <p:val>
                                            <p:strVal val="#ppt_x"/>
                                          </p:val>
                                        </p:tav>
                                      </p:tavLst>
                                    </p:anim>
                                    <p:anim calcmode="lin" valueType="num">
                                      <p:cBhvr additive="base">
                                        <p:cTn id="8" dur="500" fill="hold"/>
                                        <p:tgtEl>
                                          <p:spTgt spid="105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068"/>
                                        </p:tgtEl>
                                        <p:attrNameLst>
                                          <p:attrName>style.visibility</p:attrName>
                                        </p:attrNameLst>
                                      </p:cBhvr>
                                      <p:to>
                                        <p:strVal val="visible"/>
                                      </p:to>
                                    </p:set>
                                    <p:anim calcmode="lin" valueType="num">
                                      <p:cBhvr additive="base">
                                        <p:cTn id="13" dur="500" fill="hold"/>
                                        <p:tgtEl>
                                          <p:spTgt spid="1068"/>
                                        </p:tgtEl>
                                        <p:attrNameLst>
                                          <p:attrName>ppt_x</p:attrName>
                                        </p:attrNameLst>
                                      </p:cBhvr>
                                      <p:tavLst>
                                        <p:tav tm="0">
                                          <p:val>
                                            <p:strVal val="1+#ppt_w/2"/>
                                          </p:val>
                                        </p:tav>
                                        <p:tav tm="100000">
                                          <p:val>
                                            <p:strVal val="#ppt_x"/>
                                          </p:val>
                                        </p:tav>
                                      </p:tavLst>
                                    </p:anim>
                                    <p:anim calcmode="lin" valueType="num">
                                      <p:cBhvr additive="base">
                                        <p:cTn id="14" dur="500" fill="hold"/>
                                        <p:tgtEl>
                                          <p:spTgt spid="10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034"/>
                                        </p:tgtEl>
                                        <p:attrNameLst>
                                          <p:attrName>style.visibility</p:attrName>
                                        </p:attrNameLst>
                                      </p:cBhvr>
                                      <p:to>
                                        <p:strVal val="visible"/>
                                      </p:to>
                                    </p:set>
                                    <p:anim calcmode="lin" valueType="num">
                                      <p:cBhvr>
                                        <p:cTn id="19" dur="500" fill="hold"/>
                                        <p:tgtEl>
                                          <p:spTgt spid="1034"/>
                                        </p:tgtEl>
                                        <p:attrNameLst>
                                          <p:attrName>ppt_w</p:attrName>
                                        </p:attrNameLst>
                                      </p:cBhvr>
                                      <p:tavLst>
                                        <p:tav tm="0">
                                          <p:val>
                                            <p:fltVal val="0"/>
                                          </p:val>
                                        </p:tav>
                                        <p:tav tm="100000">
                                          <p:val>
                                            <p:strVal val="#ppt_w"/>
                                          </p:val>
                                        </p:tav>
                                      </p:tavLst>
                                    </p:anim>
                                    <p:anim calcmode="lin" valueType="num">
                                      <p:cBhvr>
                                        <p:cTn id="20" dur="500" fill="hold"/>
                                        <p:tgtEl>
                                          <p:spTgt spid="103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1058"/>
                                        </p:tgtEl>
                                        <p:attrNameLst>
                                          <p:attrName>style.visibility</p:attrName>
                                        </p:attrNameLst>
                                      </p:cBhvr>
                                      <p:to>
                                        <p:strVal val="visible"/>
                                      </p:to>
                                    </p:set>
                                    <p:anim calcmode="lin" valueType="num">
                                      <p:cBhvr>
                                        <p:cTn id="25" dur="500" fill="hold"/>
                                        <p:tgtEl>
                                          <p:spTgt spid="1058"/>
                                        </p:tgtEl>
                                        <p:attrNameLst>
                                          <p:attrName>ppt_w</p:attrName>
                                        </p:attrNameLst>
                                      </p:cBhvr>
                                      <p:tavLst>
                                        <p:tav tm="0">
                                          <p:val>
                                            <p:fltVal val="0"/>
                                          </p:val>
                                        </p:tav>
                                        <p:tav tm="100000">
                                          <p:val>
                                            <p:strVal val="#ppt_w"/>
                                          </p:val>
                                        </p:tav>
                                      </p:tavLst>
                                    </p:anim>
                                    <p:anim calcmode="lin" valueType="num">
                                      <p:cBhvr>
                                        <p:cTn id="26" dur="500" fill="hold"/>
                                        <p:tgtEl>
                                          <p:spTgt spid="105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55"/>
                                        </p:tgtEl>
                                        <p:attrNameLst>
                                          <p:attrName>style.visibility</p:attrName>
                                        </p:attrNameLst>
                                      </p:cBhvr>
                                      <p:to>
                                        <p:strVal val="visible"/>
                                      </p:to>
                                    </p:set>
                                    <p:animEffect transition="in" filter="wipe(down)">
                                      <p:cBhvr>
                                        <p:cTn id="31" dur="500"/>
                                        <p:tgtEl>
                                          <p:spTgt spid="1055"/>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nodeType="clickEffect">
                                  <p:stCondLst>
                                    <p:cond delay="0"/>
                                  </p:stCondLst>
                                  <p:childTnLst>
                                    <p:set>
                                      <p:cBhvr>
                                        <p:cTn id="35" dur="1" fill="hold">
                                          <p:stCondLst>
                                            <p:cond delay="0"/>
                                          </p:stCondLst>
                                        </p:cTn>
                                        <p:tgtEl>
                                          <p:spTgt spid="1042"/>
                                        </p:tgtEl>
                                        <p:attrNameLst>
                                          <p:attrName>style.visibility</p:attrName>
                                        </p:attrNameLst>
                                      </p:cBhvr>
                                      <p:to>
                                        <p:strVal val="visible"/>
                                      </p:to>
                                    </p:set>
                                    <p:animEffect transition="in" filter="strips(upRight)">
                                      <p:cBhvr>
                                        <p:cTn id="36" dur="500"/>
                                        <p:tgtEl>
                                          <p:spTgt spid="1042"/>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1046"/>
                                        </p:tgtEl>
                                        <p:attrNameLst>
                                          <p:attrName>style.visibility</p:attrName>
                                        </p:attrNameLst>
                                      </p:cBhvr>
                                      <p:to>
                                        <p:strVal val="visible"/>
                                      </p:to>
                                    </p:set>
                                    <p:anim calcmode="lin" valueType="num">
                                      <p:cBhvr additive="base">
                                        <p:cTn id="41" dur="500" fill="hold"/>
                                        <p:tgtEl>
                                          <p:spTgt spid="1046"/>
                                        </p:tgtEl>
                                        <p:attrNameLst>
                                          <p:attrName>ppt_x</p:attrName>
                                        </p:attrNameLst>
                                      </p:cBhvr>
                                      <p:tavLst>
                                        <p:tav tm="0">
                                          <p:val>
                                            <p:strVal val="1+#ppt_w/2"/>
                                          </p:val>
                                        </p:tav>
                                        <p:tav tm="100000">
                                          <p:val>
                                            <p:strVal val="#ppt_x"/>
                                          </p:val>
                                        </p:tav>
                                      </p:tavLst>
                                    </p:anim>
                                    <p:anim calcmode="lin" valueType="num">
                                      <p:cBhvr additive="base">
                                        <p:cTn id="42" dur="500" fill="hold"/>
                                        <p:tgtEl>
                                          <p:spTgt spid="104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1087"/>
                                        </p:tgtEl>
                                        <p:attrNameLst>
                                          <p:attrName>style.visibility</p:attrName>
                                        </p:attrNameLst>
                                      </p:cBhvr>
                                      <p:to>
                                        <p:strVal val="visible"/>
                                      </p:to>
                                    </p:set>
                                    <p:anim calcmode="lin" valueType="num">
                                      <p:cBhvr additive="base">
                                        <p:cTn id="47" dur="500" fill="hold"/>
                                        <p:tgtEl>
                                          <p:spTgt spid="1087"/>
                                        </p:tgtEl>
                                        <p:attrNameLst>
                                          <p:attrName>ppt_x</p:attrName>
                                        </p:attrNameLst>
                                      </p:cBhvr>
                                      <p:tavLst>
                                        <p:tav tm="0">
                                          <p:val>
                                            <p:strVal val="1+#ppt_w/2"/>
                                          </p:val>
                                        </p:tav>
                                        <p:tav tm="100000">
                                          <p:val>
                                            <p:strVal val="#ppt_x"/>
                                          </p:val>
                                        </p:tav>
                                      </p:tavLst>
                                    </p:anim>
                                    <p:anim calcmode="lin" valueType="num">
                                      <p:cBhvr additive="base">
                                        <p:cTn id="48" dur="500" fill="hold"/>
                                        <p:tgtEl>
                                          <p:spTgt spid="1087"/>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8" presetClass="entr" presetSubtype="3" fill="hold" grpId="0" nodeType="clickEffect">
                                  <p:stCondLst>
                                    <p:cond delay="0"/>
                                  </p:stCondLst>
                                  <p:childTnLst>
                                    <p:set>
                                      <p:cBhvr>
                                        <p:cTn id="52" dur="1" fill="hold">
                                          <p:stCondLst>
                                            <p:cond delay="0"/>
                                          </p:stCondLst>
                                        </p:cTn>
                                        <p:tgtEl>
                                          <p:spTgt spid="1041"/>
                                        </p:tgtEl>
                                        <p:attrNameLst>
                                          <p:attrName>style.visibility</p:attrName>
                                        </p:attrNameLst>
                                      </p:cBhvr>
                                      <p:to>
                                        <p:strVal val="visible"/>
                                      </p:to>
                                    </p:set>
                                    <p:animEffect transition="in" filter="strips(upRight)">
                                      <p:cBhvr>
                                        <p:cTn id="53" dur="500"/>
                                        <p:tgtEl>
                                          <p:spTgt spid="1041"/>
                                        </p:tgtEl>
                                      </p:cBhvr>
                                    </p:animEffect>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nodeType="clickEffect">
                                  <p:stCondLst>
                                    <p:cond delay="0"/>
                                  </p:stCondLst>
                                  <p:childTnLst>
                                    <p:set>
                                      <p:cBhvr>
                                        <p:cTn id="57" dur="1" fill="hold">
                                          <p:stCondLst>
                                            <p:cond delay="0"/>
                                          </p:stCondLst>
                                        </p:cTn>
                                        <p:tgtEl>
                                          <p:spTgt spid="1052"/>
                                        </p:tgtEl>
                                        <p:attrNameLst>
                                          <p:attrName>style.visibility</p:attrName>
                                        </p:attrNameLst>
                                      </p:cBhvr>
                                      <p:to>
                                        <p:strVal val="visible"/>
                                      </p:to>
                                    </p:set>
                                    <p:anim calcmode="lin" valueType="num">
                                      <p:cBhvr>
                                        <p:cTn id="58" dur="500" fill="hold"/>
                                        <p:tgtEl>
                                          <p:spTgt spid="1052"/>
                                        </p:tgtEl>
                                        <p:attrNameLst>
                                          <p:attrName>ppt_w</p:attrName>
                                        </p:attrNameLst>
                                      </p:cBhvr>
                                      <p:tavLst>
                                        <p:tav tm="0">
                                          <p:val>
                                            <p:fltVal val="0"/>
                                          </p:val>
                                        </p:tav>
                                        <p:tav tm="100000">
                                          <p:val>
                                            <p:strVal val="#ppt_w"/>
                                          </p:val>
                                        </p:tav>
                                      </p:tavLst>
                                    </p:anim>
                                    <p:anim calcmode="lin" valueType="num">
                                      <p:cBhvr>
                                        <p:cTn id="59" dur="500" fill="hold"/>
                                        <p:tgtEl>
                                          <p:spTgt spid="1052"/>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grpId="0" nodeType="clickEffect">
                                  <p:stCondLst>
                                    <p:cond delay="0"/>
                                  </p:stCondLst>
                                  <p:childTnLst>
                                    <p:set>
                                      <p:cBhvr>
                                        <p:cTn id="63" dur="1" fill="hold">
                                          <p:stCondLst>
                                            <p:cond delay="0"/>
                                          </p:stCondLst>
                                        </p:cTn>
                                        <p:tgtEl>
                                          <p:spTgt spid="1045"/>
                                        </p:tgtEl>
                                        <p:attrNameLst>
                                          <p:attrName>style.visibility</p:attrName>
                                        </p:attrNameLst>
                                      </p:cBhvr>
                                      <p:to>
                                        <p:strVal val="visible"/>
                                      </p:to>
                                    </p:set>
                                    <p:anim calcmode="lin" valueType="num">
                                      <p:cBhvr additive="base">
                                        <p:cTn id="64" dur="500" fill="hold"/>
                                        <p:tgtEl>
                                          <p:spTgt spid="1045"/>
                                        </p:tgtEl>
                                        <p:attrNameLst>
                                          <p:attrName>ppt_x</p:attrName>
                                        </p:attrNameLst>
                                      </p:cBhvr>
                                      <p:tavLst>
                                        <p:tav tm="0">
                                          <p:val>
                                            <p:strVal val="1+#ppt_w/2"/>
                                          </p:val>
                                        </p:tav>
                                        <p:tav tm="100000">
                                          <p:val>
                                            <p:strVal val="#ppt_x"/>
                                          </p:val>
                                        </p:tav>
                                      </p:tavLst>
                                    </p:anim>
                                    <p:anim calcmode="lin" valueType="num">
                                      <p:cBhvr additive="base">
                                        <p:cTn id="65" dur="500" fill="hold"/>
                                        <p:tgtEl>
                                          <p:spTgt spid="1045"/>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1" presetClass="entr" presetSubtype="0" fill="hold" grpId="0" nodeType="clickEffect">
                                  <p:stCondLst>
                                    <p:cond delay="0"/>
                                  </p:stCondLst>
                                  <p:childTnLst>
                                    <p:set>
                                      <p:cBhvr>
                                        <p:cTn id="69" dur="1000">
                                          <p:stCondLst>
                                            <p:cond delay="0"/>
                                          </p:stCondLst>
                                        </p:cTn>
                                        <p:tgtEl>
                                          <p:spTgt spid="109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1" presetClass="entr" presetSubtype="0" fill="hold" grpId="0" nodeType="clickEffect">
                                  <p:stCondLst>
                                    <p:cond delay="0"/>
                                  </p:stCondLst>
                                  <p:childTnLst>
                                    <p:set>
                                      <p:cBhvr>
                                        <p:cTn id="73" dur="1000">
                                          <p:stCondLst>
                                            <p:cond delay="0"/>
                                          </p:stCondLst>
                                        </p:cTn>
                                        <p:tgtEl>
                                          <p:spTgt spid="108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1" presetClass="entr" presetSubtype="0" fill="hold" grpId="0" nodeType="clickEffect">
                                  <p:stCondLst>
                                    <p:cond delay="0"/>
                                  </p:stCondLst>
                                  <p:childTnLst>
                                    <p:set>
                                      <p:cBhvr>
                                        <p:cTn id="77" dur="1000">
                                          <p:stCondLst>
                                            <p:cond delay="0"/>
                                          </p:stCondLst>
                                        </p:cTn>
                                        <p:tgtEl>
                                          <p:spTgt spid="1093"/>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1" presetClass="entr" presetSubtype="0" fill="hold" grpId="0" nodeType="clickEffect">
                                  <p:stCondLst>
                                    <p:cond delay="0"/>
                                  </p:stCondLst>
                                  <p:childTnLst>
                                    <p:set>
                                      <p:cBhvr>
                                        <p:cTn id="81" dur="1000">
                                          <p:stCondLst>
                                            <p:cond delay="0"/>
                                          </p:stCondLst>
                                        </p:cTn>
                                        <p:tgtEl>
                                          <p:spTgt spid="109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1" presetClass="entr" presetSubtype="0" fill="hold" grpId="0" nodeType="clickEffect">
                                  <p:stCondLst>
                                    <p:cond delay="0"/>
                                  </p:stCondLst>
                                  <p:childTnLst>
                                    <p:set>
                                      <p:cBhvr>
                                        <p:cTn id="85" dur="1000">
                                          <p:stCondLst>
                                            <p:cond delay="0"/>
                                          </p:stCondLst>
                                        </p:cTn>
                                        <p:tgtEl>
                                          <p:spTgt spid="109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1" presetClass="entr" presetSubtype="0" fill="hold" grpId="0" nodeType="clickEffect">
                                  <p:stCondLst>
                                    <p:cond delay="0"/>
                                  </p:stCondLst>
                                  <p:childTnLst>
                                    <p:set>
                                      <p:cBhvr>
                                        <p:cTn id="89" dur="1000">
                                          <p:stCondLst>
                                            <p:cond delay="0"/>
                                          </p:stCondLst>
                                        </p:cTn>
                                        <p:tgtEl>
                                          <p:spTgt spid="109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1" presetClass="entr" presetSubtype="0" fill="hold" grpId="0" nodeType="clickEffect">
                                  <p:stCondLst>
                                    <p:cond delay="0"/>
                                  </p:stCondLst>
                                  <p:childTnLst>
                                    <p:set>
                                      <p:cBhvr>
                                        <p:cTn id="93" dur="1000">
                                          <p:stCondLst>
                                            <p:cond delay="0"/>
                                          </p:stCondLst>
                                        </p:cTn>
                                        <p:tgtEl>
                                          <p:spTgt spid="105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8" presetClass="entr" presetSubtype="3" fill="hold" grpId="0" nodeType="clickEffect">
                                  <p:stCondLst>
                                    <p:cond delay="0"/>
                                  </p:stCondLst>
                                  <p:childTnLst>
                                    <p:set>
                                      <p:cBhvr>
                                        <p:cTn id="97" dur="1" fill="hold">
                                          <p:stCondLst>
                                            <p:cond delay="0"/>
                                          </p:stCondLst>
                                        </p:cTn>
                                        <p:tgtEl>
                                          <p:spTgt spid="1049"/>
                                        </p:tgtEl>
                                        <p:attrNameLst>
                                          <p:attrName>style.visibility</p:attrName>
                                        </p:attrNameLst>
                                      </p:cBhvr>
                                      <p:to>
                                        <p:strVal val="visible"/>
                                      </p:to>
                                    </p:set>
                                    <p:animEffect transition="in" filter="strips(upRight)">
                                      <p:cBhvr>
                                        <p:cTn id="98" dur="500"/>
                                        <p:tgtEl>
                                          <p:spTgt spid="104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nodeType="clickEffect">
                                  <p:stCondLst>
                                    <p:cond delay="0"/>
                                  </p:stCondLst>
                                  <p:childTnLst>
                                    <p:set>
                                      <p:cBhvr>
                                        <p:cTn id="102" dur="1" fill="hold">
                                          <p:stCondLst>
                                            <p:cond delay="0"/>
                                          </p:stCondLst>
                                        </p:cTn>
                                        <p:tgtEl>
                                          <p:spTgt spid="1070"/>
                                        </p:tgtEl>
                                        <p:attrNameLst>
                                          <p:attrName>style.visibility</p:attrName>
                                        </p:attrNameLst>
                                      </p:cBhvr>
                                      <p:to>
                                        <p:strVal val="visible"/>
                                      </p:to>
                                    </p:set>
                                    <p:animEffect transition="in" filter="wipe(right)">
                                      <p:cBhvr>
                                        <p:cTn id="103" dur="500"/>
                                        <p:tgtEl>
                                          <p:spTgt spid="1070"/>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2" fill="hold" grpId="0" nodeType="clickEffect">
                                  <p:stCondLst>
                                    <p:cond delay="0"/>
                                  </p:stCondLst>
                                  <p:childTnLst>
                                    <p:set>
                                      <p:cBhvr>
                                        <p:cTn id="107" dur="1" fill="hold">
                                          <p:stCondLst>
                                            <p:cond delay="0"/>
                                          </p:stCondLst>
                                        </p:cTn>
                                        <p:tgtEl>
                                          <p:spTgt spid="1086"/>
                                        </p:tgtEl>
                                        <p:attrNameLst>
                                          <p:attrName>style.visibility</p:attrName>
                                        </p:attrNameLst>
                                      </p:cBhvr>
                                      <p:to>
                                        <p:strVal val="visible"/>
                                      </p:to>
                                    </p:set>
                                    <p:anim calcmode="lin" valueType="num">
                                      <p:cBhvr additive="base">
                                        <p:cTn id="108" dur="500" fill="hold"/>
                                        <p:tgtEl>
                                          <p:spTgt spid="1086"/>
                                        </p:tgtEl>
                                        <p:attrNameLst>
                                          <p:attrName>ppt_x</p:attrName>
                                        </p:attrNameLst>
                                      </p:cBhvr>
                                      <p:tavLst>
                                        <p:tav tm="0">
                                          <p:val>
                                            <p:strVal val="1+#ppt_w/2"/>
                                          </p:val>
                                        </p:tav>
                                        <p:tav tm="100000">
                                          <p:val>
                                            <p:strVal val="#ppt_x"/>
                                          </p:val>
                                        </p:tav>
                                      </p:tavLst>
                                    </p:anim>
                                    <p:anim calcmode="lin" valueType="num">
                                      <p:cBhvr additive="base">
                                        <p:cTn id="109" dur="500" fill="hold"/>
                                        <p:tgtEl>
                                          <p:spTgt spid="1086"/>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1095"/>
                                        </p:tgtEl>
                                        <p:attrNameLst>
                                          <p:attrName>style.visibility</p:attrName>
                                        </p:attrNameLst>
                                      </p:cBhvr>
                                      <p:to>
                                        <p:strVal val="visible"/>
                                      </p:to>
                                    </p:set>
                                    <p:anim calcmode="lin" valueType="num">
                                      <p:cBhvr additive="base">
                                        <p:cTn id="114" dur="500" fill="hold"/>
                                        <p:tgtEl>
                                          <p:spTgt spid="1095"/>
                                        </p:tgtEl>
                                        <p:attrNameLst>
                                          <p:attrName>ppt_x</p:attrName>
                                        </p:attrNameLst>
                                      </p:cBhvr>
                                      <p:tavLst>
                                        <p:tav tm="0">
                                          <p:val>
                                            <p:strVal val="0-#ppt_w/2"/>
                                          </p:val>
                                        </p:tav>
                                        <p:tav tm="100000">
                                          <p:val>
                                            <p:strVal val="#ppt_x"/>
                                          </p:val>
                                        </p:tav>
                                      </p:tavLst>
                                    </p:anim>
                                    <p:anim calcmode="lin" valueType="num">
                                      <p:cBhvr additive="base">
                                        <p:cTn id="115" dur="500" fill="hold"/>
                                        <p:tgtEl>
                                          <p:spTgt spid="1095"/>
                                        </p:tgtEl>
                                        <p:attrNameLst>
                                          <p:attrName>ppt_y</p:attrName>
                                        </p:attrNameLst>
                                      </p:cBhvr>
                                      <p:tavLst>
                                        <p:tav tm="0">
                                          <p:val>
                                            <p:strVal val="#ppt_y"/>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2" presetClass="entr" presetSubtype="2" fill="hold" grpId="0" nodeType="clickEffect">
                                  <p:stCondLst>
                                    <p:cond delay="0"/>
                                  </p:stCondLst>
                                  <p:childTnLst>
                                    <p:set>
                                      <p:cBhvr>
                                        <p:cTn id="119" dur="1" fill="hold">
                                          <p:stCondLst>
                                            <p:cond delay="0"/>
                                          </p:stCondLst>
                                        </p:cTn>
                                        <p:tgtEl>
                                          <p:spTgt spid="1069"/>
                                        </p:tgtEl>
                                        <p:attrNameLst>
                                          <p:attrName>style.visibility</p:attrName>
                                        </p:attrNameLst>
                                      </p:cBhvr>
                                      <p:to>
                                        <p:strVal val="visible"/>
                                      </p:to>
                                    </p:set>
                                    <p:animEffect transition="in" filter="wipe(right)">
                                      <p:cBhvr>
                                        <p:cTn id="120" dur="500"/>
                                        <p:tgtEl>
                                          <p:spTgt spid="1069"/>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12" fill="hold" grpId="0" nodeType="clickEffect">
                                  <p:stCondLst>
                                    <p:cond delay="0"/>
                                  </p:stCondLst>
                                  <p:childTnLst>
                                    <p:set>
                                      <p:cBhvr>
                                        <p:cTn id="124" dur="1" fill="hold">
                                          <p:stCondLst>
                                            <p:cond delay="0"/>
                                          </p:stCondLst>
                                        </p:cTn>
                                        <p:tgtEl>
                                          <p:spTgt spid="1096"/>
                                        </p:tgtEl>
                                        <p:attrNameLst>
                                          <p:attrName>style.visibility</p:attrName>
                                        </p:attrNameLst>
                                      </p:cBhvr>
                                      <p:to>
                                        <p:strVal val="visible"/>
                                      </p:to>
                                    </p:set>
                                    <p:anim calcmode="lin" valueType="num">
                                      <p:cBhvr additive="base">
                                        <p:cTn id="125" dur="500" fill="hold"/>
                                        <p:tgtEl>
                                          <p:spTgt spid="1096"/>
                                        </p:tgtEl>
                                        <p:attrNameLst>
                                          <p:attrName>ppt_x</p:attrName>
                                        </p:attrNameLst>
                                      </p:cBhvr>
                                      <p:tavLst>
                                        <p:tav tm="0">
                                          <p:val>
                                            <p:strVal val="0-#ppt_w/2"/>
                                          </p:val>
                                        </p:tav>
                                        <p:tav tm="100000">
                                          <p:val>
                                            <p:strVal val="#ppt_x"/>
                                          </p:val>
                                        </p:tav>
                                      </p:tavLst>
                                    </p:anim>
                                    <p:anim calcmode="lin" valueType="num">
                                      <p:cBhvr additive="base">
                                        <p:cTn id="126" dur="500" fill="hold"/>
                                        <p:tgtEl>
                                          <p:spTgt spid="1096"/>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2" presetClass="entr" presetSubtype="2" fill="hold" nodeType="clickEffect">
                                  <p:stCondLst>
                                    <p:cond delay="0"/>
                                  </p:stCondLst>
                                  <p:childTnLst>
                                    <p:set>
                                      <p:cBhvr>
                                        <p:cTn id="130" dur="1" fill="hold">
                                          <p:stCondLst>
                                            <p:cond delay="0"/>
                                          </p:stCondLst>
                                        </p:cTn>
                                        <p:tgtEl>
                                          <p:spTgt spid="1065"/>
                                        </p:tgtEl>
                                        <p:attrNameLst>
                                          <p:attrName>style.visibility</p:attrName>
                                        </p:attrNameLst>
                                      </p:cBhvr>
                                      <p:to>
                                        <p:strVal val="visible"/>
                                      </p:to>
                                    </p:set>
                                    <p:animEffect transition="in" filter="wipe(right)">
                                      <p:cBhvr>
                                        <p:cTn id="131" dur="500"/>
                                        <p:tgtEl>
                                          <p:spTgt spid="106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nodeType="clickEffect">
                                  <p:stCondLst>
                                    <p:cond delay="0"/>
                                  </p:stCondLst>
                                  <p:childTnLst>
                                    <p:set>
                                      <p:cBhvr>
                                        <p:cTn id="135" dur="1" fill="hold">
                                          <p:stCondLst>
                                            <p:cond delay="0"/>
                                          </p:stCondLst>
                                        </p:cTn>
                                        <p:tgtEl>
                                          <p:spTgt spid="1077"/>
                                        </p:tgtEl>
                                        <p:attrNameLst>
                                          <p:attrName>style.visibility</p:attrName>
                                        </p:attrNameLst>
                                      </p:cBhvr>
                                      <p:to>
                                        <p:strVal val="visible"/>
                                      </p:to>
                                    </p:set>
                                    <p:animEffect transition="in" filter="wipe(down)">
                                      <p:cBhvr>
                                        <p:cTn id="136" dur="500"/>
                                        <p:tgtEl>
                                          <p:spTgt spid="1077"/>
                                        </p:tgtEl>
                                      </p:cBhvr>
                                    </p:animEffect>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084"/>
                                        </p:tgtEl>
                                        <p:attrNameLst>
                                          <p:attrName>style.visibility</p:attrName>
                                        </p:attrNameLst>
                                      </p:cBhvr>
                                      <p:to>
                                        <p:strVal val="visible"/>
                                      </p:to>
                                    </p:set>
                                    <p:anim calcmode="lin" valueType="num">
                                      <p:cBhvr additive="base">
                                        <p:cTn id="141" dur="500" fill="hold"/>
                                        <p:tgtEl>
                                          <p:spTgt spid="1084"/>
                                        </p:tgtEl>
                                        <p:attrNameLst>
                                          <p:attrName>ppt_x</p:attrName>
                                        </p:attrNameLst>
                                      </p:cBhvr>
                                      <p:tavLst>
                                        <p:tav tm="0">
                                          <p:val>
                                            <p:strVal val="#ppt_x"/>
                                          </p:val>
                                        </p:tav>
                                        <p:tav tm="100000">
                                          <p:val>
                                            <p:strVal val="#ppt_x"/>
                                          </p:val>
                                        </p:tav>
                                      </p:tavLst>
                                    </p:anim>
                                    <p:anim calcmode="lin" valueType="num">
                                      <p:cBhvr additive="base">
                                        <p:cTn id="142" dur="500" fill="hold"/>
                                        <p:tgtEl>
                                          <p:spTgt spid="1084"/>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nodeType="clickEffect">
                                  <p:stCondLst>
                                    <p:cond delay="0"/>
                                  </p:stCondLst>
                                  <p:childTnLst>
                                    <p:set>
                                      <p:cBhvr>
                                        <p:cTn id="146" dur="1" fill="hold">
                                          <p:stCondLst>
                                            <p:cond delay="0"/>
                                          </p:stCondLst>
                                        </p:cTn>
                                        <p:tgtEl>
                                          <p:spTgt spid="1080"/>
                                        </p:tgtEl>
                                        <p:attrNameLst>
                                          <p:attrName>style.visibility</p:attrName>
                                        </p:attrNameLst>
                                      </p:cBhvr>
                                      <p:to>
                                        <p:strVal val="visible"/>
                                      </p:to>
                                    </p:set>
                                    <p:animEffect transition="in" filter="wipe(up)">
                                      <p:cBhvr>
                                        <p:cTn id="147" dur="500"/>
                                        <p:tgtEl>
                                          <p:spTgt spid="1080"/>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1" fill="hold" grpId="0" nodeType="clickEffect">
                                  <p:stCondLst>
                                    <p:cond delay="0"/>
                                  </p:stCondLst>
                                  <p:childTnLst>
                                    <p:set>
                                      <p:cBhvr>
                                        <p:cTn id="151" dur="1" fill="hold">
                                          <p:stCondLst>
                                            <p:cond delay="0"/>
                                          </p:stCondLst>
                                        </p:cTn>
                                        <p:tgtEl>
                                          <p:spTgt spid="1083"/>
                                        </p:tgtEl>
                                        <p:attrNameLst>
                                          <p:attrName>style.visibility</p:attrName>
                                        </p:attrNameLst>
                                      </p:cBhvr>
                                      <p:to>
                                        <p:strVal val="visible"/>
                                      </p:to>
                                    </p:set>
                                    <p:anim calcmode="lin" valueType="num">
                                      <p:cBhvr additive="base">
                                        <p:cTn id="152" dur="500" fill="hold"/>
                                        <p:tgtEl>
                                          <p:spTgt spid="1083"/>
                                        </p:tgtEl>
                                        <p:attrNameLst>
                                          <p:attrName>ppt_x</p:attrName>
                                        </p:attrNameLst>
                                      </p:cBhvr>
                                      <p:tavLst>
                                        <p:tav tm="0">
                                          <p:val>
                                            <p:strVal val="#ppt_x"/>
                                          </p:val>
                                        </p:tav>
                                        <p:tav tm="100000">
                                          <p:val>
                                            <p:strVal val="#ppt_x"/>
                                          </p:val>
                                        </p:tav>
                                      </p:tavLst>
                                    </p:anim>
                                    <p:anim calcmode="lin" valueType="num">
                                      <p:cBhvr additive="base">
                                        <p:cTn id="153" dur="500" fill="hold"/>
                                        <p:tgtEl>
                                          <p:spTgt spid="1083"/>
                                        </p:tgtEl>
                                        <p:attrNameLst>
                                          <p:attrName>ppt_y</p:attrName>
                                        </p:attrNameLst>
                                      </p:cBhvr>
                                      <p:tavLst>
                                        <p:tav tm="0">
                                          <p:val>
                                            <p:strVal val="0-#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1104"/>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2" presetClass="entr" presetSubtype="8" fill="hold" grpId="0" nodeType="clickEffect">
                                  <p:stCondLst>
                                    <p:cond delay="0"/>
                                  </p:stCondLst>
                                  <p:childTnLst>
                                    <p:set>
                                      <p:cBhvr>
                                        <p:cTn id="161" dur="1" fill="hold">
                                          <p:stCondLst>
                                            <p:cond delay="0"/>
                                          </p:stCondLst>
                                        </p:cTn>
                                        <p:tgtEl>
                                          <p:spTgt spid="1085"/>
                                        </p:tgtEl>
                                        <p:attrNameLst>
                                          <p:attrName>style.visibility</p:attrName>
                                        </p:attrNameLst>
                                      </p:cBhvr>
                                      <p:to>
                                        <p:strVal val="visible"/>
                                      </p:to>
                                    </p:set>
                                    <p:anim calcmode="lin" valueType="num">
                                      <p:cBhvr additive="base">
                                        <p:cTn id="162" dur="500" fill="hold"/>
                                        <p:tgtEl>
                                          <p:spTgt spid="1085"/>
                                        </p:tgtEl>
                                        <p:attrNameLst>
                                          <p:attrName>ppt_x</p:attrName>
                                        </p:attrNameLst>
                                      </p:cBhvr>
                                      <p:tavLst>
                                        <p:tav tm="0">
                                          <p:val>
                                            <p:strVal val="0-#ppt_w/2"/>
                                          </p:val>
                                        </p:tav>
                                        <p:tav tm="100000">
                                          <p:val>
                                            <p:strVal val="#ppt_x"/>
                                          </p:val>
                                        </p:tav>
                                      </p:tavLst>
                                    </p:anim>
                                    <p:anim calcmode="lin" valueType="num">
                                      <p:cBhvr additive="base">
                                        <p:cTn id="163" dur="500" fill="hold"/>
                                        <p:tgtEl>
                                          <p:spTgt spid="1085"/>
                                        </p:tgtEl>
                                        <p:attrNameLst>
                                          <p:attrName>ppt_y</p:attrName>
                                        </p:attrNameLst>
                                      </p:cBhvr>
                                      <p:tavLst>
                                        <p:tav tm="0">
                                          <p:val>
                                            <p:strVal val="#ppt_y"/>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2" presetClass="entr" presetSubtype="4" fill="hold" nodeType="clickEffect">
                                  <p:stCondLst>
                                    <p:cond delay="0"/>
                                  </p:stCondLst>
                                  <p:childTnLst>
                                    <p:set>
                                      <p:cBhvr>
                                        <p:cTn id="167" dur="1" fill="hold">
                                          <p:stCondLst>
                                            <p:cond delay="0"/>
                                          </p:stCondLst>
                                        </p:cTn>
                                        <p:tgtEl>
                                          <p:spTgt spid="1089"/>
                                        </p:tgtEl>
                                        <p:attrNameLst>
                                          <p:attrName>style.visibility</p:attrName>
                                        </p:attrNameLst>
                                      </p:cBhvr>
                                      <p:to>
                                        <p:strVal val="visible"/>
                                      </p:to>
                                    </p:set>
                                    <p:animEffect transition="in" filter="wipe(down)">
                                      <p:cBhvr>
                                        <p:cTn id="168" dur="500"/>
                                        <p:tgtEl>
                                          <p:spTgt spid="1089"/>
                                        </p:tgtEl>
                                      </p:cBhvr>
                                    </p:animEffect>
                                  </p:childTnLst>
                                </p:cTn>
                              </p:par>
                            </p:childTnLst>
                          </p:cTn>
                        </p:par>
                      </p:childTnLst>
                    </p:cTn>
                  </p:par>
                  <p:par>
                    <p:cTn id="169" fill="hold">
                      <p:stCondLst>
                        <p:cond delay="indefinite"/>
                      </p:stCondLst>
                      <p:childTnLst>
                        <p:par>
                          <p:cTn id="170" fill="hold">
                            <p:stCondLst>
                              <p:cond delay="0"/>
                            </p:stCondLst>
                            <p:childTnLst>
                              <p:par>
                                <p:cTn id="171" presetID="2" presetClass="entr" presetSubtype="6" fill="hold" grpId="0" nodeType="clickEffect">
                                  <p:stCondLst>
                                    <p:cond delay="0"/>
                                  </p:stCondLst>
                                  <p:childTnLst>
                                    <p:set>
                                      <p:cBhvr>
                                        <p:cTn id="172" dur="1" fill="hold">
                                          <p:stCondLst>
                                            <p:cond delay="0"/>
                                          </p:stCondLst>
                                        </p:cTn>
                                        <p:tgtEl>
                                          <p:spTgt spid="1092"/>
                                        </p:tgtEl>
                                        <p:attrNameLst>
                                          <p:attrName>style.visibility</p:attrName>
                                        </p:attrNameLst>
                                      </p:cBhvr>
                                      <p:to>
                                        <p:strVal val="visible"/>
                                      </p:to>
                                    </p:set>
                                    <p:anim calcmode="lin" valueType="num">
                                      <p:cBhvr additive="base">
                                        <p:cTn id="173" dur="500" fill="hold"/>
                                        <p:tgtEl>
                                          <p:spTgt spid="1092"/>
                                        </p:tgtEl>
                                        <p:attrNameLst>
                                          <p:attrName>ppt_x</p:attrName>
                                        </p:attrNameLst>
                                      </p:cBhvr>
                                      <p:tavLst>
                                        <p:tav tm="0">
                                          <p:val>
                                            <p:strVal val="1+#ppt_w/2"/>
                                          </p:val>
                                        </p:tav>
                                        <p:tav tm="100000">
                                          <p:val>
                                            <p:strVal val="#ppt_x"/>
                                          </p:val>
                                        </p:tav>
                                      </p:tavLst>
                                    </p:anim>
                                    <p:anim calcmode="lin" valueType="num">
                                      <p:cBhvr additive="base">
                                        <p:cTn id="174" dur="500" fill="hold"/>
                                        <p:tgtEl>
                                          <p:spTgt spid="1092"/>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3" presetClass="entr" presetSubtype="5" fill="hold" grpId="0" nodeType="clickEffect">
                                  <p:stCondLst>
                                    <p:cond delay="0"/>
                                  </p:stCondLst>
                                  <p:childTnLst>
                                    <p:set>
                                      <p:cBhvr>
                                        <p:cTn id="178" dur="1" fill="hold">
                                          <p:stCondLst>
                                            <p:cond delay="0"/>
                                          </p:stCondLst>
                                        </p:cTn>
                                        <p:tgtEl>
                                          <p:spTgt spid="1103"/>
                                        </p:tgtEl>
                                        <p:attrNameLst>
                                          <p:attrName>style.visibility</p:attrName>
                                        </p:attrNameLst>
                                      </p:cBhvr>
                                      <p:to>
                                        <p:strVal val="visible"/>
                                      </p:to>
                                    </p:set>
                                    <p:animEffect transition="in" filter="blinds(vertical)">
                                      <p:cBhvr>
                                        <p:cTn id="179" dur="500"/>
                                        <p:tgtEl>
                                          <p:spTgt spid="1103"/>
                                        </p:tgtEl>
                                      </p:cBhvr>
                                    </p:animEffect>
                                  </p:childTnLst>
                                </p:cTn>
                              </p:par>
                            </p:childTnLst>
                          </p:cTn>
                        </p:par>
                      </p:childTnLst>
                    </p:cTn>
                  </p:par>
                  <p:par>
                    <p:cTn id="180" fill="hold">
                      <p:stCondLst>
                        <p:cond delay="indefinite"/>
                      </p:stCondLst>
                      <p:childTnLst>
                        <p:par>
                          <p:cTn id="181" fill="hold">
                            <p:stCondLst>
                              <p:cond delay="0"/>
                            </p:stCondLst>
                            <p:childTnLst>
                              <p:par>
                                <p:cTn id="182" presetID="2" presetClass="entr" presetSubtype="8" fill="hold" grpId="0" nodeType="clickEffect">
                                  <p:stCondLst>
                                    <p:cond delay="0"/>
                                  </p:stCondLst>
                                  <p:childTnLst>
                                    <p:set>
                                      <p:cBhvr>
                                        <p:cTn id="183" dur="1" fill="hold">
                                          <p:stCondLst>
                                            <p:cond delay="0"/>
                                          </p:stCondLst>
                                        </p:cTn>
                                        <p:tgtEl>
                                          <p:spTgt spid="1105"/>
                                        </p:tgtEl>
                                        <p:attrNameLst>
                                          <p:attrName>style.visibility</p:attrName>
                                        </p:attrNameLst>
                                      </p:cBhvr>
                                      <p:to>
                                        <p:strVal val="visible"/>
                                      </p:to>
                                    </p:set>
                                    <p:anim calcmode="lin" valueType="num">
                                      <p:cBhvr additive="base">
                                        <p:cTn id="184" dur="500" fill="hold"/>
                                        <p:tgtEl>
                                          <p:spTgt spid="1105"/>
                                        </p:tgtEl>
                                        <p:attrNameLst>
                                          <p:attrName>ppt_x</p:attrName>
                                        </p:attrNameLst>
                                      </p:cBhvr>
                                      <p:tavLst>
                                        <p:tav tm="0">
                                          <p:val>
                                            <p:strVal val="0-#ppt_w/2"/>
                                          </p:val>
                                        </p:tav>
                                        <p:tav tm="100000">
                                          <p:val>
                                            <p:strVal val="#ppt_x"/>
                                          </p:val>
                                        </p:tav>
                                      </p:tavLst>
                                    </p:anim>
                                    <p:anim calcmode="lin" valueType="num">
                                      <p:cBhvr additive="base">
                                        <p:cTn id="185" dur="500" fill="hold"/>
                                        <p:tgtEl>
                                          <p:spTgt spid="1105"/>
                                        </p:tgtEl>
                                        <p:attrNameLst>
                                          <p:attrName>ppt_y</p:attrName>
                                        </p:attrNameLst>
                                      </p:cBhvr>
                                      <p:tavLst>
                                        <p:tav tm="0">
                                          <p:val>
                                            <p:strVal val="#ppt_y"/>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1" presetClass="entr" presetSubtype="0" fill="hold" grpId="0" nodeType="clickEffect">
                                  <p:stCondLst>
                                    <p:cond delay="0"/>
                                  </p:stCondLst>
                                  <p:childTnLst>
                                    <p:set>
                                      <p:cBhvr>
                                        <p:cTn id="189" dur="1" fill="hold">
                                          <p:stCondLst>
                                            <p:cond delay="0"/>
                                          </p:stCondLst>
                                        </p:cTn>
                                        <p:tgtEl>
                                          <p:spTgt spid="3"/>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53" presetClass="entr" presetSubtype="16" fill="hold" nodeType="clickEffect">
                                  <p:stCondLst>
                                    <p:cond delay="0"/>
                                  </p:stCondLst>
                                  <p:childTnLst>
                                    <p:set>
                                      <p:cBhvr>
                                        <p:cTn id="193" dur="1" fill="hold">
                                          <p:stCondLst>
                                            <p:cond delay="0"/>
                                          </p:stCondLst>
                                        </p:cTn>
                                        <p:tgtEl>
                                          <p:spTgt spid="1026"/>
                                        </p:tgtEl>
                                        <p:attrNameLst>
                                          <p:attrName>style.visibility</p:attrName>
                                        </p:attrNameLst>
                                      </p:cBhvr>
                                      <p:to>
                                        <p:strVal val="visible"/>
                                      </p:to>
                                    </p:set>
                                    <p:anim calcmode="lin" valueType="num">
                                      <p:cBhvr>
                                        <p:cTn id="194" dur="500" fill="hold"/>
                                        <p:tgtEl>
                                          <p:spTgt spid="1026"/>
                                        </p:tgtEl>
                                        <p:attrNameLst>
                                          <p:attrName>ppt_w</p:attrName>
                                        </p:attrNameLst>
                                      </p:cBhvr>
                                      <p:tavLst>
                                        <p:tav tm="0">
                                          <p:val>
                                            <p:fltVal val="0"/>
                                          </p:val>
                                        </p:tav>
                                        <p:tav tm="100000">
                                          <p:val>
                                            <p:strVal val="#ppt_w"/>
                                          </p:val>
                                        </p:tav>
                                      </p:tavLst>
                                    </p:anim>
                                    <p:anim calcmode="lin" valueType="num">
                                      <p:cBhvr>
                                        <p:cTn id="195" dur="500" fill="hold"/>
                                        <p:tgtEl>
                                          <p:spTgt spid="1026"/>
                                        </p:tgtEl>
                                        <p:attrNameLst>
                                          <p:attrName>ppt_h</p:attrName>
                                        </p:attrNameLst>
                                      </p:cBhvr>
                                      <p:tavLst>
                                        <p:tav tm="0">
                                          <p:val>
                                            <p:fltVal val="0"/>
                                          </p:val>
                                        </p:tav>
                                        <p:tav tm="100000">
                                          <p:val>
                                            <p:strVal val="#ppt_h"/>
                                          </p:val>
                                        </p:tav>
                                      </p:tavLst>
                                    </p:anim>
                                    <p:animEffect transition="in" filter="fade">
                                      <p:cBhvr>
                                        <p:cTn id="19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P spid="1045" grpId="0" autoUpdateAnimBg="0"/>
      <p:bldP spid="1049" grpId="0" animBg="1"/>
      <p:bldP spid="1050" grpId="0" animBg="1"/>
      <p:bldP spid="1051" grpId="0" autoUpdateAnimBg="0"/>
      <p:bldP spid="1069" grpId="0" animBg="1"/>
      <p:bldP spid="1083" grpId="0" autoUpdateAnimBg="0"/>
      <p:bldP spid="1084" grpId="0" autoUpdateAnimBg="0"/>
      <p:bldP spid="1085" grpId="0" autoUpdateAnimBg="0"/>
      <p:bldP spid="1086" grpId="0" autoUpdateAnimBg="0"/>
      <p:bldP spid="1087" grpId="0" animBg="1" autoUpdateAnimBg="0"/>
      <p:bldP spid="1088" grpId="0" animBg="1"/>
      <p:bldP spid="1092" grpId="0" autoUpdateAnimBg="0"/>
      <p:bldP spid="1093" grpId="0" animBg="1"/>
      <p:bldP spid="1094" grpId="0" animBg="1"/>
      <p:bldP spid="1095" grpId="0" animBg="1"/>
      <p:bldP spid="1096" grpId="0" animBg="1"/>
      <p:bldP spid="1097" grpId="0" animBg="1"/>
      <p:bldP spid="1098" grpId="0" animBg="1"/>
      <p:bldP spid="1099" grpId="0" animBg="1"/>
      <p:bldP spid="1103" grpId="0" autoUpdateAnimBg="0"/>
      <p:bldP spid="1104" grpId="0" animBg="1"/>
      <p:bldP spid="1105" grpId="0" autoUpdateAnimBg="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E74D0-DB0A-3C1E-5964-D7922C79584A}"/>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51B5779D-1460-AA80-C408-6AC626C5B0F5}"/>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9DC58FD5-472D-E493-A296-3E3C7149F79E}"/>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852B7AD1-9B42-AC57-52DC-CBD15160C8A7}"/>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4F117D00-27FD-CD7E-224D-B9D2A283A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B9E22601-02FB-7276-9535-F416FE90B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63BB5606-B7A9-2A91-103A-087AE49AE6FA}"/>
              </a:ext>
            </a:extLst>
          </p:cNvPr>
          <p:cNvSpPr>
            <a:spLocks noGrp="1"/>
          </p:cNvSpPr>
          <p:nvPr>
            <p:ph type="sldNum" sz="quarter" idx="12"/>
          </p:nvPr>
        </p:nvSpPr>
        <p:spPr/>
        <p:txBody>
          <a:bodyPr/>
          <a:lstStyle/>
          <a:p>
            <a:fld id="{4211D988-AFD1-4293-9FBC-6556B6FD0ACE}" type="slidenum">
              <a:rPr lang="es-AR" smtClean="0"/>
              <a:t>15</a:t>
            </a:fld>
            <a:endParaRPr lang="es-AR"/>
          </a:p>
        </p:txBody>
      </p:sp>
      <p:sp>
        <p:nvSpPr>
          <p:cNvPr id="30" name="3 Marcador de número de diapositiva">
            <a:extLst>
              <a:ext uri="{FF2B5EF4-FFF2-40B4-BE49-F238E27FC236}">
                <a16:creationId xmlns:a16="http://schemas.microsoft.com/office/drawing/2014/main" id="{532C7582-C03F-5E82-F58C-2429124CFDA5}"/>
              </a:ext>
            </a:extLst>
          </p:cNvPr>
          <p:cNvSpPr txBox="1">
            <a:spLocks/>
          </p:cNvSpPr>
          <p:nvPr/>
        </p:nvSpPr>
        <p:spPr>
          <a:xfrm>
            <a:off x="8264305" y="6737287"/>
            <a:ext cx="1905000" cy="457200"/>
          </a:xfrm>
          <a:prstGeom prst="rect">
            <a:avLst/>
          </a:prstGeom>
        </p:spPr>
        <p:txBody>
          <a:bodyPr vert="horz" lIns="91440" tIns="45720" rIns="91440" bIns="45720" rtlCol="0" anchor="ctr"/>
          <a:lstStyle>
            <a:defPPr>
              <a:defRPr lang="es-AR"/>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D5C007E-F61E-49EB-AE74-CFB382A1D9EF}" type="slidenum">
              <a:rPr lang="en-US" smtClean="0"/>
              <a:pPr/>
              <a:t>15</a:t>
            </a:fld>
            <a:endParaRPr lang="en-US"/>
          </a:p>
        </p:txBody>
      </p:sp>
      <p:sp>
        <p:nvSpPr>
          <p:cNvPr id="31" name="Rectangle 13">
            <a:extLst>
              <a:ext uri="{FF2B5EF4-FFF2-40B4-BE49-F238E27FC236}">
                <a16:creationId xmlns:a16="http://schemas.microsoft.com/office/drawing/2014/main" id="{018EB441-AA16-0CAC-F945-20AE00E754B4}"/>
              </a:ext>
            </a:extLst>
          </p:cNvPr>
          <p:cNvSpPr>
            <a:spLocks noChangeArrowheads="1"/>
          </p:cNvSpPr>
          <p:nvPr/>
        </p:nvSpPr>
        <p:spPr bwMode="auto">
          <a:xfrm>
            <a:off x="4682905" y="5048187"/>
            <a:ext cx="5411788" cy="1704975"/>
          </a:xfrm>
          <a:prstGeom prst="rect">
            <a:avLst/>
          </a:prstGeom>
          <a:solidFill>
            <a:srgbClr val="FFFFCC"/>
          </a:solidFill>
          <a:ln w="9525">
            <a:noFill/>
            <a:miter lim="800000"/>
            <a:headEnd/>
            <a:tailEnd/>
          </a:ln>
          <a:effectLst/>
        </p:spPr>
        <p:txBody>
          <a:bodyPr wrap="none" anchor="ctr"/>
          <a:lstStyle/>
          <a:p>
            <a:endParaRPr lang="es-AR"/>
          </a:p>
        </p:txBody>
      </p:sp>
      <p:sp>
        <p:nvSpPr>
          <p:cNvPr id="32" name="Rectangle 12">
            <a:extLst>
              <a:ext uri="{FF2B5EF4-FFF2-40B4-BE49-F238E27FC236}">
                <a16:creationId xmlns:a16="http://schemas.microsoft.com/office/drawing/2014/main" id="{C1D76C94-5CD5-A1E6-4101-8804A2F595E7}"/>
              </a:ext>
            </a:extLst>
          </p:cNvPr>
          <p:cNvSpPr>
            <a:spLocks noChangeArrowheads="1"/>
          </p:cNvSpPr>
          <p:nvPr/>
        </p:nvSpPr>
        <p:spPr bwMode="auto">
          <a:xfrm>
            <a:off x="3805018" y="1687450"/>
            <a:ext cx="5700712" cy="2798762"/>
          </a:xfrm>
          <a:prstGeom prst="rect">
            <a:avLst/>
          </a:prstGeom>
          <a:solidFill>
            <a:srgbClr val="99FF99"/>
          </a:solidFill>
          <a:ln w="9525">
            <a:noFill/>
            <a:miter lim="800000"/>
            <a:headEnd/>
            <a:tailEnd/>
          </a:ln>
          <a:effectLst/>
        </p:spPr>
        <p:txBody>
          <a:bodyPr wrap="none" anchor="ctr"/>
          <a:lstStyle/>
          <a:p>
            <a:endParaRPr lang="es-AR"/>
          </a:p>
        </p:txBody>
      </p:sp>
      <p:sp>
        <p:nvSpPr>
          <p:cNvPr id="33" name="Text Box 2">
            <a:extLst>
              <a:ext uri="{FF2B5EF4-FFF2-40B4-BE49-F238E27FC236}">
                <a16:creationId xmlns:a16="http://schemas.microsoft.com/office/drawing/2014/main" id="{E3DA5C07-1BE5-6D74-7FB7-CE84E33536FA}"/>
              </a:ext>
            </a:extLst>
          </p:cNvPr>
          <p:cNvSpPr txBox="1">
            <a:spLocks noChangeArrowheads="1"/>
          </p:cNvSpPr>
          <p:nvPr/>
        </p:nvSpPr>
        <p:spPr bwMode="auto">
          <a:xfrm>
            <a:off x="73826" y="1016822"/>
            <a:ext cx="2806700" cy="366712"/>
          </a:xfrm>
          <a:prstGeom prst="rect">
            <a:avLst/>
          </a:prstGeom>
          <a:noFill/>
          <a:ln w="9525">
            <a:noFill/>
            <a:miter lim="800000"/>
            <a:headEnd/>
            <a:tailEnd/>
          </a:ln>
          <a:effectLst/>
        </p:spPr>
        <p:txBody>
          <a:bodyPr wrap="none">
            <a:spAutoFit/>
          </a:bodyPr>
          <a:lstStyle/>
          <a:p>
            <a:r>
              <a:rPr lang="es-PR" sz="1800" dirty="0"/>
              <a:t>DISTANCIA TIERRA-SOL</a:t>
            </a:r>
            <a:endParaRPr lang="es-ES" sz="1800" dirty="0"/>
          </a:p>
        </p:txBody>
      </p:sp>
      <p:grpSp>
        <p:nvGrpSpPr>
          <p:cNvPr id="34" name="Group 3">
            <a:extLst>
              <a:ext uri="{FF2B5EF4-FFF2-40B4-BE49-F238E27FC236}">
                <a16:creationId xmlns:a16="http://schemas.microsoft.com/office/drawing/2014/main" id="{85FBC664-B0DA-FC31-C9FC-FE8140EE72D3}"/>
              </a:ext>
            </a:extLst>
          </p:cNvPr>
          <p:cNvGrpSpPr>
            <a:grpSpLocks/>
          </p:cNvGrpSpPr>
          <p:nvPr/>
        </p:nvGrpSpPr>
        <p:grpSpPr bwMode="auto">
          <a:xfrm>
            <a:off x="4003455" y="2324037"/>
            <a:ext cx="5354638" cy="792163"/>
            <a:chOff x="816" y="1083"/>
            <a:chExt cx="3373" cy="499"/>
          </a:xfrm>
        </p:grpSpPr>
        <p:graphicFrame>
          <p:nvGraphicFramePr>
            <p:cNvPr id="35" name="Object 4">
              <a:extLst>
                <a:ext uri="{FF2B5EF4-FFF2-40B4-BE49-F238E27FC236}">
                  <a16:creationId xmlns:a16="http://schemas.microsoft.com/office/drawing/2014/main" id="{721D2690-48E9-530C-6F36-E76624A4E050}"/>
                </a:ext>
              </a:extLst>
            </p:cNvPr>
            <p:cNvGraphicFramePr>
              <a:graphicFrameLocks noChangeAspect="1"/>
            </p:cNvGraphicFramePr>
            <p:nvPr/>
          </p:nvGraphicFramePr>
          <p:xfrm>
            <a:off x="816" y="1083"/>
            <a:ext cx="728" cy="408"/>
          </p:xfrm>
          <a:graphic>
            <a:graphicData uri="http://schemas.openxmlformats.org/presentationml/2006/ole">
              <mc:AlternateContent xmlns:mc="http://schemas.openxmlformats.org/markup-compatibility/2006">
                <mc:Choice xmlns:v="urn:schemas-microsoft-com:vml" Requires="v">
                  <p:oleObj name="Ecuación" r:id="rId5" imgW="1155600" imgH="647640" progId="Equation.3">
                    <p:embed/>
                  </p:oleObj>
                </mc:Choice>
                <mc:Fallback>
                  <p:oleObj name="Ecuación" r:id="rId5" imgW="1155600" imgH="647640" progId="Equation.3">
                    <p:embed/>
                    <p:pic>
                      <p:nvPicPr>
                        <p:cNvPr id="9" name="Object 4">
                          <a:extLst>
                            <a:ext uri="{FF2B5EF4-FFF2-40B4-BE49-F238E27FC236}">
                              <a16:creationId xmlns:a16="http://schemas.microsoft.com/office/drawing/2014/main" id="{C9370C41-B283-5E1B-8A5C-D0106D532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 y="1083"/>
                          <a:ext cx="728"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5">
              <a:extLst>
                <a:ext uri="{FF2B5EF4-FFF2-40B4-BE49-F238E27FC236}">
                  <a16:creationId xmlns:a16="http://schemas.microsoft.com/office/drawing/2014/main" id="{8427E307-02CB-F962-5EEA-597638FCD782}"/>
                </a:ext>
              </a:extLst>
            </p:cNvPr>
            <p:cNvGraphicFramePr>
              <a:graphicFrameLocks noChangeAspect="1"/>
            </p:cNvGraphicFramePr>
            <p:nvPr/>
          </p:nvGraphicFramePr>
          <p:xfrm>
            <a:off x="1581" y="1222"/>
            <a:ext cx="2608" cy="360"/>
          </p:xfrm>
          <a:graphic>
            <a:graphicData uri="http://schemas.openxmlformats.org/presentationml/2006/ole">
              <mc:AlternateContent xmlns:mc="http://schemas.openxmlformats.org/markup-compatibility/2006">
                <mc:Choice xmlns:v="urn:schemas-microsoft-com:vml" Requires="v">
                  <p:oleObj name="Ecuación" r:id="rId7" imgW="4140000" imgH="571320" progId="Equation.3">
                    <p:embed/>
                  </p:oleObj>
                </mc:Choice>
                <mc:Fallback>
                  <p:oleObj name="Ecuación" r:id="rId7" imgW="4140000" imgH="571320" progId="Equation.3">
                    <p:embed/>
                    <p:pic>
                      <p:nvPicPr>
                        <p:cNvPr id="10" name="Object 5">
                          <a:extLst>
                            <a:ext uri="{FF2B5EF4-FFF2-40B4-BE49-F238E27FC236}">
                              <a16:creationId xmlns:a16="http://schemas.microsoft.com/office/drawing/2014/main" id="{409C42C8-DAF2-C68F-8847-7155EBAC5A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1" y="1222"/>
                          <a:ext cx="2608" cy="3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7" name="Object 6">
            <a:extLst>
              <a:ext uri="{FF2B5EF4-FFF2-40B4-BE49-F238E27FC236}">
                <a16:creationId xmlns:a16="http://schemas.microsoft.com/office/drawing/2014/main" id="{0BA731C8-EBAF-C720-6173-BF17C7CFED06}"/>
              </a:ext>
            </a:extLst>
          </p:cNvPr>
          <p:cNvGraphicFramePr>
            <a:graphicFrameLocks noChangeAspect="1"/>
          </p:cNvGraphicFramePr>
          <p:nvPr>
            <p:extLst>
              <p:ext uri="{D42A27DB-BD31-4B8C-83A1-F6EECF244321}">
                <p14:modId xmlns:p14="http://schemas.microsoft.com/office/powerpoint/2010/main" val="933016455"/>
              </p:ext>
            </p:extLst>
          </p:nvPr>
        </p:nvGraphicFramePr>
        <p:xfrm>
          <a:off x="5011518" y="5824475"/>
          <a:ext cx="2908300" cy="647700"/>
        </p:xfrm>
        <a:graphic>
          <a:graphicData uri="http://schemas.openxmlformats.org/presentationml/2006/ole">
            <mc:AlternateContent xmlns:mc="http://schemas.openxmlformats.org/markup-compatibility/2006">
              <mc:Choice xmlns:v="urn:schemas-microsoft-com:vml" Requires="v">
                <p:oleObj name="Ecuación" r:id="rId9" imgW="2908080" imgH="647640" progId="Equation.3">
                  <p:embed/>
                </p:oleObj>
              </mc:Choice>
              <mc:Fallback>
                <p:oleObj name="Ecuación" r:id="rId9" imgW="2908080" imgH="647640" progId="Equation.3">
                  <p:embed/>
                  <p:pic>
                    <p:nvPicPr>
                      <p:cNvPr id="11" name="Object 6">
                        <a:extLst>
                          <a:ext uri="{FF2B5EF4-FFF2-40B4-BE49-F238E27FC236}">
                            <a16:creationId xmlns:a16="http://schemas.microsoft.com/office/drawing/2014/main" id="{66E23B45-0EDB-3742-D3DB-3CE36520C4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11518" y="5824475"/>
                        <a:ext cx="29083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8" name="Group 19">
            <a:extLst>
              <a:ext uri="{FF2B5EF4-FFF2-40B4-BE49-F238E27FC236}">
                <a16:creationId xmlns:a16="http://schemas.microsoft.com/office/drawing/2014/main" id="{8DCA021D-ACD8-A731-0090-6B91FEFBDCC9}"/>
              </a:ext>
            </a:extLst>
          </p:cNvPr>
          <p:cNvGrpSpPr>
            <a:grpSpLocks/>
          </p:cNvGrpSpPr>
          <p:nvPr/>
        </p:nvGrpSpPr>
        <p:grpSpPr bwMode="auto">
          <a:xfrm>
            <a:off x="4327305" y="3827400"/>
            <a:ext cx="4419600" cy="558800"/>
            <a:chOff x="1448" y="1994"/>
            <a:chExt cx="2784" cy="352"/>
          </a:xfrm>
        </p:grpSpPr>
        <p:graphicFrame>
          <p:nvGraphicFramePr>
            <p:cNvPr id="39" name="Object 7">
              <a:extLst>
                <a:ext uri="{FF2B5EF4-FFF2-40B4-BE49-F238E27FC236}">
                  <a16:creationId xmlns:a16="http://schemas.microsoft.com/office/drawing/2014/main" id="{C644E2E8-9D6D-D51C-18D4-8A59F0816A29}"/>
                </a:ext>
              </a:extLst>
            </p:cNvPr>
            <p:cNvGraphicFramePr>
              <a:graphicFrameLocks noChangeAspect="1"/>
            </p:cNvGraphicFramePr>
            <p:nvPr/>
          </p:nvGraphicFramePr>
          <p:xfrm>
            <a:off x="3512" y="1994"/>
            <a:ext cx="720" cy="352"/>
          </p:xfrm>
          <a:graphic>
            <a:graphicData uri="http://schemas.openxmlformats.org/presentationml/2006/ole">
              <mc:AlternateContent xmlns:mc="http://schemas.openxmlformats.org/markup-compatibility/2006">
                <mc:Choice xmlns:v="urn:schemas-microsoft-com:vml" Requires="v">
                  <p:oleObj name="Ecuación" r:id="rId11" imgW="1143000" imgH="558720" progId="Equation.3">
                    <p:embed/>
                  </p:oleObj>
                </mc:Choice>
                <mc:Fallback>
                  <p:oleObj name="Ecuación" r:id="rId11" imgW="1143000" imgH="558720" progId="Equation.3">
                    <p:embed/>
                    <p:pic>
                      <p:nvPicPr>
                        <p:cNvPr id="13" name="Object 7">
                          <a:extLst>
                            <a:ext uri="{FF2B5EF4-FFF2-40B4-BE49-F238E27FC236}">
                              <a16:creationId xmlns:a16="http://schemas.microsoft.com/office/drawing/2014/main" id="{71C5CD6C-9F76-D18B-A349-66D71EAFDA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2" y="1994"/>
                          <a:ext cx="720" cy="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Text Box 8">
              <a:extLst>
                <a:ext uri="{FF2B5EF4-FFF2-40B4-BE49-F238E27FC236}">
                  <a16:creationId xmlns:a16="http://schemas.microsoft.com/office/drawing/2014/main" id="{25BEBF8E-6B87-A288-5B77-7055E327B04C}"/>
                </a:ext>
              </a:extLst>
            </p:cNvPr>
            <p:cNvSpPr txBox="1">
              <a:spLocks noChangeArrowheads="1"/>
            </p:cNvSpPr>
            <p:nvPr/>
          </p:nvSpPr>
          <p:spPr bwMode="auto">
            <a:xfrm>
              <a:off x="1448" y="2034"/>
              <a:ext cx="1532" cy="231"/>
            </a:xfrm>
            <a:prstGeom prst="rect">
              <a:avLst/>
            </a:prstGeom>
            <a:noFill/>
            <a:ln w="9525">
              <a:noFill/>
              <a:miter lim="800000"/>
              <a:headEnd/>
              <a:tailEnd/>
            </a:ln>
            <a:effectLst/>
          </p:spPr>
          <p:txBody>
            <a:bodyPr wrap="none" anchor="ctr">
              <a:spAutoFit/>
            </a:bodyPr>
            <a:lstStyle/>
            <a:p>
              <a:r>
                <a:rPr lang="es-ES_tradnl" sz="1800"/>
                <a:t>Ángulo diario (radianes)</a:t>
              </a:r>
            </a:p>
          </p:txBody>
        </p:sp>
        <p:sp>
          <p:nvSpPr>
            <p:cNvPr id="41" name="Line 9">
              <a:extLst>
                <a:ext uri="{FF2B5EF4-FFF2-40B4-BE49-F238E27FC236}">
                  <a16:creationId xmlns:a16="http://schemas.microsoft.com/office/drawing/2014/main" id="{3C00E6AB-F278-F8BE-451A-A548AC71B744}"/>
                </a:ext>
              </a:extLst>
            </p:cNvPr>
            <p:cNvSpPr>
              <a:spLocks noChangeShapeType="1"/>
            </p:cNvSpPr>
            <p:nvPr/>
          </p:nvSpPr>
          <p:spPr bwMode="auto">
            <a:xfrm>
              <a:off x="2964" y="2164"/>
              <a:ext cx="418" cy="0"/>
            </a:xfrm>
            <a:prstGeom prst="line">
              <a:avLst/>
            </a:prstGeom>
            <a:noFill/>
            <a:ln w="9525">
              <a:solidFill>
                <a:schemeClr val="tx1"/>
              </a:solidFill>
              <a:round/>
              <a:headEnd/>
              <a:tailEnd type="triangle" w="med" len="med"/>
            </a:ln>
            <a:effectLst/>
          </p:spPr>
          <p:txBody>
            <a:bodyPr wrap="none" anchor="ctr"/>
            <a:lstStyle/>
            <a:p>
              <a:endParaRPr lang="es-AR"/>
            </a:p>
          </p:txBody>
        </p:sp>
      </p:grpSp>
      <p:sp>
        <p:nvSpPr>
          <p:cNvPr id="42" name="Text Box 10">
            <a:extLst>
              <a:ext uri="{FF2B5EF4-FFF2-40B4-BE49-F238E27FC236}">
                <a16:creationId xmlns:a16="http://schemas.microsoft.com/office/drawing/2014/main" id="{F869D9F4-87A0-3F96-AEDA-69E8C6A60E0E}"/>
              </a:ext>
            </a:extLst>
          </p:cNvPr>
          <p:cNvSpPr txBox="1">
            <a:spLocks noChangeArrowheads="1"/>
          </p:cNvSpPr>
          <p:nvPr/>
        </p:nvSpPr>
        <p:spPr bwMode="auto">
          <a:xfrm>
            <a:off x="5929093" y="1757300"/>
            <a:ext cx="2025650" cy="366712"/>
          </a:xfrm>
          <a:prstGeom prst="rect">
            <a:avLst/>
          </a:prstGeom>
          <a:noFill/>
          <a:ln w="9525">
            <a:noFill/>
            <a:miter lim="800000"/>
            <a:headEnd/>
            <a:tailEnd/>
          </a:ln>
          <a:effectLst/>
        </p:spPr>
        <p:txBody>
          <a:bodyPr wrap="none" anchor="ctr">
            <a:spAutoFit/>
          </a:bodyPr>
          <a:lstStyle/>
          <a:p>
            <a:r>
              <a:rPr lang="es-ES_tradnl" sz="1800"/>
              <a:t>Fórmula de Spencer</a:t>
            </a:r>
          </a:p>
        </p:txBody>
      </p:sp>
      <p:sp>
        <p:nvSpPr>
          <p:cNvPr id="43" name="Text Box 11">
            <a:extLst>
              <a:ext uri="{FF2B5EF4-FFF2-40B4-BE49-F238E27FC236}">
                <a16:creationId xmlns:a16="http://schemas.microsoft.com/office/drawing/2014/main" id="{65D7B713-AE0C-C4E4-92FE-69BDF2B157E3}"/>
              </a:ext>
            </a:extLst>
          </p:cNvPr>
          <p:cNvSpPr txBox="1">
            <a:spLocks noChangeArrowheads="1"/>
          </p:cNvSpPr>
          <p:nvPr/>
        </p:nvSpPr>
        <p:spPr bwMode="auto">
          <a:xfrm>
            <a:off x="5516343" y="5141850"/>
            <a:ext cx="2978150" cy="366712"/>
          </a:xfrm>
          <a:prstGeom prst="rect">
            <a:avLst/>
          </a:prstGeom>
          <a:noFill/>
          <a:ln w="9525">
            <a:noFill/>
            <a:miter lim="800000"/>
            <a:headEnd/>
            <a:tailEnd/>
          </a:ln>
          <a:effectLst/>
        </p:spPr>
        <p:txBody>
          <a:bodyPr wrap="none" anchor="ctr">
            <a:spAutoFit/>
          </a:bodyPr>
          <a:lstStyle/>
          <a:p>
            <a:r>
              <a:rPr lang="es-ES_tradnl" sz="1800"/>
              <a:t>Fórmula de Duffie y Beckman</a:t>
            </a:r>
          </a:p>
        </p:txBody>
      </p:sp>
      <p:grpSp>
        <p:nvGrpSpPr>
          <p:cNvPr id="44" name="Group 20">
            <a:extLst>
              <a:ext uri="{FF2B5EF4-FFF2-40B4-BE49-F238E27FC236}">
                <a16:creationId xmlns:a16="http://schemas.microsoft.com/office/drawing/2014/main" id="{17A912C1-9D84-B57D-7DD1-7DF0D0A17608}"/>
              </a:ext>
            </a:extLst>
          </p:cNvPr>
          <p:cNvGrpSpPr>
            <a:grpSpLocks/>
          </p:cNvGrpSpPr>
          <p:nvPr/>
        </p:nvGrpSpPr>
        <p:grpSpPr bwMode="auto">
          <a:xfrm>
            <a:off x="2334993" y="2670112"/>
            <a:ext cx="2330450" cy="2762250"/>
            <a:chOff x="184" y="1374"/>
            <a:chExt cx="1468" cy="1740"/>
          </a:xfrm>
        </p:grpSpPr>
        <p:sp>
          <p:nvSpPr>
            <p:cNvPr id="45" name="Text Box 14">
              <a:extLst>
                <a:ext uri="{FF2B5EF4-FFF2-40B4-BE49-F238E27FC236}">
                  <a16:creationId xmlns:a16="http://schemas.microsoft.com/office/drawing/2014/main" id="{9CC85468-4CD4-5FD4-2E88-F0409B324359}"/>
                </a:ext>
              </a:extLst>
            </p:cNvPr>
            <p:cNvSpPr txBox="1">
              <a:spLocks noChangeArrowheads="1"/>
            </p:cNvSpPr>
            <p:nvPr/>
          </p:nvSpPr>
          <p:spPr bwMode="auto">
            <a:xfrm>
              <a:off x="184" y="2883"/>
              <a:ext cx="1468" cy="231"/>
            </a:xfrm>
            <a:prstGeom prst="rect">
              <a:avLst/>
            </a:prstGeom>
            <a:noFill/>
            <a:ln w="9525">
              <a:noFill/>
              <a:miter lim="800000"/>
              <a:headEnd/>
              <a:tailEnd/>
            </a:ln>
            <a:effectLst/>
          </p:spPr>
          <p:txBody>
            <a:bodyPr wrap="none" anchor="ctr">
              <a:spAutoFit/>
            </a:bodyPr>
            <a:lstStyle/>
            <a:p>
              <a:pPr algn="ctr"/>
              <a:r>
                <a:rPr lang="es-ES_tradnl" sz="1800"/>
                <a:t>Factor de excentricidad</a:t>
              </a:r>
              <a:endParaRPr lang="es-ES_tradnl"/>
            </a:p>
          </p:txBody>
        </p:sp>
        <p:cxnSp>
          <p:nvCxnSpPr>
            <p:cNvPr id="46" name="AutoShape 15">
              <a:extLst>
                <a:ext uri="{FF2B5EF4-FFF2-40B4-BE49-F238E27FC236}">
                  <a16:creationId xmlns:a16="http://schemas.microsoft.com/office/drawing/2014/main" id="{8B61A7BC-15E3-A862-7AA1-288B94D5C3C3}"/>
                </a:ext>
              </a:extLst>
            </p:cNvPr>
            <p:cNvCxnSpPr>
              <a:cxnSpLocks noChangeShapeType="1"/>
              <a:stCxn id="45" idx="0"/>
            </p:cNvCxnSpPr>
            <p:nvPr/>
          </p:nvCxnSpPr>
          <p:spPr bwMode="auto">
            <a:xfrm rot="16200000">
              <a:off x="300" y="1992"/>
              <a:ext cx="1509" cy="274"/>
            </a:xfrm>
            <a:prstGeom prst="bentConnector2">
              <a:avLst/>
            </a:prstGeom>
            <a:noFill/>
            <a:ln w="9525">
              <a:solidFill>
                <a:schemeClr val="accent2"/>
              </a:solidFill>
              <a:miter lim="800000"/>
              <a:headEnd/>
              <a:tailEnd type="triangle" w="med" len="med"/>
            </a:ln>
            <a:effectLst/>
          </p:spPr>
        </p:cxnSp>
      </p:grpSp>
      <p:cxnSp>
        <p:nvCxnSpPr>
          <p:cNvPr id="47" name="AutoShape 16">
            <a:extLst>
              <a:ext uri="{FF2B5EF4-FFF2-40B4-BE49-F238E27FC236}">
                <a16:creationId xmlns:a16="http://schemas.microsoft.com/office/drawing/2014/main" id="{0792B3CF-E20A-C429-0BD7-D901137BB5CA}"/>
              </a:ext>
            </a:extLst>
          </p:cNvPr>
          <p:cNvCxnSpPr>
            <a:cxnSpLocks noChangeShapeType="1"/>
            <a:stCxn id="45" idx="2"/>
          </p:cNvCxnSpPr>
          <p:nvPr/>
        </p:nvCxnSpPr>
        <p:spPr bwMode="auto">
          <a:xfrm rot="16200000" flipH="1">
            <a:off x="3805812" y="5126768"/>
            <a:ext cx="712788" cy="1323975"/>
          </a:xfrm>
          <a:prstGeom prst="bentConnector2">
            <a:avLst/>
          </a:prstGeom>
          <a:noFill/>
          <a:ln w="9525">
            <a:solidFill>
              <a:srgbClr val="FF0000"/>
            </a:solidFill>
            <a:miter lim="800000"/>
            <a:headEnd/>
            <a:tailEnd type="triangle" w="med" len="med"/>
          </a:ln>
          <a:effectLst/>
        </p:spPr>
      </p:cxnSp>
      <p:grpSp>
        <p:nvGrpSpPr>
          <p:cNvPr id="48" name="Group 21">
            <a:extLst>
              <a:ext uri="{FF2B5EF4-FFF2-40B4-BE49-F238E27FC236}">
                <a16:creationId xmlns:a16="http://schemas.microsoft.com/office/drawing/2014/main" id="{0C05642E-B664-5232-1D3F-1A823856E31B}"/>
              </a:ext>
            </a:extLst>
          </p:cNvPr>
          <p:cNvGrpSpPr>
            <a:grpSpLocks/>
          </p:cNvGrpSpPr>
          <p:nvPr/>
        </p:nvGrpSpPr>
        <p:grpSpPr bwMode="auto">
          <a:xfrm>
            <a:off x="8405593" y="5781612"/>
            <a:ext cx="1531937" cy="731838"/>
            <a:chOff x="4573" y="2749"/>
            <a:chExt cx="965" cy="461"/>
          </a:xfrm>
        </p:grpSpPr>
        <p:sp>
          <p:nvSpPr>
            <p:cNvPr id="49" name="Text Box 17">
              <a:extLst>
                <a:ext uri="{FF2B5EF4-FFF2-40B4-BE49-F238E27FC236}">
                  <a16:creationId xmlns:a16="http://schemas.microsoft.com/office/drawing/2014/main" id="{62ED1C73-5F76-2681-58FF-75AD3D88BD7D}"/>
                </a:ext>
              </a:extLst>
            </p:cNvPr>
            <p:cNvSpPr txBox="1">
              <a:spLocks noChangeArrowheads="1"/>
            </p:cNvSpPr>
            <p:nvPr/>
          </p:nvSpPr>
          <p:spPr bwMode="auto">
            <a:xfrm>
              <a:off x="4573" y="2749"/>
              <a:ext cx="965" cy="231"/>
            </a:xfrm>
            <a:prstGeom prst="rect">
              <a:avLst/>
            </a:prstGeom>
            <a:noFill/>
            <a:ln w="9525">
              <a:noFill/>
              <a:miter lim="800000"/>
              <a:headEnd/>
              <a:tailEnd/>
            </a:ln>
            <a:effectLst/>
          </p:spPr>
          <p:txBody>
            <a:bodyPr wrap="none" anchor="ctr">
              <a:spAutoFit/>
            </a:bodyPr>
            <a:lstStyle/>
            <a:p>
              <a:pPr algn="ctr"/>
              <a:r>
                <a:rPr lang="es-ES_tradnl" sz="1800" i="1"/>
                <a:t>J</a:t>
              </a:r>
              <a:r>
                <a:rPr lang="es-ES_tradnl" sz="1800"/>
                <a:t> = día del año</a:t>
              </a:r>
              <a:endParaRPr lang="es-ES_tradnl"/>
            </a:p>
          </p:txBody>
        </p:sp>
        <p:sp>
          <p:nvSpPr>
            <p:cNvPr id="50" name="Text Box 18">
              <a:extLst>
                <a:ext uri="{FF2B5EF4-FFF2-40B4-BE49-F238E27FC236}">
                  <a16:creationId xmlns:a16="http://schemas.microsoft.com/office/drawing/2014/main" id="{9DE6245D-1A0D-30F9-DCDA-10784C561317}"/>
                </a:ext>
              </a:extLst>
            </p:cNvPr>
            <p:cNvSpPr txBox="1">
              <a:spLocks noChangeArrowheads="1"/>
            </p:cNvSpPr>
            <p:nvPr/>
          </p:nvSpPr>
          <p:spPr bwMode="auto">
            <a:xfrm>
              <a:off x="4591" y="2979"/>
              <a:ext cx="861" cy="231"/>
            </a:xfrm>
            <a:prstGeom prst="rect">
              <a:avLst/>
            </a:prstGeom>
            <a:noFill/>
            <a:ln w="9525">
              <a:noFill/>
              <a:miter lim="800000"/>
              <a:headEnd/>
              <a:tailEnd/>
            </a:ln>
            <a:effectLst/>
          </p:spPr>
          <p:txBody>
            <a:bodyPr wrap="none" anchor="ctr">
              <a:spAutoFit/>
            </a:bodyPr>
            <a:lstStyle/>
            <a:p>
              <a:pPr algn="ctr"/>
              <a:r>
                <a:rPr lang="es-ES_tradnl" sz="1800"/>
                <a:t>(</a:t>
              </a:r>
              <a:r>
                <a:rPr lang="es-ES_tradnl" sz="1800" i="1"/>
                <a:t>J</a:t>
              </a:r>
              <a:r>
                <a:rPr lang="es-ES_tradnl" sz="1800"/>
                <a:t> = 1 .. 365)</a:t>
              </a:r>
            </a:p>
          </p:txBody>
        </p:sp>
      </p:grpSp>
      <p:sp>
        <p:nvSpPr>
          <p:cNvPr id="51" name="Text Box 22">
            <a:extLst>
              <a:ext uri="{FF2B5EF4-FFF2-40B4-BE49-F238E27FC236}">
                <a16:creationId xmlns:a16="http://schemas.microsoft.com/office/drawing/2014/main" id="{88D6D38D-038F-C9CB-C032-E2A1FBB1BE1E}"/>
              </a:ext>
            </a:extLst>
          </p:cNvPr>
          <p:cNvSpPr txBox="1">
            <a:spLocks noChangeArrowheads="1"/>
          </p:cNvSpPr>
          <p:nvPr/>
        </p:nvSpPr>
        <p:spPr bwMode="auto">
          <a:xfrm>
            <a:off x="6221193" y="3340037"/>
            <a:ext cx="1265237" cy="366713"/>
          </a:xfrm>
          <a:prstGeom prst="rect">
            <a:avLst/>
          </a:prstGeom>
          <a:solidFill>
            <a:srgbClr val="CC99FF"/>
          </a:solidFill>
          <a:ln w="9525">
            <a:noFill/>
            <a:miter lim="800000"/>
            <a:headEnd/>
            <a:tailEnd/>
          </a:ln>
          <a:effectLst/>
        </p:spPr>
        <p:txBody>
          <a:bodyPr wrap="none">
            <a:spAutoFit/>
          </a:bodyPr>
          <a:lstStyle/>
          <a:p>
            <a:r>
              <a:rPr lang="es-ES_tradnl" sz="1800" i="1"/>
              <a:t> r</a:t>
            </a:r>
            <a:r>
              <a:rPr lang="es-ES_tradnl" sz="1800" baseline="-25000"/>
              <a:t>0</a:t>
            </a:r>
            <a:r>
              <a:rPr lang="es-ES_tradnl" sz="1800"/>
              <a:t> = 1 U.A.</a:t>
            </a:r>
          </a:p>
        </p:txBody>
      </p:sp>
      <p:grpSp>
        <p:nvGrpSpPr>
          <p:cNvPr id="52" name="Group 28">
            <a:extLst>
              <a:ext uri="{FF2B5EF4-FFF2-40B4-BE49-F238E27FC236}">
                <a16:creationId xmlns:a16="http://schemas.microsoft.com/office/drawing/2014/main" id="{EBB1F0EE-9C17-11C6-4F00-9B64F9F6B044}"/>
              </a:ext>
            </a:extLst>
          </p:cNvPr>
          <p:cNvGrpSpPr>
            <a:grpSpLocks/>
          </p:cNvGrpSpPr>
          <p:nvPr/>
        </p:nvGrpSpPr>
        <p:grpSpPr bwMode="auto">
          <a:xfrm>
            <a:off x="4028855" y="4605275"/>
            <a:ext cx="3100388" cy="487362"/>
            <a:chOff x="1251" y="2593"/>
            <a:chExt cx="1953" cy="307"/>
          </a:xfrm>
        </p:grpSpPr>
        <p:sp>
          <p:nvSpPr>
            <p:cNvPr id="53" name="Rectangle 25">
              <a:extLst>
                <a:ext uri="{FF2B5EF4-FFF2-40B4-BE49-F238E27FC236}">
                  <a16:creationId xmlns:a16="http://schemas.microsoft.com/office/drawing/2014/main" id="{DF265426-D7C3-0964-3239-F944F71ACB4D}"/>
                </a:ext>
              </a:extLst>
            </p:cNvPr>
            <p:cNvSpPr>
              <a:spLocks noChangeArrowheads="1"/>
            </p:cNvSpPr>
            <p:nvPr/>
          </p:nvSpPr>
          <p:spPr bwMode="auto">
            <a:xfrm>
              <a:off x="1624" y="2593"/>
              <a:ext cx="1580" cy="231"/>
            </a:xfrm>
            <a:prstGeom prst="rect">
              <a:avLst/>
            </a:prstGeom>
            <a:noFill/>
            <a:ln w="9525">
              <a:noFill/>
              <a:miter lim="800000"/>
              <a:headEnd/>
              <a:tailEnd/>
            </a:ln>
            <a:effectLst/>
          </p:spPr>
          <p:txBody>
            <a:bodyPr wrap="none">
              <a:spAutoFit/>
            </a:bodyPr>
            <a:lstStyle/>
            <a:p>
              <a:r>
                <a:rPr lang="es-ES_tradnl" sz="1800"/>
                <a:t>Distancia relativa inversa</a:t>
              </a:r>
            </a:p>
          </p:txBody>
        </p:sp>
        <p:cxnSp>
          <p:nvCxnSpPr>
            <p:cNvPr id="54" name="AutoShape 27">
              <a:extLst>
                <a:ext uri="{FF2B5EF4-FFF2-40B4-BE49-F238E27FC236}">
                  <a16:creationId xmlns:a16="http://schemas.microsoft.com/office/drawing/2014/main" id="{F5085809-F6E7-1939-27B8-D478D73020C3}"/>
                </a:ext>
              </a:extLst>
            </p:cNvPr>
            <p:cNvCxnSpPr>
              <a:cxnSpLocks noChangeShapeType="1"/>
              <a:endCxn id="53" idx="1"/>
            </p:cNvCxnSpPr>
            <p:nvPr/>
          </p:nvCxnSpPr>
          <p:spPr bwMode="auto">
            <a:xfrm rot="16200000">
              <a:off x="1342" y="2618"/>
              <a:ext cx="191" cy="373"/>
            </a:xfrm>
            <a:prstGeom prst="bentConnector2">
              <a:avLst/>
            </a:prstGeom>
            <a:noFill/>
            <a:ln w="12700">
              <a:solidFill>
                <a:schemeClr val="accent2"/>
              </a:solidFill>
              <a:miter lim="800000"/>
              <a:headEnd/>
              <a:tailEnd type="triangle" w="med" len="med"/>
            </a:ln>
            <a:effectLst/>
          </p:spPr>
        </p:cxnSp>
      </p:grpSp>
    </p:spTree>
    <p:extLst>
      <p:ext uri="{BB962C8B-B14F-4D97-AF65-F5344CB8AC3E}">
        <p14:creationId xmlns:p14="http://schemas.microsoft.com/office/powerpoint/2010/main" val="417812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ox(out)">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5" presetClass="entr" presetSubtype="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 calcmode="lin" valueType="num">
                                      <p:cBhvr>
                                        <p:cTn id="18" dur="1000" fill="hold"/>
                                        <p:tgtEl>
                                          <p:spTgt spid="42"/>
                                        </p:tgtEl>
                                        <p:attrNameLst>
                                          <p:attrName>ppt_w</p:attrName>
                                        </p:attrNameLst>
                                      </p:cBhvr>
                                      <p:tavLst>
                                        <p:tav tm="0">
                                          <p:val>
                                            <p:fltVal val="0"/>
                                          </p:val>
                                        </p:tav>
                                        <p:tav tm="100000">
                                          <p:val>
                                            <p:strVal val="#ppt_w"/>
                                          </p:val>
                                        </p:tav>
                                      </p:tavLst>
                                    </p:anim>
                                    <p:anim calcmode="lin" valueType="num">
                                      <p:cBhvr>
                                        <p:cTn id="19" dur="1000" fill="hold"/>
                                        <p:tgtEl>
                                          <p:spTgt spid="42"/>
                                        </p:tgtEl>
                                        <p:attrNameLst>
                                          <p:attrName>ppt_h</p:attrName>
                                        </p:attrNameLst>
                                      </p:cBhvr>
                                      <p:tavLst>
                                        <p:tav tm="0">
                                          <p:val>
                                            <p:fltVal val="0"/>
                                          </p:val>
                                        </p:tav>
                                        <p:tav tm="100000">
                                          <p:val>
                                            <p:strVal val="#ppt_h"/>
                                          </p:val>
                                        </p:tav>
                                      </p:tavLst>
                                    </p:anim>
                                    <p:anim calcmode="lin" valueType="num">
                                      <p:cBhvr>
                                        <p:cTn id="20"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4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p:cTn id="26" dur="500" fill="hold"/>
                                        <p:tgtEl>
                                          <p:spTgt spid="34"/>
                                        </p:tgtEl>
                                        <p:attrNameLst>
                                          <p:attrName>ppt_x</p:attrName>
                                        </p:attrNameLst>
                                      </p:cBhvr>
                                      <p:tavLst>
                                        <p:tav tm="0">
                                          <p:val>
                                            <p:strVal val="#ppt_x-#ppt_w/2"/>
                                          </p:val>
                                        </p:tav>
                                        <p:tav tm="100000">
                                          <p:val>
                                            <p:strVal val="#ppt_x"/>
                                          </p:val>
                                        </p:tav>
                                      </p:tavLst>
                                    </p:anim>
                                    <p:anim calcmode="lin" valueType="num">
                                      <p:cBhvr>
                                        <p:cTn id="27" dur="500" fill="hold"/>
                                        <p:tgtEl>
                                          <p:spTgt spid="34"/>
                                        </p:tgtEl>
                                        <p:attrNameLst>
                                          <p:attrName>ppt_y</p:attrName>
                                        </p:attrNameLst>
                                      </p:cBhvr>
                                      <p:tavLst>
                                        <p:tav tm="0">
                                          <p:val>
                                            <p:strVal val="#ppt_y"/>
                                          </p:val>
                                        </p:tav>
                                        <p:tav tm="100000">
                                          <p:val>
                                            <p:strVal val="#ppt_y"/>
                                          </p:val>
                                        </p:tav>
                                      </p:tavLst>
                                    </p:anim>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37"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arn(outVertical)">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1+#ppt_w/2"/>
                                          </p:val>
                                        </p:tav>
                                        <p:tav tm="100000">
                                          <p:val>
                                            <p:strVal val="#ppt_x"/>
                                          </p:val>
                                        </p:tav>
                                      </p:tavLst>
                                    </p:anim>
                                    <p:anim calcmode="lin" valueType="num">
                                      <p:cBhvr additive="base">
                                        <p:cTn id="4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8" presetClass="entr" presetSubtype="3"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strips(upRight)">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left)">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500" fill="hold"/>
                                        <p:tgtEl>
                                          <p:spTgt spid="31"/>
                                        </p:tgtEl>
                                        <p:attrNameLst>
                                          <p:attrName>ppt_w</p:attrName>
                                        </p:attrNameLst>
                                      </p:cBhvr>
                                      <p:tavLst>
                                        <p:tav tm="0">
                                          <p:val>
                                            <p:fltVal val="0"/>
                                          </p:val>
                                        </p:tav>
                                        <p:tav tm="100000">
                                          <p:val>
                                            <p:strVal val="#ppt_w"/>
                                          </p:val>
                                        </p:tav>
                                      </p:tavLst>
                                    </p:anim>
                                    <p:anim calcmode="lin" valueType="num">
                                      <p:cBhvr>
                                        <p:cTn id="56"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5" presetClass="entr" presetSubtype="10" fill="hold" grpId="0" nodeType="click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checkerboard(across)">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7" presetClass="entr" presetSubtype="8" fill="hold" nodeType="click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ppt_x</p:attrName>
                                        </p:attrNameLst>
                                      </p:cBhvr>
                                      <p:tavLst>
                                        <p:tav tm="0">
                                          <p:val>
                                            <p:strVal val="#ppt_x-#ppt_w/2"/>
                                          </p:val>
                                        </p:tav>
                                        <p:tav tm="100000">
                                          <p:val>
                                            <p:strVal val="#ppt_x"/>
                                          </p:val>
                                        </p:tav>
                                      </p:tavLst>
                                    </p:anim>
                                    <p:anim calcmode="lin" valueType="num">
                                      <p:cBhvr>
                                        <p:cTn id="67" dur="500" fill="hold"/>
                                        <p:tgtEl>
                                          <p:spTgt spid="37"/>
                                        </p:tgtEl>
                                        <p:attrNameLst>
                                          <p:attrName>ppt_y</p:attrName>
                                        </p:attrNameLst>
                                      </p:cBhvr>
                                      <p:tavLst>
                                        <p:tav tm="0">
                                          <p:val>
                                            <p:strVal val="#ppt_y"/>
                                          </p:val>
                                        </p:tav>
                                        <p:tav tm="100000">
                                          <p:val>
                                            <p:strVal val="#ppt_y"/>
                                          </p:val>
                                        </p:tav>
                                      </p:tavLst>
                                    </p:anim>
                                    <p:anim calcmode="lin" valueType="num">
                                      <p:cBhvr>
                                        <p:cTn id="68" dur="500" fill="hold"/>
                                        <p:tgtEl>
                                          <p:spTgt spid="37"/>
                                        </p:tgtEl>
                                        <p:attrNameLst>
                                          <p:attrName>ppt_w</p:attrName>
                                        </p:attrNameLst>
                                      </p:cBhvr>
                                      <p:tavLst>
                                        <p:tav tm="0">
                                          <p:val>
                                            <p:fltVal val="0"/>
                                          </p:val>
                                        </p:tav>
                                        <p:tav tm="100000">
                                          <p:val>
                                            <p:strVal val="#ppt_w"/>
                                          </p:val>
                                        </p:tav>
                                      </p:tavLst>
                                    </p:anim>
                                    <p:anim calcmode="lin" valueType="num">
                                      <p:cBhvr>
                                        <p:cTn id="69" dur="5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0-#ppt_w/2"/>
                                          </p:val>
                                        </p:tav>
                                        <p:tav tm="100000">
                                          <p:val>
                                            <p:strVal val="#ppt_x"/>
                                          </p:val>
                                        </p:tav>
                                      </p:tavLst>
                                    </p:anim>
                                    <p:anim calcmode="lin" valueType="num">
                                      <p:cBhvr additive="base">
                                        <p:cTn id="80"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utoUpdateAnimBg="0"/>
      <p:bldP spid="42" grpId="0" autoUpdateAnimBg="0"/>
      <p:bldP spid="43" grpId="0" autoUpdateAnimBg="0"/>
      <p:bldP spid="51"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A56D9-5896-1323-7425-72B7FA8A4A0A}"/>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D01DE19B-E8A9-0483-2D76-7B54B1FA67BC}"/>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A2000DFA-70ED-155A-3E57-F3F917B99F9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7841F427-8CDC-230A-B14B-7E8165950CD2}"/>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F93CFB59-96B7-8734-0E97-BFA7CEB7A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B229215D-0495-302E-0F15-FADD1D633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FD4260A9-CFB1-E86E-64A0-ED944E684167}"/>
              </a:ext>
            </a:extLst>
          </p:cNvPr>
          <p:cNvSpPr>
            <a:spLocks noGrp="1"/>
          </p:cNvSpPr>
          <p:nvPr>
            <p:ph type="sldNum" sz="quarter" idx="12"/>
          </p:nvPr>
        </p:nvSpPr>
        <p:spPr/>
        <p:txBody>
          <a:bodyPr/>
          <a:lstStyle/>
          <a:p>
            <a:fld id="{4211D988-AFD1-4293-9FBC-6556B6FD0ACE}" type="slidenum">
              <a:rPr lang="es-AR" smtClean="0"/>
              <a:t>16</a:t>
            </a:fld>
            <a:endParaRPr lang="es-AR"/>
          </a:p>
        </p:txBody>
      </p:sp>
      <p:grpSp>
        <p:nvGrpSpPr>
          <p:cNvPr id="27" name="Group 17">
            <a:extLst>
              <a:ext uri="{FF2B5EF4-FFF2-40B4-BE49-F238E27FC236}">
                <a16:creationId xmlns:a16="http://schemas.microsoft.com/office/drawing/2014/main" id="{2BA4ED79-2BAD-29F9-48EC-35D2EEC4FAEE}"/>
              </a:ext>
            </a:extLst>
          </p:cNvPr>
          <p:cNvGrpSpPr>
            <a:grpSpLocks/>
          </p:cNvGrpSpPr>
          <p:nvPr/>
        </p:nvGrpSpPr>
        <p:grpSpPr bwMode="auto">
          <a:xfrm>
            <a:off x="3068507" y="1662114"/>
            <a:ext cx="6054985" cy="1443037"/>
            <a:chOff x="1473" y="1091"/>
            <a:chExt cx="3008" cy="909"/>
          </a:xfrm>
        </p:grpSpPr>
        <p:sp>
          <p:nvSpPr>
            <p:cNvPr id="28" name="Rectangle 16">
              <a:extLst>
                <a:ext uri="{FF2B5EF4-FFF2-40B4-BE49-F238E27FC236}">
                  <a16:creationId xmlns:a16="http://schemas.microsoft.com/office/drawing/2014/main" id="{84AC97ED-A348-DEA8-76C2-DBC9F9E9D566}"/>
                </a:ext>
              </a:extLst>
            </p:cNvPr>
            <p:cNvSpPr>
              <a:spLocks noChangeArrowheads="1"/>
            </p:cNvSpPr>
            <p:nvPr/>
          </p:nvSpPr>
          <p:spPr bwMode="auto">
            <a:xfrm>
              <a:off x="1473" y="1091"/>
              <a:ext cx="3008" cy="909"/>
            </a:xfrm>
            <a:prstGeom prst="rect">
              <a:avLst/>
            </a:prstGeom>
            <a:solidFill>
              <a:srgbClr val="FFFFCC"/>
            </a:solidFill>
            <a:ln w="9525">
              <a:noFill/>
              <a:miter lim="800000"/>
              <a:headEnd/>
              <a:tailEnd/>
            </a:ln>
            <a:effectLst/>
          </p:spPr>
          <p:txBody>
            <a:bodyPr wrap="none" anchor="ctr"/>
            <a:lstStyle/>
            <a:p>
              <a:endParaRPr lang="es-AR"/>
            </a:p>
          </p:txBody>
        </p:sp>
        <p:grpSp>
          <p:nvGrpSpPr>
            <p:cNvPr id="29" name="Group 2">
              <a:extLst>
                <a:ext uri="{FF2B5EF4-FFF2-40B4-BE49-F238E27FC236}">
                  <a16:creationId xmlns:a16="http://schemas.microsoft.com/office/drawing/2014/main" id="{0C719FB6-F92E-8B78-3F2B-2D881FB4D8C0}"/>
                </a:ext>
              </a:extLst>
            </p:cNvPr>
            <p:cNvGrpSpPr>
              <a:grpSpLocks/>
            </p:cNvGrpSpPr>
            <p:nvPr/>
          </p:nvGrpSpPr>
          <p:grpSpPr bwMode="auto">
            <a:xfrm>
              <a:off x="1508" y="1177"/>
              <a:ext cx="2904" cy="783"/>
              <a:chOff x="1420" y="1263"/>
              <a:chExt cx="2904" cy="783"/>
            </a:xfrm>
          </p:grpSpPr>
          <p:graphicFrame>
            <p:nvGraphicFramePr>
              <p:cNvPr id="30" name="Object 3">
                <a:extLst>
                  <a:ext uri="{FF2B5EF4-FFF2-40B4-BE49-F238E27FC236}">
                    <a16:creationId xmlns:a16="http://schemas.microsoft.com/office/drawing/2014/main" id="{26DB1E26-61E6-EBD2-39CA-968FC1882A32}"/>
                  </a:ext>
                </a:extLst>
              </p:cNvPr>
              <p:cNvGraphicFramePr>
                <a:graphicFrameLocks noChangeAspect="1"/>
              </p:cNvGraphicFramePr>
              <p:nvPr/>
            </p:nvGraphicFramePr>
            <p:xfrm>
              <a:off x="1420" y="1263"/>
              <a:ext cx="2904" cy="167"/>
            </p:xfrm>
            <a:graphic>
              <a:graphicData uri="http://schemas.openxmlformats.org/presentationml/2006/ole">
                <mc:AlternateContent xmlns:mc="http://schemas.openxmlformats.org/markup-compatibility/2006">
                  <mc:Choice xmlns:v="urn:schemas-microsoft-com:vml" Requires="v">
                    <p:oleObj name="Ecuación" r:id="rId5" imgW="4609800" imgH="266400" progId="Equation.3">
                      <p:embed/>
                    </p:oleObj>
                  </mc:Choice>
                  <mc:Fallback>
                    <p:oleObj name="Ecuación" r:id="rId5" imgW="4609800" imgH="266400" progId="Equation.3">
                      <p:embed/>
                      <p:pic>
                        <p:nvPicPr>
                          <p:cNvPr id="1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 y="1263"/>
                            <a:ext cx="2904" cy="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4">
                <a:extLst>
                  <a:ext uri="{FF2B5EF4-FFF2-40B4-BE49-F238E27FC236}">
                    <a16:creationId xmlns:a16="http://schemas.microsoft.com/office/drawing/2014/main" id="{2A9159AA-8A7E-B2BD-9DE3-F69AA877A346}"/>
                  </a:ext>
                </a:extLst>
              </p:cNvPr>
              <p:cNvGraphicFramePr>
                <a:graphicFrameLocks noChangeAspect="1"/>
              </p:cNvGraphicFramePr>
              <p:nvPr/>
            </p:nvGraphicFramePr>
            <p:xfrm>
              <a:off x="1844" y="1520"/>
              <a:ext cx="2216" cy="144"/>
            </p:xfrm>
            <a:graphic>
              <a:graphicData uri="http://schemas.openxmlformats.org/presentationml/2006/ole">
                <mc:AlternateContent xmlns:mc="http://schemas.openxmlformats.org/markup-compatibility/2006">
                  <mc:Choice xmlns:v="urn:schemas-microsoft-com:vml" Requires="v">
                    <p:oleObj name="Ecuación" r:id="rId7" imgW="3517560" imgH="228600" progId="Equation.3">
                      <p:embed/>
                    </p:oleObj>
                  </mc:Choice>
                  <mc:Fallback>
                    <p:oleObj name="Ecuación" r:id="rId7" imgW="3517560" imgH="228600" progId="Equation.3">
                      <p:embed/>
                      <p:pic>
                        <p:nvPicPr>
                          <p:cNvPr id="1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4" y="1520"/>
                            <a:ext cx="2216" cy="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5">
                <a:extLst>
                  <a:ext uri="{FF2B5EF4-FFF2-40B4-BE49-F238E27FC236}">
                    <a16:creationId xmlns:a16="http://schemas.microsoft.com/office/drawing/2014/main" id="{D75FCC9B-90C4-9563-2A03-FCFE5E9CBABA}"/>
                  </a:ext>
                </a:extLst>
              </p:cNvPr>
              <p:cNvGraphicFramePr>
                <a:graphicFrameLocks noChangeAspect="1"/>
              </p:cNvGraphicFramePr>
              <p:nvPr/>
            </p:nvGraphicFramePr>
            <p:xfrm>
              <a:off x="1837" y="1694"/>
              <a:ext cx="2296" cy="352"/>
            </p:xfrm>
            <a:graphic>
              <a:graphicData uri="http://schemas.openxmlformats.org/presentationml/2006/ole">
                <mc:AlternateContent xmlns:mc="http://schemas.openxmlformats.org/markup-compatibility/2006">
                  <mc:Choice xmlns:v="urn:schemas-microsoft-com:vml" Requires="v">
                    <p:oleObj name="Ecuación" r:id="rId9" imgW="3644640" imgH="558720" progId="Equation.3">
                      <p:embed/>
                    </p:oleObj>
                  </mc:Choice>
                  <mc:Fallback>
                    <p:oleObj name="Ecuación" r:id="rId9" imgW="3644640" imgH="558720" progId="Equation.3">
                      <p:embed/>
                      <p:pic>
                        <p:nvPicPr>
                          <p:cNvPr id="12"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7" y="1694"/>
                            <a:ext cx="2296" cy="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33" name="Group 18">
            <a:extLst>
              <a:ext uri="{FF2B5EF4-FFF2-40B4-BE49-F238E27FC236}">
                <a16:creationId xmlns:a16="http://schemas.microsoft.com/office/drawing/2014/main" id="{3C338650-39E8-6E06-1F18-03E33DDFA0C2}"/>
              </a:ext>
            </a:extLst>
          </p:cNvPr>
          <p:cNvGrpSpPr>
            <a:grpSpLocks/>
          </p:cNvGrpSpPr>
          <p:nvPr/>
        </p:nvGrpSpPr>
        <p:grpSpPr bwMode="auto">
          <a:xfrm>
            <a:off x="3364752" y="3277661"/>
            <a:ext cx="4419600" cy="558800"/>
            <a:chOff x="1465" y="2271"/>
            <a:chExt cx="2784" cy="352"/>
          </a:xfrm>
        </p:grpSpPr>
        <p:graphicFrame>
          <p:nvGraphicFramePr>
            <p:cNvPr id="34" name="Object 6">
              <a:extLst>
                <a:ext uri="{FF2B5EF4-FFF2-40B4-BE49-F238E27FC236}">
                  <a16:creationId xmlns:a16="http://schemas.microsoft.com/office/drawing/2014/main" id="{1B9605E4-3C06-F0B8-5CC3-9FDBC7567C00}"/>
                </a:ext>
              </a:extLst>
            </p:cNvPr>
            <p:cNvGraphicFramePr>
              <a:graphicFrameLocks noChangeAspect="1"/>
            </p:cNvGraphicFramePr>
            <p:nvPr/>
          </p:nvGraphicFramePr>
          <p:xfrm>
            <a:off x="3529" y="2271"/>
            <a:ext cx="720" cy="352"/>
          </p:xfrm>
          <a:graphic>
            <a:graphicData uri="http://schemas.openxmlformats.org/presentationml/2006/ole">
              <mc:AlternateContent xmlns:mc="http://schemas.openxmlformats.org/markup-compatibility/2006">
                <mc:Choice xmlns:v="urn:schemas-microsoft-com:vml" Requires="v">
                  <p:oleObj name="Ecuación" r:id="rId11" imgW="1143000" imgH="558720" progId="Equation.3">
                    <p:embed/>
                  </p:oleObj>
                </mc:Choice>
                <mc:Fallback>
                  <p:oleObj name="Ecuación" r:id="rId11" imgW="1143000" imgH="558720" progId="Equation.3">
                    <p:embed/>
                    <p:pic>
                      <p:nvPicPr>
                        <p:cNvPr id="1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9" y="2271"/>
                          <a:ext cx="720" cy="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 Box 7">
              <a:extLst>
                <a:ext uri="{FF2B5EF4-FFF2-40B4-BE49-F238E27FC236}">
                  <a16:creationId xmlns:a16="http://schemas.microsoft.com/office/drawing/2014/main" id="{5653D8C0-8CDA-A0A9-26C1-03D8EF5109B6}"/>
                </a:ext>
              </a:extLst>
            </p:cNvPr>
            <p:cNvSpPr txBox="1">
              <a:spLocks noChangeArrowheads="1"/>
            </p:cNvSpPr>
            <p:nvPr/>
          </p:nvSpPr>
          <p:spPr bwMode="auto">
            <a:xfrm>
              <a:off x="1465" y="2311"/>
              <a:ext cx="1532" cy="231"/>
            </a:xfrm>
            <a:prstGeom prst="rect">
              <a:avLst/>
            </a:prstGeom>
            <a:noFill/>
            <a:ln w="9525">
              <a:noFill/>
              <a:miter lim="800000"/>
              <a:headEnd/>
              <a:tailEnd/>
            </a:ln>
            <a:effectLst/>
          </p:spPr>
          <p:txBody>
            <a:bodyPr wrap="none" anchor="ctr">
              <a:spAutoFit/>
            </a:bodyPr>
            <a:lstStyle/>
            <a:p>
              <a:r>
                <a:rPr lang="es-ES_tradnl" sz="1800" dirty="0"/>
                <a:t>Ángulo diario (radianes)</a:t>
              </a:r>
            </a:p>
          </p:txBody>
        </p:sp>
        <p:sp>
          <p:nvSpPr>
            <p:cNvPr id="36" name="Line 8">
              <a:extLst>
                <a:ext uri="{FF2B5EF4-FFF2-40B4-BE49-F238E27FC236}">
                  <a16:creationId xmlns:a16="http://schemas.microsoft.com/office/drawing/2014/main" id="{D906A5E3-7C9A-4AEC-DF84-4C00545AF9B6}"/>
                </a:ext>
              </a:extLst>
            </p:cNvPr>
            <p:cNvSpPr>
              <a:spLocks noChangeShapeType="1"/>
            </p:cNvSpPr>
            <p:nvPr/>
          </p:nvSpPr>
          <p:spPr bwMode="auto">
            <a:xfrm>
              <a:off x="2981" y="2441"/>
              <a:ext cx="418" cy="0"/>
            </a:xfrm>
            <a:prstGeom prst="line">
              <a:avLst/>
            </a:prstGeom>
            <a:noFill/>
            <a:ln w="9525">
              <a:solidFill>
                <a:schemeClr val="tx1"/>
              </a:solidFill>
              <a:round/>
              <a:headEnd/>
              <a:tailEnd type="triangle" w="med" len="med"/>
            </a:ln>
            <a:effectLst/>
          </p:spPr>
          <p:txBody>
            <a:bodyPr wrap="none" anchor="ctr"/>
            <a:lstStyle/>
            <a:p>
              <a:endParaRPr lang="es-AR"/>
            </a:p>
          </p:txBody>
        </p:sp>
      </p:grpSp>
      <p:grpSp>
        <p:nvGrpSpPr>
          <p:cNvPr id="37" name="Group 21">
            <a:extLst>
              <a:ext uri="{FF2B5EF4-FFF2-40B4-BE49-F238E27FC236}">
                <a16:creationId xmlns:a16="http://schemas.microsoft.com/office/drawing/2014/main" id="{E0741296-8D79-1AF4-41E7-164DBD7E9C28}"/>
              </a:ext>
            </a:extLst>
          </p:cNvPr>
          <p:cNvGrpSpPr>
            <a:grpSpLocks/>
          </p:cNvGrpSpPr>
          <p:nvPr/>
        </p:nvGrpSpPr>
        <p:grpSpPr bwMode="auto">
          <a:xfrm>
            <a:off x="1410375" y="1969294"/>
            <a:ext cx="1519238" cy="1027113"/>
            <a:chOff x="552" y="1262"/>
            <a:chExt cx="957" cy="647"/>
          </a:xfrm>
        </p:grpSpPr>
        <p:sp>
          <p:nvSpPr>
            <p:cNvPr id="38" name="Text Box 9">
              <a:extLst>
                <a:ext uri="{FF2B5EF4-FFF2-40B4-BE49-F238E27FC236}">
                  <a16:creationId xmlns:a16="http://schemas.microsoft.com/office/drawing/2014/main" id="{6AD7B26B-4BF6-728E-C8CF-FD2F8699DDEC}"/>
                </a:ext>
              </a:extLst>
            </p:cNvPr>
            <p:cNvSpPr txBox="1">
              <a:spLocks noChangeArrowheads="1"/>
            </p:cNvSpPr>
            <p:nvPr/>
          </p:nvSpPr>
          <p:spPr bwMode="auto">
            <a:xfrm>
              <a:off x="552" y="1676"/>
              <a:ext cx="889" cy="233"/>
            </a:xfrm>
            <a:prstGeom prst="rect">
              <a:avLst/>
            </a:prstGeom>
            <a:noFill/>
            <a:ln w="9525">
              <a:noFill/>
              <a:miter lim="800000"/>
              <a:headEnd/>
              <a:tailEnd/>
            </a:ln>
            <a:effectLst/>
          </p:spPr>
          <p:txBody>
            <a:bodyPr wrap="none" anchor="ctr">
              <a:spAutoFit/>
            </a:bodyPr>
            <a:lstStyle/>
            <a:p>
              <a:pPr algn="ctr"/>
              <a:r>
                <a:rPr lang="es-ES_tradnl" sz="1800" dirty="0">
                  <a:sym typeface="Symbol" pitchFamily="18" charset="2"/>
                </a:rPr>
                <a:t>(</a:t>
              </a:r>
              <a:r>
                <a:rPr lang="es-ES_tradnl" sz="1800" i="1" dirty="0">
                  <a:sym typeface="Symbol" pitchFamily="18" charset="2"/>
                </a:rPr>
                <a:t></a:t>
              </a:r>
              <a:r>
                <a:rPr lang="es-ES_tradnl" sz="1800" dirty="0">
                  <a:sym typeface="Symbol" pitchFamily="18" charset="2"/>
                </a:rPr>
                <a:t> e</a:t>
              </a:r>
              <a:r>
                <a:rPr lang="es-ES_tradnl" sz="1800" dirty="0"/>
                <a:t>n grados)</a:t>
              </a:r>
              <a:endParaRPr lang="es-ES_tradnl" dirty="0"/>
            </a:p>
          </p:txBody>
        </p:sp>
        <p:cxnSp>
          <p:nvCxnSpPr>
            <p:cNvPr id="39" name="AutoShape 10">
              <a:extLst>
                <a:ext uri="{FF2B5EF4-FFF2-40B4-BE49-F238E27FC236}">
                  <a16:creationId xmlns:a16="http://schemas.microsoft.com/office/drawing/2014/main" id="{ED11FEB8-6207-526A-DEE8-6A716BAC0205}"/>
                </a:ext>
              </a:extLst>
            </p:cNvPr>
            <p:cNvCxnSpPr>
              <a:cxnSpLocks noChangeShapeType="1"/>
              <a:stCxn id="38" idx="0"/>
            </p:cNvCxnSpPr>
            <p:nvPr/>
          </p:nvCxnSpPr>
          <p:spPr bwMode="auto">
            <a:xfrm rot="5400000" flipH="1" flipV="1">
              <a:off x="1046" y="1213"/>
              <a:ext cx="413" cy="512"/>
            </a:xfrm>
            <a:prstGeom prst="bentConnector2">
              <a:avLst/>
            </a:prstGeom>
            <a:noFill/>
            <a:ln w="9525">
              <a:solidFill>
                <a:srgbClr val="FF0000"/>
              </a:solidFill>
              <a:miter lim="800000"/>
              <a:headEnd/>
              <a:tailEnd type="triangle" w="med" len="med"/>
            </a:ln>
            <a:effectLst/>
          </p:spPr>
        </p:cxnSp>
      </p:grpSp>
      <p:grpSp>
        <p:nvGrpSpPr>
          <p:cNvPr id="40" name="Group 19">
            <a:extLst>
              <a:ext uri="{FF2B5EF4-FFF2-40B4-BE49-F238E27FC236}">
                <a16:creationId xmlns:a16="http://schemas.microsoft.com/office/drawing/2014/main" id="{39BD978A-4794-9259-2E89-095A24C1A0D6}"/>
              </a:ext>
            </a:extLst>
          </p:cNvPr>
          <p:cNvGrpSpPr>
            <a:grpSpLocks/>
          </p:cNvGrpSpPr>
          <p:nvPr/>
        </p:nvGrpSpPr>
        <p:grpSpPr bwMode="auto">
          <a:xfrm>
            <a:off x="372149" y="5537703"/>
            <a:ext cx="4427542" cy="1056242"/>
            <a:chOff x="1787" y="3289"/>
            <a:chExt cx="2789" cy="523"/>
          </a:xfrm>
        </p:grpSpPr>
        <p:sp>
          <p:nvSpPr>
            <p:cNvPr id="41" name="Text Box 12">
              <a:extLst>
                <a:ext uri="{FF2B5EF4-FFF2-40B4-BE49-F238E27FC236}">
                  <a16:creationId xmlns:a16="http://schemas.microsoft.com/office/drawing/2014/main" id="{96A56EF4-653E-C685-4B5B-611F7CE750BE}"/>
                </a:ext>
              </a:extLst>
            </p:cNvPr>
            <p:cNvSpPr txBox="1">
              <a:spLocks noChangeArrowheads="1"/>
            </p:cNvSpPr>
            <p:nvPr/>
          </p:nvSpPr>
          <p:spPr bwMode="auto">
            <a:xfrm>
              <a:off x="1794" y="3289"/>
              <a:ext cx="1536" cy="231"/>
            </a:xfrm>
            <a:prstGeom prst="rect">
              <a:avLst/>
            </a:prstGeom>
            <a:noFill/>
            <a:ln w="9525">
              <a:noFill/>
              <a:miter lim="800000"/>
              <a:headEnd/>
              <a:tailEnd/>
            </a:ln>
            <a:effectLst/>
          </p:spPr>
          <p:txBody>
            <a:bodyPr wrap="none" anchor="ctr">
              <a:spAutoFit/>
            </a:bodyPr>
            <a:lstStyle/>
            <a:p>
              <a:r>
                <a:rPr lang="es-ES_tradnl" sz="1800" dirty="0"/>
                <a:t>En los equinoccios </a:t>
              </a:r>
              <a:r>
                <a:rPr lang="es-ES_tradnl" sz="1800" i="1" dirty="0">
                  <a:sym typeface="Symbol" pitchFamily="18" charset="2"/>
                </a:rPr>
                <a:t></a:t>
              </a:r>
              <a:r>
                <a:rPr lang="es-ES_tradnl" sz="1800" dirty="0">
                  <a:sym typeface="Symbol" pitchFamily="18" charset="2"/>
                </a:rPr>
                <a:t> = 0</a:t>
              </a:r>
              <a:endParaRPr lang="es-ES_tradnl" sz="1800" dirty="0"/>
            </a:p>
          </p:txBody>
        </p:sp>
        <p:sp>
          <p:nvSpPr>
            <p:cNvPr id="42" name="Text Box 13">
              <a:extLst>
                <a:ext uri="{FF2B5EF4-FFF2-40B4-BE49-F238E27FC236}">
                  <a16:creationId xmlns:a16="http://schemas.microsoft.com/office/drawing/2014/main" id="{B23F8BFD-2814-C350-08FD-FEC4969AB5C1}"/>
                </a:ext>
              </a:extLst>
            </p:cNvPr>
            <p:cNvSpPr txBox="1">
              <a:spLocks noChangeArrowheads="1"/>
            </p:cNvSpPr>
            <p:nvPr/>
          </p:nvSpPr>
          <p:spPr bwMode="auto">
            <a:xfrm>
              <a:off x="1787" y="3471"/>
              <a:ext cx="2789" cy="183"/>
            </a:xfrm>
            <a:prstGeom prst="rect">
              <a:avLst/>
            </a:prstGeom>
            <a:noFill/>
            <a:ln w="9525">
              <a:noFill/>
              <a:miter lim="800000"/>
              <a:headEnd/>
              <a:tailEnd/>
            </a:ln>
            <a:effectLst/>
          </p:spPr>
          <p:txBody>
            <a:bodyPr wrap="none" anchor="ctr">
              <a:spAutoFit/>
            </a:bodyPr>
            <a:lstStyle/>
            <a:p>
              <a:r>
                <a:rPr lang="es-ES_tradnl" sz="1800" dirty="0"/>
                <a:t>En el solsticio de verano boreal    </a:t>
              </a:r>
              <a:r>
                <a:rPr lang="es-ES_tradnl" sz="1800" i="1" dirty="0">
                  <a:sym typeface="Symbol" pitchFamily="18" charset="2"/>
                </a:rPr>
                <a:t></a:t>
              </a:r>
              <a:r>
                <a:rPr lang="es-ES_tradnl" sz="1800" dirty="0">
                  <a:sym typeface="Symbol" pitchFamily="18" charset="2"/>
                </a:rPr>
                <a:t>  = +23º27’</a:t>
              </a:r>
              <a:endParaRPr lang="es-ES_tradnl" sz="1800" dirty="0"/>
            </a:p>
          </p:txBody>
        </p:sp>
        <p:sp>
          <p:nvSpPr>
            <p:cNvPr id="43" name="Text Box 14">
              <a:extLst>
                <a:ext uri="{FF2B5EF4-FFF2-40B4-BE49-F238E27FC236}">
                  <a16:creationId xmlns:a16="http://schemas.microsoft.com/office/drawing/2014/main" id="{5F543D77-3A8B-1397-3CC7-ED4DC7B2DC29}"/>
                </a:ext>
              </a:extLst>
            </p:cNvPr>
            <p:cNvSpPr txBox="1">
              <a:spLocks noChangeArrowheads="1"/>
            </p:cNvSpPr>
            <p:nvPr/>
          </p:nvSpPr>
          <p:spPr bwMode="auto">
            <a:xfrm>
              <a:off x="1790" y="3629"/>
              <a:ext cx="2737" cy="183"/>
            </a:xfrm>
            <a:prstGeom prst="rect">
              <a:avLst/>
            </a:prstGeom>
            <a:noFill/>
            <a:ln w="9525">
              <a:noFill/>
              <a:miter lim="800000"/>
              <a:headEnd/>
              <a:tailEnd/>
            </a:ln>
            <a:effectLst/>
          </p:spPr>
          <p:txBody>
            <a:bodyPr wrap="none" anchor="ctr">
              <a:spAutoFit/>
            </a:bodyPr>
            <a:lstStyle/>
            <a:p>
              <a:r>
                <a:rPr lang="es-ES_tradnl" sz="1800" dirty="0"/>
                <a:t>En el solsticio de invierno boreal </a:t>
              </a:r>
              <a:r>
                <a:rPr lang="es-ES_tradnl" sz="1800" i="1" dirty="0">
                  <a:sym typeface="Symbol" pitchFamily="18" charset="2"/>
                </a:rPr>
                <a:t></a:t>
              </a:r>
              <a:r>
                <a:rPr lang="es-ES_tradnl" sz="1800" dirty="0">
                  <a:sym typeface="Symbol" pitchFamily="18" charset="2"/>
                </a:rPr>
                <a:t>  = -23º27’</a:t>
              </a:r>
              <a:endParaRPr lang="es-ES_tradnl" sz="1800" dirty="0"/>
            </a:p>
          </p:txBody>
        </p:sp>
      </p:grpSp>
      <p:grpSp>
        <p:nvGrpSpPr>
          <p:cNvPr id="44" name="Group 20">
            <a:extLst>
              <a:ext uri="{FF2B5EF4-FFF2-40B4-BE49-F238E27FC236}">
                <a16:creationId xmlns:a16="http://schemas.microsoft.com/office/drawing/2014/main" id="{B55C0272-91F2-6BBA-5EF0-0F5DDD691B5E}"/>
              </a:ext>
            </a:extLst>
          </p:cNvPr>
          <p:cNvGrpSpPr>
            <a:grpSpLocks/>
          </p:cNvGrpSpPr>
          <p:nvPr/>
        </p:nvGrpSpPr>
        <p:grpSpPr bwMode="auto">
          <a:xfrm>
            <a:off x="839787" y="865188"/>
            <a:ext cx="10392319" cy="4439158"/>
            <a:chOff x="529" y="545"/>
            <a:chExt cx="4655" cy="2266"/>
          </a:xfrm>
        </p:grpSpPr>
        <p:sp>
          <p:nvSpPr>
            <p:cNvPr id="45" name="Text Box 11">
              <a:extLst>
                <a:ext uri="{FF2B5EF4-FFF2-40B4-BE49-F238E27FC236}">
                  <a16:creationId xmlns:a16="http://schemas.microsoft.com/office/drawing/2014/main" id="{C10904A4-FCFD-2699-6D84-507523E3B50B}"/>
                </a:ext>
              </a:extLst>
            </p:cNvPr>
            <p:cNvSpPr txBox="1">
              <a:spLocks noChangeArrowheads="1"/>
            </p:cNvSpPr>
            <p:nvPr/>
          </p:nvSpPr>
          <p:spPr bwMode="auto">
            <a:xfrm>
              <a:off x="1660" y="712"/>
              <a:ext cx="2433" cy="231"/>
            </a:xfrm>
            <a:prstGeom prst="rect">
              <a:avLst/>
            </a:prstGeom>
            <a:solidFill>
              <a:srgbClr val="99FFCC"/>
            </a:solidFill>
            <a:ln w="9525">
              <a:noFill/>
              <a:miter lim="800000"/>
              <a:headEnd/>
              <a:tailEnd/>
            </a:ln>
            <a:effectLst/>
          </p:spPr>
          <p:txBody>
            <a:bodyPr anchor="ctr">
              <a:spAutoFit/>
            </a:bodyPr>
            <a:lstStyle/>
            <a:p>
              <a:r>
                <a:rPr lang="es-ES_tradnl" sz="1800" dirty="0"/>
                <a:t>Fórmula de Spencer para a declinación</a:t>
              </a:r>
            </a:p>
          </p:txBody>
        </p:sp>
        <p:sp>
          <p:nvSpPr>
            <p:cNvPr id="46" name="Rectangle 15">
              <a:extLst>
                <a:ext uri="{FF2B5EF4-FFF2-40B4-BE49-F238E27FC236}">
                  <a16:creationId xmlns:a16="http://schemas.microsoft.com/office/drawing/2014/main" id="{1986D9FD-014C-826A-081C-03F71E9477FB}"/>
                </a:ext>
              </a:extLst>
            </p:cNvPr>
            <p:cNvSpPr>
              <a:spLocks noChangeArrowheads="1"/>
            </p:cNvSpPr>
            <p:nvPr/>
          </p:nvSpPr>
          <p:spPr bwMode="auto">
            <a:xfrm>
              <a:off x="529" y="545"/>
              <a:ext cx="4655" cy="2266"/>
            </a:xfrm>
            <a:prstGeom prst="rect">
              <a:avLst/>
            </a:prstGeom>
            <a:noFill/>
            <a:ln w="38100">
              <a:solidFill>
                <a:schemeClr val="accent1"/>
              </a:solidFill>
              <a:miter lim="800000"/>
              <a:headEnd/>
              <a:tailEnd/>
            </a:ln>
            <a:effectLst/>
          </p:spPr>
          <p:txBody>
            <a:bodyPr wrap="none" anchor="ctr"/>
            <a:lstStyle/>
            <a:p>
              <a:endParaRPr lang="es-AR"/>
            </a:p>
          </p:txBody>
        </p:sp>
      </p:grpSp>
      <p:sp>
        <p:nvSpPr>
          <p:cNvPr id="47" name="Rectángulo 46">
            <a:extLst>
              <a:ext uri="{FF2B5EF4-FFF2-40B4-BE49-F238E27FC236}">
                <a16:creationId xmlns:a16="http://schemas.microsoft.com/office/drawing/2014/main" id="{0C462D22-E505-480C-AFAD-2DE6E529B91F}"/>
              </a:ext>
            </a:extLst>
          </p:cNvPr>
          <p:cNvSpPr/>
          <p:nvPr/>
        </p:nvSpPr>
        <p:spPr>
          <a:xfrm>
            <a:off x="3476266" y="4532579"/>
            <a:ext cx="3929281" cy="369332"/>
          </a:xfrm>
          <a:prstGeom prst="rect">
            <a:avLst/>
          </a:prstGeom>
          <a:solidFill>
            <a:schemeClr val="accent4">
              <a:lumMod val="20000"/>
              <a:lumOff val="80000"/>
            </a:schemeClr>
          </a:solidFill>
        </p:spPr>
        <p:txBody>
          <a:bodyPr wrap="none">
            <a:spAutoFit/>
          </a:bodyPr>
          <a:lstStyle/>
          <a:p>
            <a:r>
              <a:rPr lang="es-ES" dirty="0">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a:t>
            </a:r>
            <a:r>
              <a:rPr lang="en-US" dirty="0">
                <a:latin typeface="Arial" panose="020B0604020202020204" pitchFamily="34" charset="0"/>
                <a:ea typeface="Times New Roman" panose="02020603050405020304" pitchFamily="18" charset="0"/>
                <a:cs typeface="Times New Roman" panose="02020603050405020304" pitchFamily="18" charset="0"/>
              </a:rPr>
              <a:t> = 23.45° </a:t>
            </a:r>
            <a:r>
              <a:rPr lang="en-US" dirty="0" err="1">
                <a:latin typeface="Arial" panose="020B0604020202020204" pitchFamily="34" charset="0"/>
                <a:ea typeface="Times New Roman" panose="02020603050405020304" pitchFamily="18" charset="0"/>
                <a:cs typeface="Times New Roman" panose="02020603050405020304" pitchFamily="18" charset="0"/>
              </a:rPr>
              <a:t>sen</a:t>
            </a:r>
            <a:r>
              <a:rPr lang="en-US" dirty="0">
                <a:latin typeface="Arial" panose="020B0604020202020204" pitchFamily="34" charset="0"/>
                <a:ea typeface="Times New Roman" panose="02020603050405020304" pitchFamily="18" charset="0"/>
                <a:cs typeface="Times New Roman" panose="02020603050405020304" pitchFamily="18" charset="0"/>
              </a:rPr>
              <a:t> [360° (284 + J)/ 365]</a:t>
            </a:r>
            <a:endParaRPr lang="es-AR" dirty="0"/>
          </a:p>
        </p:txBody>
      </p:sp>
      <p:sp>
        <p:nvSpPr>
          <p:cNvPr id="48" name="Text Box 11">
            <a:extLst>
              <a:ext uri="{FF2B5EF4-FFF2-40B4-BE49-F238E27FC236}">
                <a16:creationId xmlns:a16="http://schemas.microsoft.com/office/drawing/2014/main" id="{95D375EE-7881-5E19-D4E6-975CE6778FEB}"/>
              </a:ext>
            </a:extLst>
          </p:cNvPr>
          <p:cNvSpPr txBox="1">
            <a:spLocks noChangeArrowheads="1"/>
          </p:cNvSpPr>
          <p:nvPr/>
        </p:nvSpPr>
        <p:spPr bwMode="auto">
          <a:xfrm>
            <a:off x="3138961" y="3993058"/>
            <a:ext cx="5431689" cy="369332"/>
          </a:xfrm>
          <a:prstGeom prst="rect">
            <a:avLst/>
          </a:prstGeom>
          <a:solidFill>
            <a:srgbClr val="99FFCC"/>
          </a:solidFill>
          <a:ln w="9525">
            <a:noFill/>
            <a:miter lim="800000"/>
            <a:headEnd/>
            <a:tailEnd/>
          </a:ln>
          <a:effectLst/>
        </p:spPr>
        <p:txBody>
          <a:bodyPr anchor="ctr">
            <a:spAutoFit/>
          </a:bodyPr>
          <a:lstStyle/>
          <a:p>
            <a:r>
              <a:rPr lang="es-ES_tradnl" sz="1800" dirty="0"/>
              <a:t>Fórmula de </a:t>
            </a:r>
            <a:r>
              <a:rPr lang="es-ES_tradnl" sz="1800" dirty="0" err="1"/>
              <a:t>Duffie</a:t>
            </a:r>
            <a:r>
              <a:rPr lang="es-ES_tradnl" sz="1800" dirty="0"/>
              <a:t> &amp; </a:t>
            </a:r>
            <a:r>
              <a:rPr lang="es-ES_tradnl" sz="1800" dirty="0" err="1"/>
              <a:t>Beckman</a:t>
            </a:r>
            <a:r>
              <a:rPr lang="es-ES_tradnl" sz="1800" dirty="0"/>
              <a:t> para a declinación</a:t>
            </a:r>
          </a:p>
        </p:txBody>
      </p:sp>
      <p:sp>
        <p:nvSpPr>
          <p:cNvPr id="49" name="CuadroTexto 48">
            <a:extLst>
              <a:ext uri="{FF2B5EF4-FFF2-40B4-BE49-F238E27FC236}">
                <a16:creationId xmlns:a16="http://schemas.microsoft.com/office/drawing/2014/main" id="{4B5D73DE-9DA9-51A2-1D2B-8EBF67596A6A}"/>
              </a:ext>
            </a:extLst>
          </p:cNvPr>
          <p:cNvSpPr txBox="1"/>
          <p:nvPr/>
        </p:nvSpPr>
        <p:spPr>
          <a:xfrm>
            <a:off x="6868611" y="6007587"/>
            <a:ext cx="4509761" cy="369332"/>
          </a:xfrm>
          <a:prstGeom prst="rect">
            <a:avLst/>
          </a:prstGeom>
          <a:noFill/>
        </p:spPr>
        <p:txBody>
          <a:bodyPr wrap="none" rtlCol="0">
            <a:spAutoFit/>
          </a:bodyPr>
          <a:lstStyle/>
          <a:p>
            <a:r>
              <a:rPr lang="es-AR" dirty="0"/>
              <a:t>La BASE TEMPORAL de esta variable es DIARIA</a:t>
            </a:r>
          </a:p>
        </p:txBody>
      </p:sp>
    </p:spTree>
    <p:extLst>
      <p:ext uri="{BB962C8B-B14F-4D97-AF65-F5344CB8AC3E}">
        <p14:creationId xmlns:p14="http://schemas.microsoft.com/office/powerpoint/2010/main" val="146078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500" fill="hold"/>
                                        <p:tgtEl>
                                          <p:spTgt spid="27"/>
                                        </p:tgtEl>
                                        <p:attrNameLst>
                                          <p:attrName>ppt_w</p:attrName>
                                        </p:attrNameLst>
                                      </p:cBhvr>
                                      <p:tavLst>
                                        <p:tav tm="0">
                                          <p:val>
                                            <p:fltVal val="0"/>
                                          </p:val>
                                        </p:tav>
                                        <p:tav tm="100000">
                                          <p:val>
                                            <p:strVal val="#ppt_w"/>
                                          </p:val>
                                        </p:tav>
                                      </p:tavLst>
                                    </p:anim>
                                    <p:anim calcmode="lin" valueType="num">
                                      <p:cBhvr>
                                        <p:cTn id="14" dur="50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3"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strips(upRight)">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ntr" presetSubtype="8"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ppt_x</p:attrName>
                                        </p:attrNameLst>
                                      </p:cBhvr>
                                      <p:tavLst>
                                        <p:tav tm="0">
                                          <p:val>
                                            <p:strVal val="#ppt_x-#ppt_w/2"/>
                                          </p:val>
                                        </p:tav>
                                        <p:tav tm="100000">
                                          <p:val>
                                            <p:strVal val="#ppt_x"/>
                                          </p:val>
                                        </p:tav>
                                      </p:tavLst>
                                    </p:anim>
                                    <p:anim calcmode="lin" valueType="num">
                                      <p:cBhvr>
                                        <p:cTn id="25" dur="500" fill="hold"/>
                                        <p:tgtEl>
                                          <p:spTgt spid="33"/>
                                        </p:tgtEl>
                                        <p:attrNameLst>
                                          <p:attrName>ppt_y</p:attrName>
                                        </p:attrNameLst>
                                      </p:cBhvr>
                                      <p:tavLst>
                                        <p:tav tm="0">
                                          <p:val>
                                            <p:strVal val="#ppt_y"/>
                                          </p:val>
                                        </p:tav>
                                        <p:tav tm="100000">
                                          <p:val>
                                            <p:strVal val="#ppt_y"/>
                                          </p:val>
                                        </p:tav>
                                      </p:tavLst>
                                    </p:anim>
                                    <p:anim calcmode="lin" valueType="num">
                                      <p:cBhvr>
                                        <p:cTn id="26" dur="500" fill="hold"/>
                                        <p:tgtEl>
                                          <p:spTgt spid="33"/>
                                        </p:tgtEl>
                                        <p:attrNameLst>
                                          <p:attrName>ppt_w</p:attrName>
                                        </p:attrNameLst>
                                      </p:cBhvr>
                                      <p:tavLst>
                                        <p:tav tm="0">
                                          <p:val>
                                            <p:fltVal val="0"/>
                                          </p:val>
                                        </p:tav>
                                        <p:tav tm="100000">
                                          <p:val>
                                            <p:strVal val="#ppt_w"/>
                                          </p:val>
                                        </p:tav>
                                      </p:tavLst>
                                    </p:anim>
                                    <p:anim calcmode="lin" valueType="num">
                                      <p:cBhvr>
                                        <p:cTn id="27" dur="5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AF828-DDFF-9DCE-0041-E3BF2406A0A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079CB2F-CC20-30A2-A289-552DEBD0FEDC}"/>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AA685B6D-C2FC-64E9-FA62-9B42F3853797}"/>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DEBE8626-A357-A3BF-EDFF-09304B325484}"/>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AC3F9F9F-1459-30B2-F7BB-E1E7A33FC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54C79836-7D82-13B3-5FCB-C0278399D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7148A329-8846-B670-E5BF-42353C9ACAE1}"/>
              </a:ext>
            </a:extLst>
          </p:cNvPr>
          <p:cNvSpPr>
            <a:spLocks noGrp="1"/>
          </p:cNvSpPr>
          <p:nvPr>
            <p:ph type="sldNum" sz="quarter" idx="12"/>
          </p:nvPr>
        </p:nvSpPr>
        <p:spPr/>
        <p:txBody>
          <a:bodyPr/>
          <a:lstStyle/>
          <a:p>
            <a:fld id="{4211D988-AFD1-4293-9FBC-6556B6FD0ACE}" type="slidenum">
              <a:rPr lang="es-AR" smtClean="0"/>
              <a:t>17</a:t>
            </a:fld>
            <a:endParaRPr lang="es-AR"/>
          </a:p>
        </p:txBody>
      </p:sp>
      <p:sp>
        <p:nvSpPr>
          <p:cNvPr id="23" name="Rectangle 17">
            <a:extLst>
              <a:ext uri="{FF2B5EF4-FFF2-40B4-BE49-F238E27FC236}">
                <a16:creationId xmlns:a16="http://schemas.microsoft.com/office/drawing/2014/main" id="{7A271270-E088-0EFE-18B3-BB6AA530BB9D}"/>
              </a:ext>
            </a:extLst>
          </p:cNvPr>
          <p:cNvSpPr>
            <a:spLocks noChangeArrowheads="1"/>
          </p:cNvSpPr>
          <p:nvPr/>
        </p:nvSpPr>
        <p:spPr bwMode="auto">
          <a:xfrm>
            <a:off x="1082387" y="1706228"/>
            <a:ext cx="9971436" cy="4848225"/>
          </a:xfrm>
          <a:prstGeom prst="rect">
            <a:avLst/>
          </a:prstGeom>
          <a:solidFill>
            <a:srgbClr val="EAEAEA"/>
          </a:solidFill>
          <a:ln w="9525">
            <a:noFill/>
            <a:miter lim="800000"/>
            <a:headEnd/>
            <a:tailEnd/>
          </a:ln>
          <a:effectLst/>
        </p:spPr>
        <p:txBody>
          <a:bodyPr wrap="none" anchor="ctr"/>
          <a:lstStyle/>
          <a:p>
            <a:endParaRPr lang="es-AR"/>
          </a:p>
        </p:txBody>
      </p:sp>
      <p:sp>
        <p:nvSpPr>
          <p:cNvPr id="24" name="Rectangle 2">
            <a:extLst>
              <a:ext uri="{FF2B5EF4-FFF2-40B4-BE49-F238E27FC236}">
                <a16:creationId xmlns:a16="http://schemas.microsoft.com/office/drawing/2014/main" id="{B7C4F510-5179-1996-E793-F4917175FA79}"/>
              </a:ext>
            </a:extLst>
          </p:cNvPr>
          <p:cNvSpPr>
            <a:spLocks noChangeArrowheads="1"/>
          </p:cNvSpPr>
          <p:nvPr/>
        </p:nvSpPr>
        <p:spPr bwMode="auto">
          <a:xfrm>
            <a:off x="1288762" y="2442828"/>
            <a:ext cx="1851025" cy="366712"/>
          </a:xfrm>
          <a:prstGeom prst="rect">
            <a:avLst/>
          </a:prstGeom>
          <a:noFill/>
          <a:ln w="9525">
            <a:noFill/>
            <a:miter lim="800000"/>
            <a:headEnd/>
            <a:tailEnd/>
          </a:ln>
          <a:effectLst/>
        </p:spPr>
        <p:txBody>
          <a:bodyPr wrap="none">
            <a:spAutoFit/>
          </a:bodyPr>
          <a:lstStyle/>
          <a:p>
            <a:r>
              <a:rPr lang="es-ES_tradnl" sz="1800" b="1" i="1">
                <a:solidFill>
                  <a:srgbClr val="0000FF"/>
                </a:solidFill>
                <a:sym typeface="Symbol" pitchFamily="18" charset="2"/>
              </a:rPr>
              <a:t></a:t>
            </a:r>
            <a:r>
              <a:rPr lang="es-ES_tradnl" sz="1800" b="1" baseline="-25000">
                <a:solidFill>
                  <a:srgbClr val="0000FF"/>
                </a:solidFill>
                <a:sym typeface="Symbol" pitchFamily="18" charset="2"/>
              </a:rPr>
              <a:t>z</a:t>
            </a:r>
            <a:r>
              <a:rPr lang="es-ES_tradnl" sz="1800" b="1">
                <a:solidFill>
                  <a:srgbClr val="0000FF"/>
                </a:solidFill>
                <a:sym typeface="Symbol" pitchFamily="18" charset="2"/>
              </a:rPr>
              <a:t>  ángulo cenital</a:t>
            </a:r>
            <a:endParaRPr lang="es-ES_tradnl" sz="1800" b="1" baseline="-25000">
              <a:solidFill>
                <a:srgbClr val="0000FF"/>
              </a:solidFill>
              <a:sym typeface="Symbol" pitchFamily="18" charset="2"/>
            </a:endParaRPr>
          </a:p>
        </p:txBody>
      </p:sp>
      <p:sp>
        <p:nvSpPr>
          <p:cNvPr id="25" name="Rectangle 3">
            <a:extLst>
              <a:ext uri="{FF2B5EF4-FFF2-40B4-BE49-F238E27FC236}">
                <a16:creationId xmlns:a16="http://schemas.microsoft.com/office/drawing/2014/main" id="{614E446A-49DC-66DE-9DF9-D09B3D74A728}"/>
              </a:ext>
            </a:extLst>
          </p:cNvPr>
          <p:cNvSpPr>
            <a:spLocks noChangeArrowheads="1"/>
          </p:cNvSpPr>
          <p:nvPr/>
        </p:nvSpPr>
        <p:spPr bwMode="auto">
          <a:xfrm>
            <a:off x="1266537" y="1822115"/>
            <a:ext cx="1941512" cy="366713"/>
          </a:xfrm>
          <a:prstGeom prst="rect">
            <a:avLst/>
          </a:prstGeom>
          <a:noFill/>
          <a:ln w="9525">
            <a:noFill/>
            <a:miter lim="800000"/>
            <a:headEnd/>
            <a:tailEnd/>
          </a:ln>
          <a:effectLst/>
        </p:spPr>
        <p:txBody>
          <a:bodyPr wrap="none">
            <a:spAutoFit/>
          </a:bodyPr>
          <a:lstStyle/>
          <a:p>
            <a:r>
              <a:rPr lang="es-ES_tradnl" sz="1800" b="1" i="1">
                <a:solidFill>
                  <a:srgbClr val="FF33CC"/>
                </a:solidFill>
                <a:sym typeface="Symbol" pitchFamily="18" charset="2"/>
              </a:rPr>
              <a:t>   </a:t>
            </a:r>
            <a:r>
              <a:rPr lang="es-ES_tradnl" sz="1800" b="1">
                <a:solidFill>
                  <a:srgbClr val="FF33CC"/>
                </a:solidFill>
                <a:sym typeface="Symbol" pitchFamily="18" charset="2"/>
              </a:rPr>
              <a:t>elevación solar</a:t>
            </a:r>
            <a:endParaRPr lang="es-ES_tradnl" sz="1800" b="1" i="1">
              <a:solidFill>
                <a:srgbClr val="FF33CC"/>
              </a:solidFill>
              <a:sym typeface="Symbol" pitchFamily="18" charset="2"/>
            </a:endParaRPr>
          </a:p>
        </p:txBody>
      </p:sp>
      <p:sp>
        <p:nvSpPr>
          <p:cNvPr id="26" name="Rectangle 4">
            <a:extLst>
              <a:ext uri="{FF2B5EF4-FFF2-40B4-BE49-F238E27FC236}">
                <a16:creationId xmlns:a16="http://schemas.microsoft.com/office/drawing/2014/main" id="{18895C61-83C9-8AE7-2796-8F5164FC445C}"/>
              </a:ext>
            </a:extLst>
          </p:cNvPr>
          <p:cNvSpPr>
            <a:spLocks noChangeArrowheads="1"/>
          </p:cNvSpPr>
          <p:nvPr/>
        </p:nvSpPr>
        <p:spPr bwMode="auto">
          <a:xfrm>
            <a:off x="1287174" y="3241340"/>
            <a:ext cx="1211263" cy="366713"/>
          </a:xfrm>
          <a:prstGeom prst="rect">
            <a:avLst/>
          </a:prstGeom>
          <a:noFill/>
          <a:ln w="9525">
            <a:noFill/>
            <a:miter lim="800000"/>
            <a:headEnd/>
            <a:tailEnd/>
          </a:ln>
          <a:effectLst/>
        </p:spPr>
        <p:txBody>
          <a:bodyPr wrap="none">
            <a:spAutoFit/>
          </a:bodyPr>
          <a:lstStyle/>
          <a:p>
            <a:r>
              <a:rPr lang="es-ES_tradnl" sz="1800" b="1" i="1" dirty="0">
                <a:solidFill>
                  <a:srgbClr val="339933"/>
                </a:solidFill>
                <a:sym typeface="Symbol" pitchFamily="18" charset="2"/>
              </a:rPr>
              <a:t>   </a:t>
            </a:r>
            <a:r>
              <a:rPr lang="es-ES_tradnl" sz="1800" b="1" dirty="0">
                <a:solidFill>
                  <a:srgbClr val="339933"/>
                </a:solidFill>
                <a:sym typeface="Symbol" pitchFamily="18" charset="2"/>
              </a:rPr>
              <a:t>acimut</a:t>
            </a:r>
          </a:p>
        </p:txBody>
      </p:sp>
      <p:grpSp>
        <p:nvGrpSpPr>
          <p:cNvPr id="27" name="Group 5">
            <a:extLst>
              <a:ext uri="{FF2B5EF4-FFF2-40B4-BE49-F238E27FC236}">
                <a16:creationId xmlns:a16="http://schemas.microsoft.com/office/drawing/2014/main" id="{17175901-93C5-6541-43B8-B5EA807C01C4}"/>
              </a:ext>
            </a:extLst>
          </p:cNvPr>
          <p:cNvGrpSpPr>
            <a:grpSpLocks/>
          </p:cNvGrpSpPr>
          <p:nvPr/>
        </p:nvGrpSpPr>
        <p:grpSpPr bwMode="auto">
          <a:xfrm>
            <a:off x="1226849" y="5817853"/>
            <a:ext cx="2530475" cy="635000"/>
            <a:chOff x="4151" y="2270"/>
            <a:chExt cx="1594" cy="400"/>
          </a:xfrm>
        </p:grpSpPr>
        <p:sp>
          <p:nvSpPr>
            <p:cNvPr id="28" name="Rectangle 6">
              <a:extLst>
                <a:ext uri="{FF2B5EF4-FFF2-40B4-BE49-F238E27FC236}">
                  <a16:creationId xmlns:a16="http://schemas.microsoft.com/office/drawing/2014/main" id="{21EFFDBF-62F3-C244-2D0E-92E40C5F3237}"/>
                </a:ext>
              </a:extLst>
            </p:cNvPr>
            <p:cNvSpPr>
              <a:spLocks noChangeArrowheads="1"/>
            </p:cNvSpPr>
            <p:nvPr/>
          </p:nvSpPr>
          <p:spPr bwMode="auto">
            <a:xfrm>
              <a:off x="4151" y="2270"/>
              <a:ext cx="1333" cy="231"/>
            </a:xfrm>
            <a:prstGeom prst="rect">
              <a:avLst/>
            </a:prstGeom>
            <a:noFill/>
            <a:ln w="9525">
              <a:noFill/>
              <a:miter lim="800000"/>
              <a:headEnd/>
              <a:tailEnd/>
            </a:ln>
            <a:effectLst/>
          </p:spPr>
          <p:txBody>
            <a:bodyPr>
              <a:spAutoFit/>
            </a:bodyPr>
            <a:lstStyle/>
            <a:p>
              <a:r>
                <a:rPr lang="es-ES_tradnl" sz="1800" b="1" i="1">
                  <a:solidFill>
                    <a:srgbClr val="FF0000"/>
                  </a:solidFill>
                  <a:sym typeface="Symbol" pitchFamily="18" charset="2"/>
                </a:rPr>
                <a:t></a:t>
              </a:r>
              <a:r>
                <a:rPr lang="es-ES_tradnl" sz="1800" b="1" i="1" baseline="-25000">
                  <a:solidFill>
                    <a:srgbClr val="FF0000"/>
                  </a:solidFill>
                  <a:sym typeface="Symbol" pitchFamily="18" charset="2"/>
                </a:rPr>
                <a:t>s</a:t>
              </a:r>
              <a:r>
                <a:rPr lang="es-ES_tradnl" sz="1800" b="1" i="1">
                  <a:solidFill>
                    <a:srgbClr val="FF0000"/>
                  </a:solidFill>
                  <a:sym typeface="Symbol" pitchFamily="18" charset="2"/>
                </a:rPr>
                <a:t>    </a:t>
              </a:r>
              <a:r>
                <a:rPr lang="es-ES_tradnl" sz="1800" b="1">
                  <a:solidFill>
                    <a:srgbClr val="FF0000"/>
                  </a:solidFill>
                  <a:sym typeface="Symbol" pitchFamily="18" charset="2"/>
                </a:rPr>
                <a:t>ángulo horario</a:t>
              </a:r>
            </a:p>
          </p:txBody>
        </p:sp>
        <p:sp>
          <p:nvSpPr>
            <p:cNvPr id="29" name="Rectangle 7">
              <a:extLst>
                <a:ext uri="{FF2B5EF4-FFF2-40B4-BE49-F238E27FC236}">
                  <a16:creationId xmlns:a16="http://schemas.microsoft.com/office/drawing/2014/main" id="{674877F3-B3C9-EB82-8928-639BBF0F2A4C}"/>
                </a:ext>
              </a:extLst>
            </p:cNvPr>
            <p:cNvSpPr>
              <a:spLocks noChangeArrowheads="1"/>
            </p:cNvSpPr>
            <p:nvPr/>
          </p:nvSpPr>
          <p:spPr bwMode="auto">
            <a:xfrm>
              <a:off x="4412" y="2439"/>
              <a:ext cx="1333" cy="231"/>
            </a:xfrm>
            <a:prstGeom prst="rect">
              <a:avLst/>
            </a:prstGeom>
            <a:noFill/>
            <a:ln w="9525">
              <a:noFill/>
              <a:miter lim="800000"/>
              <a:headEnd/>
              <a:tailEnd/>
            </a:ln>
            <a:effectLst/>
          </p:spPr>
          <p:txBody>
            <a:bodyPr>
              <a:spAutoFit/>
            </a:bodyPr>
            <a:lstStyle/>
            <a:p>
              <a:r>
                <a:rPr lang="es-ES_tradnl" sz="1800" b="1">
                  <a:solidFill>
                    <a:srgbClr val="FF0000"/>
                  </a:solidFill>
                  <a:sym typeface="Symbol" pitchFamily="18" charset="2"/>
                </a:rPr>
                <a:t> a la salida del Sol</a:t>
              </a:r>
            </a:p>
          </p:txBody>
        </p:sp>
      </p:grpSp>
      <p:sp>
        <p:nvSpPr>
          <p:cNvPr id="30" name="Rectangle 8">
            <a:extLst>
              <a:ext uri="{FF2B5EF4-FFF2-40B4-BE49-F238E27FC236}">
                <a16:creationId xmlns:a16="http://schemas.microsoft.com/office/drawing/2014/main" id="{84FBEB9F-821A-72E4-7491-9F763CC89D40}"/>
              </a:ext>
            </a:extLst>
          </p:cNvPr>
          <p:cNvSpPr>
            <a:spLocks noChangeArrowheads="1"/>
          </p:cNvSpPr>
          <p:nvPr/>
        </p:nvSpPr>
        <p:spPr bwMode="auto">
          <a:xfrm>
            <a:off x="1272887" y="4316078"/>
            <a:ext cx="2116137" cy="366712"/>
          </a:xfrm>
          <a:prstGeom prst="rect">
            <a:avLst/>
          </a:prstGeom>
          <a:noFill/>
          <a:ln w="9525">
            <a:noFill/>
            <a:miter lim="800000"/>
            <a:headEnd/>
            <a:tailEnd/>
          </a:ln>
          <a:effectLst/>
        </p:spPr>
        <p:txBody>
          <a:bodyPr>
            <a:spAutoFit/>
          </a:bodyPr>
          <a:lstStyle/>
          <a:p>
            <a:r>
              <a:rPr lang="es-ES_tradnl" sz="1800" b="1" i="1">
                <a:solidFill>
                  <a:srgbClr val="FF0000"/>
                </a:solidFill>
                <a:sym typeface="Symbol" pitchFamily="18" charset="2"/>
              </a:rPr>
              <a:t>    </a:t>
            </a:r>
            <a:r>
              <a:rPr lang="es-ES_tradnl" sz="1800" b="1">
                <a:solidFill>
                  <a:srgbClr val="FF0000"/>
                </a:solidFill>
                <a:sym typeface="Symbol" pitchFamily="18" charset="2"/>
              </a:rPr>
              <a:t>ángulo horario</a:t>
            </a:r>
          </a:p>
        </p:txBody>
      </p:sp>
      <p:sp>
        <p:nvSpPr>
          <p:cNvPr id="31" name="Text Box 9">
            <a:extLst>
              <a:ext uri="{FF2B5EF4-FFF2-40B4-BE49-F238E27FC236}">
                <a16:creationId xmlns:a16="http://schemas.microsoft.com/office/drawing/2014/main" id="{C0DC4AE9-2ED8-729D-B3B3-75CA332DBEF5}"/>
              </a:ext>
            </a:extLst>
          </p:cNvPr>
          <p:cNvSpPr txBox="1">
            <a:spLocks noChangeArrowheads="1"/>
          </p:cNvSpPr>
          <p:nvPr/>
        </p:nvSpPr>
        <p:spPr bwMode="auto">
          <a:xfrm>
            <a:off x="3690649" y="1818940"/>
            <a:ext cx="3451225" cy="366713"/>
          </a:xfrm>
          <a:prstGeom prst="rect">
            <a:avLst/>
          </a:prstGeom>
          <a:noFill/>
          <a:ln w="9525">
            <a:noFill/>
            <a:miter lim="800000"/>
            <a:headEnd/>
            <a:tailEnd/>
          </a:ln>
          <a:effectLst/>
        </p:spPr>
        <p:txBody>
          <a:bodyPr wrap="none">
            <a:spAutoFit/>
          </a:bodyPr>
          <a:lstStyle/>
          <a:p>
            <a:r>
              <a:rPr lang="es-PR" sz="1800">
                <a:solidFill>
                  <a:srgbClr val="FF33CC"/>
                </a:solidFill>
              </a:rPr>
              <a:t>Varía de 0º (horizonte) a 90º (cénit)</a:t>
            </a:r>
            <a:endParaRPr lang="es-ES" sz="1800">
              <a:solidFill>
                <a:srgbClr val="FF33CC"/>
              </a:solidFill>
            </a:endParaRPr>
          </a:p>
        </p:txBody>
      </p:sp>
      <p:sp>
        <p:nvSpPr>
          <p:cNvPr id="32" name="Text Box 10">
            <a:extLst>
              <a:ext uri="{FF2B5EF4-FFF2-40B4-BE49-F238E27FC236}">
                <a16:creationId xmlns:a16="http://schemas.microsoft.com/office/drawing/2014/main" id="{E42346BC-5E54-EB10-B13C-BF87E4D1F114}"/>
              </a:ext>
            </a:extLst>
          </p:cNvPr>
          <p:cNvSpPr txBox="1">
            <a:spLocks noChangeArrowheads="1"/>
          </p:cNvSpPr>
          <p:nvPr/>
        </p:nvSpPr>
        <p:spPr bwMode="auto">
          <a:xfrm>
            <a:off x="3727162" y="2433303"/>
            <a:ext cx="3451225" cy="366712"/>
          </a:xfrm>
          <a:prstGeom prst="rect">
            <a:avLst/>
          </a:prstGeom>
          <a:noFill/>
          <a:ln w="9525">
            <a:noFill/>
            <a:miter lim="800000"/>
            <a:headEnd/>
            <a:tailEnd/>
          </a:ln>
          <a:effectLst/>
        </p:spPr>
        <p:txBody>
          <a:bodyPr wrap="none">
            <a:spAutoFit/>
          </a:bodyPr>
          <a:lstStyle/>
          <a:p>
            <a:r>
              <a:rPr lang="es-PR" sz="1800">
                <a:solidFill>
                  <a:schemeClr val="accent2"/>
                </a:solidFill>
              </a:rPr>
              <a:t>Varía de 0º (cénit) a 90º (horizonte)</a:t>
            </a:r>
            <a:endParaRPr lang="es-ES" sz="1800">
              <a:solidFill>
                <a:schemeClr val="accent2"/>
              </a:solidFill>
            </a:endParaRPr>
          </a:p>
        </p:txBody>
      </p:sp>
      <p:sp>
        <p:nvSpPr>
          <p:cNvPr id="33" name="Text Box 11">
            <a:extLst>
              <a:ext uri="{FF2B5EF4-FFF2-40B4-BE49-F238E27FC236}">
                <a16:creationId xmlns:a16="http://schemas.microsoft.com/office/drawing/2014/main" id="{BF130179-74D9-9A24-A9C5-58AD7E387DF2}"/>
              </a:ext>
            </a:extLst>
          </p:cNvPr>
          <p:cNvSpPr txBox="1">
            <a:spLocks noChangeArrowheads="1"/>
          </p:cNvSpPr>
          <p:nvPr/>
        </p:nvSpPr>
        <p:spPr bwMode="auto">
          <a:xfrm>
            <a:off x="3720812" y="3239753"/>
            <a:ext cx="4025900" cy="641350"/>
          </a:xfrm>
          <a:prstGeom prst="rect">
            <a:avLst/>
          </a:prstGeom>
          <a:noFill/>
          <a:ln w="9525">
            <a:noFill/>
            <a:miter lim="800000"/>
            <a:headEnd/>
            <a:tailEnd/>
          </a:ln>
          <a:effectLst/>
        </p:spPr>
        <p:txBody>
          <a:bodyPr wrap="none">
            <a:spAutoFit/>
          </a:bodyPr>
          <a:lstStyle/>
          <a:p>
            <a:r>
              <a:rPr lang="es-PR" sz="1800">
                <a:solidFill>
                  <a:srgbClr val="339933"/>
                </a:solidFill>
              </a:rPr>
              <a:t>Varía de 0º (sur) a 180º (norte). </a:t>
            </a:r>
          </a:p>
          <a:p>
            <a:r>
              <a:rPr lang="es-PR" sz="1800">
                <a:solidFill>
                  <a:srgbClr val="339933"/>
                </a:solidFill>
              </a:rPr>
              <a:t>Signo: positivo hacia E, negativo hacia W</a:t>
            </a:r>
            <a:endParaRPr lang="es-ES" sz="1800">
              <a:solidFill>
                <a:srgbClr val="339933"/>
              </a:solidFill>
            </a:endParaRPr>
          </a:p>
        </p:txBody>
      </p:sp>
      <p:sp>
        <p:nvSpPr>
          <p:cNvPr id="34" name="Text Box 12">
            <a:extLst>
              <a:ext uri="{FF2B5EF4-FFF2-40B4-BE49-F238E27FC236}">
                <a16:creationId xmlns:a16="http://schemas.microsoft.com/office/drawing/2014/main" id="{0403ED59-6B3F-37A1-FF15-1E4074F533BA}"/>
              </a:ext>
            </a:extLst>
          </p:cNvPr>
          <p:cNvSpPr txBox="1">
            <a:spLocks noChangeArrowheads="1"/>
          </p:cNvSpPr>
          <p:nvPr/>
        </p:nvSpPr>
        <p:spPr bwMode="auto">
          <a:xfrm>
            <a:off x="3727161" y="4333540"/>
            <a:ext cx="7191951" cy="1190625"/>
          </a:xfrm>
          <a:prstGeom prst="rect">
            <a:avLst/>
          </a:prstGeom>
          <a:noFill/>
          <a:ln w="9525">
            <a:noFill/>
            <a:miter lim="800000"/>
            <a:headEnd/>
            <a:tailEnd/>
          </a:ln>
          <a:effectLst/>
        </p:spPr>
        <p:txBody>
          <a:bodyPr wrap="square">
            <a:spAutoFit/>
          </a:bodyPr>
          <a:lstStyle/>
          <a:p>
            <a:r>
              <a:rPr lang="es-PR" sz="1800" dirty="0">
                <a:solidFill>
                  <a:srgbClr val="FF0000"/>
                </a:solidFill>
              </a:rPr>
              <a:t>Varía de 0º (Sol culminando el meridiano) a un valor dependiente del día del año y la latitud. </a:t>
            </a:r>
          </a:p>
          <a:p>
            <a:r>
              <a:rPr lang="es-PR" sz="1800" dirty="0">
                <a:solidFill>
                  <a:srgbClr val="FF0000"/>
                </a:solidFill>
              </a:rPr>
              <a:t>Signo: positivo antes del mediodía solar, negativo después del mediodía solar</a:t>
            </a:r>
            <a:endParaRPr lang="es-ES" sz="1800" dirty="0">
              <a:solidFill>
                <a:srgbClr val="FF0000"/>
              </a:solidFill>
            </a:endParaRPr>
          </a:p>
        </p:txBody>
      </p:sp>
      <p:sp>
        <p:nvSpPr>
          <p:cNvPr id="35" name="Rectangle 14">
            <a:extLst>
              <a:ext uri="{FF2B5EF4-FFF2-40B4-BE49-F238E27FC236}">
                <a16:creationId xmlns:a16="http://schemas.microsoft.com/office/drawing/2014/main" id="{290D644C-0D63-517C-4F26-F9BA7F5ABD23}"/>
              </a:ext>
            </a:extLst>
          </p:cNvPr>
          <p:cNvSpPr>
            <a:spLocks noChangeArrowheads="1"/>
          </p:cNvSpPr>
          <p:nvPr/>
        </p:nvSpPr>
        <p:spPr bwMode="auto">
          <a:xfrm>
            <a:off x="3727162" y="5824203"/>
            <a:ext cx="4356100" cy="366712"/>
          </a:xfrm>
          <a:prstGeom prst="rect">
            <a:avLst/>
          </a:prstGeom>
          <a:noFill/>
          <a:ln w="9525">
            <a:noFill/>
            <a:miter lim="800000"/>
            <a:headEnd/>
            <a:tailEnd/>
          </a:ln>
          <a:effectLst/>
        </p:spPr>
        <p:txBody>
          <a:bodyPr wrap="none">
            <a:spAutoFit/>
          </a:bodyPr>
          <a:lstStyle/>
          <a:p>
            <a:r>
              <a:rPr lang="es-PR" sz="1800">
                <a:solidFill>
                  <a:srgbClr val="FF0000"/>
                </a:solidFill>
              </a:rPr>
              <a:t>Valor dependiente del día del año y la latitud.</a:t>
            </a:r>
            <a:endParaRPr lang="es-ES" sz="1800">
              <a:solidFill>
                <a:srgbClr val="FF0000"/>
              </a:solidFill>
            </a:endParaRPr>
          </a:p>
        </p:txBody>
      </p:sp>
      <p:sp>
        <p:nvSpPr>
          <p:cNvPr id="36" name="Text Box 19">
            <a:extLst>
              <a:ext uri="{FF2B5EF4-FFF2-40B4-BE49-F238E27FC236}">
                <a16:creationId xmlns:a16="http://schemas.microsoft.com/office/drawing/2014/main" id="{F7835767-A7D7-2A44-6D76-6686C83C2DC4}"/>
              </a:ext>
            </a:extLst>
          </p:cNvPr>
          <p:cNvSpPr txBox="1">
            <a:spLocks noChangeArrowheads="1"/>
          </p:cNvSpPr>
          <p:nvPr/>
        </p:nvSpPr>
        <p:spPr bwMode="auto">
          <a:xfrm>
            <a:off x="49302" y="874378"/>
            <a:ext cx="2831224" cy="461665"/>
          </a:xfrm>
          <a:prstGeom prst="rect">
            <a:avLst/>
          </a:prstGeom>
          <a:noFill/>
          <a:ln w="9525">
            <a:noFill/>
            <a:miter lim="800000"/>
            <a:headEnd/>
            <a:tailEnd/>
          </a:ln>
          <a:effectLst/>
        </p:spPr>
        <p:txBody>
          <a:bodyPr wrap="none">
            <a:spAutoFit/>
          </a:bodyPr>
          <a:lstStyle/>
          <a:p>
            <a:r>
              <a:rPr lang="es-PR" sz="2400" b="1" dirty="0"/>
              <a:t>CRITERIO DE SIGNOS</a:t>
            </a:r>
            <a:endParaRPr lang="es-ES" sz="2400" b="1" dirty="0"/>
          </a:p>
        </p:txBody>
      </p:sp>
    </p:spTree>
    <p:extLst>
      <p:ext uri="{BB962C8B-B14F-4D97-AF65-F5344CB8AC3E}">
        <p14:creationId xmlns:p14="http://schemas.microsoft.com/office/powerpoint/2010/main" val="94953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checkerboard(across)">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linds(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0-#ppt_w/2"/>
                                          </p:val>
                                        </p:tav>
                                        <p:tav tm="100000">
                                          <p:val>
                                            <p:strVal val="#ppt_x"/>
                                          </p:val>
                                        </p:tav>
                                      </p:tavLst>
                                    </p:anim>
                                    <p:anim calcmode="lin" valueType="num">
                                      <p:cBhvr additive="base">
                                        <p:cTn id="39"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checkerboard(across)">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1+#ppt_w/2"/>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strips(downRight)">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0-#ppt_w/2"/>
                                          </p:val>
                                        </p:tav>
                                        <p:tav tm="100000">
                                          <p:val>
                                            <p:strVal val="#ppt_x"/>
                                          </p:val>
                                        </p:tav>
                                      </p:tavLst>
                                    </p:anim>
                                    <p:anim calcmode="lin" valueType="num">
                                      <p:cBhvr additive="base">
                                        <p:cTn id="61"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5"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randombar(vertical)">
                                      <p:cBhvr>
                                        <p:cTn id="6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utoUpdateAnimBg="0"/>
      <p:bldP spid="25" grpId="0" autoUpdateAnimBg="0"/>
      <p:bldP spid="26" grpId="0" autoUpdateAnimBg="0"/>
      <p:bldP spid="30" grpId="0" autoUpdateAnimBg="0"/>
      <p:bldP spid="31" grpId="0" autoUpdateAnimBg="0"/>
      <p:bldP spid="32" grpId="0" autoUpdateAnimBg="0"/>
      <p:bldP spid="33" grpId="0" autoUpdateAnimBg="0"/>
      <p:bldP spid="34" grpId="0" autoUpdateAnimBg="0"/>
      <p:bldP spid="35" grpId="0" autoUpdateAnimBg="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70C95-6890-EEE7-1A6F-86FD665B992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145BCBD-5444-F7CA-85EE-7F227B131786}"/>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B64E2E93-94D1-9FDE-5488-A1A8CAD69583}"/>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9E841053-0B98-C5BF-2A0A-7DEAA587EFAE}"/>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FF995474-726F-1351-1D96-73898699D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BA45A3E2-9AA7-B17F-A167-334DB745B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9A342DAB-C829-A908-0C03-5315FA138596}"/>
              </a:ext>
            </a:extLst>
          </p:cNvPr>
          <p:cNvSpPr>
            <a:spLocks noGrp="1"/>
          </p:cNvSpPr>
          <p:nvPr>
            <p:ph type="sldNum" sz="quarter" idx="12"/>
          </p:nvPr>
        </p:nvSpPr>
        <p:spPr/>
        <p:txBody>
          <a:bodyPr/>
          <a:lstStyle/>
          <a:p>
            <a:fld id="{4211D988-AFD1-4293-9FBC-6556B6FD0ACE}" type="slidenum">
              <a:rPr lang="es-AR" smtClean="0"/>
              <a:t>18</a:t>
            </a:fld>
            <a:endParaRPr lang="es-AR"/>
          </a:p>
        </p:txBody>
      </p:sp>
      <p:sp>
        <p:nvSpPr>
          <p:cNvPr id="15" name="Text Box 2">
            <a:extLst>
              <a:ext uri="{FF2B5EF4-FFF2-40B4-BE49-F238E27FC236}">
                <a16:creationId xmlns:a16="http://schemas.microsoft.com/office/drawing/2014/main" id="{B8ACDF83-4DE9-42FD-69AB-4F2673D681C7}"/>
              </a:ext>
            </a:extLst>
          </p:cNvPr>
          <p:cNvSpPr txBox="1">
            <a:spLocks noChangeArrowheads="1"/>
          </p:cNvSpPr>
          <p:nvPr/>
        </p:nvSpPr>
        <p:spPr bwMode="auto">
          <a:xfrm>
            <a:off x="345215" y="891502"/>
            <a:ext cx="1516762" cy="461665"/>
          </a:xfrm>
          <a:prstGeom prst="rect">
            <a:avLst/>
          </a:prstGeom>
          <a:noFill/>
          <a:ln w="9525">
            <a:noFill/>
            <a:miter lim="800000"/>
            <a:headEnd/>
            <a:tailEnd/>
          </a:ln>
          <a:effectLst/>
        </p:spPr>
        <p:txBody>
          <a:bodyPr wrap="none">
            <a:spAutoFit/>
          </a:bodyPr>
          <a:lstStyle/>
          <a:p>
            <a:r>
              <a:rPr lang="es-ES_tradnl" sz="2400" dirty="0"/>
              <a:t>DÍA SOLAR</a:t>
            </a:r>
          </a:p>
        </p:txBody>
      </p:sp>
      <p:sp>
        <p:nvSpPr>
          <p:cNvPr id="16" name="Rectangle 4">
            <a:extLst>
              <a:ext uri="{FF2B5EF4-FFF2-40B4-BE49-F238E27FC236}">
                <a16:creationId xmlns:a16="http://schemas.microsoft.com/office/drawing/2014/main" id="{63E87EBA-6C93-A934-ED48-478ECEB8239C}"/>
              </a:ext>
            </a:extLst>
          </p:cNvPr>
          <p:cNvSpPr>
            <a:spLocks noChangeArrowheads="1"/>
          </p:cNvSpPr>
          <p:nvPr/>
        </p:nvSpPr>
        <p:spPr bwMode="auto">
          <a:xfrm>
            <a:off x="345215" y="1366815"/>
            <a:ext cx="11530144" cy="830997"/>
          </a:xfrm>
          <a:prstGeom prst="rect">
            <a:avLst/>
          </a:prstGeom>
          <a:noFill/>
          <a:ln w="9525">
            <a:noFill/>
            <a:miter lim="800000"/>
            <a:headEnd/>
            <a:tailEnd/>
          </a:ln>
          <a:effectLst/>
        </p:spPr>
        <p:txBody>
          <a:bodyPr wrap="square">
            <a:spAutoFit/>
          </a:bodyPr>
          <a:lstStyle/>
          <a:p>
            <a:pPr algn="just" eaLnBrk="1" hangingPunct="1"/>
            <a:r>
              <a:rPr lang="es-ES_tradnl" sz="2400" b="1" u="sng" dirty="0">
                <a:solidFill>
                  <a:srgbClr val="FF0000"/>
                </a:solidFill>
              </a:rPr>
              <a:t>Día solar</a:t>
            </a:r>
            <a:r>
              <a:rPr lang="es-ES_tradnl" sz="2400" dirty="0"/>
              <a:t> es el intervalo de tiempo en que el Sol realiza una revolución completa alrededor de un observador estacionario situado en la Tierra.</a:t>
            </a:r>
          </a:p>
        </p:txBody>
      </p:sp>
      <p:sp>
        <p:nvSpPr>
          <p:cNvPr id="17" name="Rectangle 5">
            <a:extLst>
              <a:ext uri="{FF2B5EF4-FFF2-40B4-BE49-F238E27FC236}">
                <a16:creationId xmlns:a16="http://schemas.microsoft.com/office/drawing/2014/main" id="{339D7012-0A74-BDEE-F5A5-74E7383C1E5F}"/>
              </a:ext>
            </a:extLst>
          </p:cNvPr>
          <p:cNvSpPr>
            <a:spLocks noChangeArrowheads="1"/>
          </p:cNvSpPr>
          <p:nvPr/>
        </p:nvSpPr>
        <p:spPr bwMode="auto">
          <a:xfrm>
            <a:off x="2607573" y="2274073"/>
            <a:ext cx="7682553" cy="461665"/>
          </a:xfrm>
          <a:prstGeom prst="rect">
            <a:avLst/>
          </a:prstGeom>
          <a:solidFill>
            <a:srgbClr val="FF33CC"/>
          </a:solidFill>
          <a:ln w="9525">
            <a:noFill/>
            <a:miter lim="800000"/>
            <a:headEnd/>
            <a:tailEnd/>
          </a:ln>
          <a:effectLst/>
        </p:spPr>
        <p:txBody>
          <a:bodyPr wrap="square">
            <a:spAutoFit/>
          </a:bodyPr>
          <a:lstStyle/>
          <a:p>
            <a:pPr algn="ctr"/>
            <a:r>
              <a:rPr lang="es-ES_tradnl" sz="2400" b="1" dirty="0">
                <a:solidFill>
                  <a:srgbClr val="FFFF00"/>
                </a:solidFill>
              </a:rPr>
              <a:t>ESTE INTERVALO NO ES NECESARIAMENTE DE 24 h</a:t>
            </a:r>
            <a:endParaRPr lang="es-ES" sz="2400" b="1" dirty="0">
              <a:solidFill>
                <a:srgbClr val="FFFF00"/>
              </a:solidFill>
            </a:endParaRPr>
          </a:p>
        </p:txBody>
      </p:sp>
      <p:sp>
        <p:nvSpPr>
          <p:cNvPr id="18" name="Rectangle 6">
            <a:extLst>
              <a:ext uri="{FF2B5EF4-FFF2-40B4-BE49-F238E27FC236}">
                <a16:creationId xmlns:a16="http://schemas.microsoft.com/office/drawing/2014/main" id="{CAF29A58-2BE8-073F-251B-43E2E7611AA5}"/>
              </a:ext>
            </a:extLst>
          </p:cNvPr>
          <p:cNvSpPr>
            <a:spLocks noChangeArrowheads="1"/>
          </p:cNvSpPr>
          <p:nvPr/>
        </p:nvSpPr>
        <p:spPr bwMode="auto">
          <a:xfrm>
            <a:off x="345215" y="2841667"/>
            <a:ext cx="11530144" cy="1569660"/>
          </a:xfrm>
          <a:prstGeom prst="rect">
            <a:avLst/>
          </a:prstGeom>
          <a:noFill/>
          <a:ln w="9525">
            <a:noFill/>
            <a:miter lim="800000"/>
            <a:headEnd/>
            <a:tailEnd/>
          </a:ln>
          <a:effectLst/>
        </p:spPr>
        <p:txBody>
          <a:bodyPr wrap="square">
            <a:spAutoFit/>
          </a:bodyPr>
          <a:lstStyle/>
          <a:p>
            <a:pPr algn="just"/>
            <a:r>
              <a:rPr lang="es-ES_tradnl" sz="2400" dirty="0"/>
              <a:t>Un observador situado en el hemisferio Sur mirando hacia el Norte que ponga en hora a mediodía solar (cuando el Sol está directamente sobre el meridiano local) un reloj que marcha uniformemente, puede encontrarse con que cuando el reloj indique de nuevo que es mediodía, el sol no está exactamente sobre el meridiano local.</a:t>
            </a:r>
            <a:endParaRPr lang="es-ES" sz="2400" dirty="0"/>
          </a:p>
        </p:txBody>
      </p:sp>
      <p:sp>
        <p:nvSpPr>
          <p:cNvPr id="19" name="Rectangle 7">
            <a:extLst>
              <a:ext uri="{FF2B5EF4-FFF2-40B4-BE49-F238E27FC236}">
                <a16:creationId xmlns:a16="http://schemas.microsoft.com/office/drawing/2014/main" id="{66E62F23-F5E3-518C-5789-2004EA324C7D}"/>
              </a:ext>
            </a:extLst>
          </p:cNvPr>
          <p:cNvSpPr>
            <a:spLocks noChangeArrowheads="1"/>
          </p:cNvSpPr>
          <p:nvPr/>
        </p:nvSpPr>
        <p:spPr bwMode="auto">
          <a:xfrm>
            <a:off x="1569394" y="5092332"/>
            <a:ext cx="3631869" cy="1015663"/>
          </a:xfrm>
          <a:prstGeom prst="rect">
            <a:avLst/>
          </a:prstGeom>
          <a:noFill/>
          <a:ln w="9525">
            <a:noFill/>
            <a:miter lim="800000"/>
            <a:headEnd/>
            <a:tailEnd/>
          </a:ln>
          <a:effectLst/>
        </p:spPr>
        <p:txBody>
          <a:bodyPr wrap="square">
            <a:spAutoFit/>
          </a:bodyPr>
          <a:lstStyle/>
          <a:p>
            <a:r>
              <a:rPr lang="es-ES_tradnl" sz="2000" dirty="0"/>
              <a:t>El día solar varía a lo largo del año por las dos razones siguientes:</a:t>
            </a:r>
            <a:endParaRPr lang="es-ES" sz="2000" dirty="0"/>
          </a:p>
        </p:txBody>
      </p:sp>
      <p:sp>
        <p:nvSpPr>
          <p:cNvPr id="20" name="Rectangle 8">
            <a:extLst>
              <a:ext uri="{FF2B5EF4-FFF2-40B4-BE49-F238E27FC236}">
                <a16:creationId xmlns:a16="http://schemas.microsoft.com/office/drawing/2014/main" id="{A8AABF53-5B46-CC83-9DDA-9408D02AE887}"/>
              </a:ext>
            </a:extLst>
          </p:cNvPr>
          <p:cNvSpPr>
            <a:spLocks noChangeArrowheads="1"/>
          </p:cNvSpPr>
          <p:nvPr/>
        </p:nvSpPr>
        <p:spPr bwMode="auto">
          <a:xfrm>
            <a:off x="5583499" y="4517256"/>
            <a:ext cx="5926102" cy="1015663"/>
          </a:xfrm>
          <a:prstGeom prst="rect">
            <a:avLst/>
          </a:prstGeom>
          <a:noFill/>
          <a:ln w="9525">
            <a:noFill/>
            <a:miter lim="800000"/>
            <a:headEnd/>
            <a:tailEnd/>
          </a:ln>
          <a:effectLst/>
        </p:spPr>
        <p:txBody>
          <a:bodyPr wrap="square">
            <a:spAutoFit/>
          </a:bodyPr>
          <a:lstStyle/>
          <a:p>
            <a:pPr algn="just"/>
            <a:r>
              <a:rPr lang="es-ES_tradnl" sz="2000" dirty="0"/>
              <a:t>La Tierra barre áreas desiguales en el plano de la eclíptica a medida que se mueve en torno al Sol (Leyes de Kepler)</a:t>
            </a:r>
            <a:endParaRPr lang="es-ES" sz="2000" dirty="0"/>
          </a:p>
        </p:txBody>
      </p:sp>
      <p:sp>
        <p:nvSpPr>
          <p:cNvPr id="21" name="Rectangle 9">
            <a:extLst>
              <a:ext uri="{FF2B5EF4-FFF2-40B4-BE49-F238E27FC236}">
                <a16:creationId xmlns:a16="http://schemas.microsoft.com/office/drawing/2014/main" id="{7105F052-B139-711D-C543-EB604809B860}"/>
              </a:ext>
            </a:extLst>
          </p:cNvPr>
          <p:cNvSpPr>
            <a:spLocks noChangeArrowheads="1"/>
          </p:cNvSpPr>
          <p:nvPr/>
        </p:nvSpPr>
        <p:spPr bwMode="auto">
          <a:xfrm>
            <a:off x="5583499" y="6080455"/>
            <a:ext cx="5926102" cy="707886"/>
          </a:xfrm>
          <a:prstGeom prst="rect">
            <a:avLst/>
          </a:prstGeom>
          <a:noFill/>
          <a:ln w="9525">
            <a:noFill/>
            <a:miter lim="800000"/>
            <a:headEnd/>
            <a:tailEnd/>
          </a:ln>
          <a:effectLst/>
        </p:spPr>
        <p:txBody>
          <a:bodyPr wrap="square">
            <a:spAutoFit/>
          </a:bodyPr>
          <a:lstStyle/>
          <a:p>
            <a:pPr algn="just"/>
            <a:r>
              <a:rPr lang="es-ES_tradnl" sz="2000" dirty="0"/>
              <a:t>El eje de la Tierra está inclinado respecto al plano de la eclíptica.</a:t>
            </a:r>
            <a:endParaRPr lang="es-ES" sz="2000" dirty="0"/>
          </a:p>
        </p:txBody>
      </p:sp>
      <p:sp>
        <p:nvSpPr>
          <p:cNvPr id="22" name="AutoShape 10">
            <a:extLst>
              <a:ext uri="{FF2B5EF4-FFF2-40B4-BE49-F238E27FC236}">
                <a16:creationId xmlns:a16="http://schemas.microsoft.com/office/drawing/2014/main" id="{8B6FCA9C-FE8D-1527-14A4-CCDCE7F5E014}"/>
              </a:ext>
            </a:extLst>
          </p:cNvPr>
          <p:cNvSpPr>
            <a:spLocks/>
          </p:cNvSpPr>
          <p:nvPr/>
        </p:nvSpPr>
        <p:spPr bwMode="auto">
          <a:xfrm>
            <a:off x="5290781" y="4638154"/>
            <a:ext cx="203200" cy="1901825"/>
          </a:xfrm>
          <a:prstGeom prst="leftBrace">
            <a:avLst>
              <a:gd name="adj1" fmla="val 77995"/>
              <a:gd name="adj2" fmla="val 50000"/>
            </a:avLst>
          </a:prstGeom>
          <a:noFill/>
          <a:ln w="28575">
            <a:solidFill>
              <a:srgbClr val="FF33CC"/>
            </a:solidFill>
            <a:round/>
            <a:headEnd/>
            <a:tailEnd/>
          </a:ln>
          <a:effectLst/>
        </p:spPr>
        <p:txBody>
          <a:bodyPr wrap="none" anchor="ctr"/>
          <a:lstStyle/>
          <a:p>
            <a:endParaRPr lang="es-AR"/>
          </a:p>
        </p:txBody>
      </p:sp>
    </p:spTree>
    <p:extLst>
      <p:ext uri="{BB962C8B-B14F-4D97-AF65-F5344CB8AC3E}">
        <p14:creationId xmlns:p14="http://schemas.microsoft.com/office/powerpoint/2010/main" val="4013064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ox(ou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5"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blinds(vertical)">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1+#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linds(vertical)">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32"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box(out)">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nimBg="1" autoUpdateAnimBg="0"/>
      <p:bldP spid="18" grpId="0" autoUpdateAnimBg="0"/>
      <p:bldP spid="19" grpId="0" autoUpdateAnimBg="0"/>
      <p:bldP spid="20" grpId="0" autoUpdateAnimBg="0"/>
      <p:bldP spid="21" grpId="0" autoUpdateAnimBg="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C8F81-BE2A-B31A-C38C-D4C0A2AB8DC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271EEA9-37D9-2185-9009-35A4BE94DDE0}"/>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819AA98A-A240-B573-002B-A97290D20BDC}"/>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0EE7DE46-2BC8-93F1-5915-211561E35538}"/>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19F3AB9C-3BB6-50AC-FFDB-10177C170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065E28AD-6BAA-6F48-1639-1ECDDD71B8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89E4E60E-C2BE-31E7-5AE9-3AE899D11628}"/>
              </a:ext>
            </a:extLst>
          </p:cNvPr>
          <p:cNvSpPr>
            <a:spLocks noGrp="1"/>
          </p:cNvSpPr>
          <p:nvPr>
            <p:ph type="sldNum" sz="quarter" idx="12"/>
          </p:nvPr>
        </p:nvSpPr>
        <p:spPr/>
        <p:txBody>
          <a:bodyPr/>
          <a:lstStyle/>
          <a:p>
            <a:fld id="{4211D988-AFD1-4293-9FBC-6556B6FD0ACE}" type="slidenum">
              <a:rPr lang="es-AR" smtClean="0"/>
              <a:t>19</a:t>
            </a:fld>
            <a:endParaRPr lang="es-AR"/>
          </a:p>
        </p:txBody>
      </p:sp>
      <p:sp>
        <p:nvSpPr>
          <p:cNvPr id="32" name="Text Box 2">
            <a:extLst>
              <a:ext uri="{FF2B5EF4-FFF2-40B4-BE49-F238E27FC236}">
                <a16:creationId xmlns:a16="http://schemas.microsoft.com/office/drawing/2014/main" id="{DAF8DC08-9F43-DA9D-6F4F-889F00F50953}"/>
              </a:ext>
            </a:extLst>
          </p:cNvPr>
          <p:cNvSpPr txBox="1">
            <a:spLocks noChangeArrowheads="1"/>
          </p:cNvSpPr>
          <p:nvPr/>
        </p:nvSpPr>
        <p:spPr bwMode="auto">
          <a:xfrm>
            <a:off x="267157" y="799662"/>
            <a:ext cx="2468946" cy="461665"/>
          </a:xfrm>
          <a:prstGeom prst="rect">
            <a:avLst/>
          </a:prstGeom>
          <a:noFill/>
          <a:ln w="9525">
            <a:noFill/>
            <a:miter lim="800000"/>
            <a:headEnd/>
            <a:tailEnd/>
          </a:ln>
          <a:effectLst/>
        </p:spPr>
        <p:txBody>
          <a:bodyPr wrap="none">
            <a:spAutoFit/>
          </a:bodyPr>
          <a:lstStyle/>
          <a:p>
            <a:r>
              <a:rPr lang="es-ES_tradnl" sz="2400" dirty="0"/>
              <a:t>DÍA SOLAR MEDIO</a:t>
            </a:r>
          </a:p>
        </p:txBody>
      </p:sp>
      <p:sp>
        <p:nvSpPr>
          <p:cNvPr id="33" name="Rectangle 4">
            <a:extLst>
              <a:ext uri="{FF2B5EF4-FFF2-40B4-BE49-F238E27FC236}">
                <a16:creationId xmlns:a16="http://schemas.microsoft.com/office/drawing/2014/main" id="{40A0FB78-48EA-E3D6-C4CA-CC2EAA5D9067}"/>
              </a:ext>
            </a:extLst>
          </p:cNvPr>
          <p:cNvSpPr>
            <a:spLocks noChangeArrowheads="1"/>
          </p:cNvSpPr>
          <p:nvPr/>
        </p:nvSpPr>
        <p:spPr bwMode="auto">
          <a:xfrm>
            <a:off x="323959" y="1243532"/>
            <a:ext cx="11776595" cy="1569660"/>
          </a:xfrm>
          <a:prstGeom prst="rect">
            <a:avLst/>
          </a:prstGeom>
          <a:noFill/>
          <a:ln w="9525">
            <a:noFill/>
            <a:miter lim="800000"/>
            <a:headEnd/>
            <a:tailEnd/>
          </a:ln>
          <a:effectLst/>
        </p:spPr>
        <p:txBody>
          <a:bodyPr wrap="square">
            <a:spAutoFit/>
          </a:bodyPr>
          <a:lstStyle/>
          <a:p>
            <a:pPr algn="just" eaLnBrk="1" hangingPunct="1"/>
            <a:r>
              <a:rPr lang="es-ES_tradnl" sz="2400" b="1" u="sng" dirty="0">
                <a:solidFill>
                  <a:srgbClr val="FF0000"/>
                </a:solidFill>
              </a:rPr>
              <a:t>Día solar medio</a:t>
            </a:r>
            <a:r>
              <a:rPr lang="es-ES_tradnl" sz="2400" dirty="0"/>
              <a:t> es el promedio de la duración de los días solares y corresponde al movimiento de un Sol ficticio  (el Sol “medio”) cuyo movimiento aparente discurriese en el plano del ecuador y alrededor del cual la Tierra describiese una órbita con velocidad constante. </a:t>
            </a:r>
          </a:p>
        </p:txBody>
      </p:sp>
      <p:sp>
        <p:nvSpPr>
          <p:cNvPr id="34" name="Rectangle 5">
            <a:extLst>
              <a:ext uri="{FF2B5EF4-FFF2-40B4-BE49-F238E27FC236}">
                <a16:creationId xmlns:a16="http://schemas.microsoft.com/office/drawing/2014/main" id="{464F10D7-B05F-5BAC-D8B5-EB0F7DC82552}"/>
              </a:ext>
            </a:extLst>
          </p:cNvPr>
          <p:cNvSpPr>
            <a:spLocks noChangeArrowheads="1"/>
          </p:cNvSpPr>
          <p:nvPr/>
        </p:nvSpPr>
        <p:spPr bwMode="auto">
          <a:xfrm>
            <a:off x="2107728" y="2591907"/>
            <a:ext cx="9063588" cy="461665"/>
          </a:xfrm>
          <a:prstGeom prst="rect">
            <a:avLst/>
          </a:prstGeom>
          <a:solidFill>
            <a:srgbClr val="FF33CC"/>
          </a:solidFill>
          <a:ln w="9525">
            <a:noFill/>
            <a:miter lim="800000"/>
            <a:headEnd/>
            <a:tailEnd/>
          </a:ln>
          <a:effectLst/>
        </p:spPr>
        <p:txBody>
          <a:bodyPr wrap="square">
            <a:spAutoFit/>
          </a:bodyPr>
          <a:lstStyle/>
          <a:p>
            <a:pPr algn="ctr"/>
            <a:r>
              <a:rPr lang="es-ES_tradnl" sz="2400" b="1" dirty="0">
                <a:solidFill>
                  <a:srgbClr val="FFFF00"/>
                </a:solidFill>
              </a:rPr>
              <a:t>TODOS LOS DÍAS SOLARES MEDIOS SON DE IGUAL DURACIÓN</a:t>
            </a:r>
            <a:endParaRPr lang="es-ES" sz="2400" b="1" dirty="0">
              <a:solidFill>
                <a:srgbClr val="FFFF00"/>
              </a:solidFill>
            </a:endParaRPr>
          </a:p>
        </p:txBody>
      </p:sp>
      <p:grpSp>
        <p:nvGrpSpPr>
          <p:cNvPr id="35" name="Group 28">
            <a:extLst>
              <a:ext uri="{FF2B5EF4-FFF2-40B4-BE49-F238E27FC236}">
                <a16:creationId xmlns:a16="http://schemas.microsoft.com/office/drawing/2014/main" id="{F7EB9DFC-BA1D-3A8E-DBDC-1947ACF0C406}"/>
              </a:ext>
            </a:extLst>
          </p:cNvPr>
          <p:cNvGrpSpPr>
            <a:grpSpLocks/>
          </p:cNvGrpSpPr>
          <p:nvPr/>
        </p:nvGrpSpPr>
        <p:grpSpPr bwMode="auto">
          <a:xfrm>
            <a:off x="2673826" y="3128467"/>
            <a:ext cx="3765550" cy="3617913"/>
            <a:chOff x="1883" y="1830"/>
            <a:chExt cx="2372" cy="2279"/>
          </a:xfrm>
        </p:grpSpPr>
        <p:sp>
          <p:nvSpPr>
            <p:cNvPr id="36" name="Oval 7">
              <a:extLst>
                <a:ext uri="{FF2B5EF4-FFF2-40B4-BE49-F238E27FC236}">
                  <a16:creationId xmlns:a16="http://schemas.microsoft.com/office/drawing/2014/main" id="{2D3A763E-CD2A-7241-67D1-FDB702DFC51A}"/>
                </a:ext>
              </a:extLst>
            </p:cNvPr>
            <p:cNvSpPr>
              <a:spLocks noChangeAspect="1" noChangeArrowheads="1"/>
            </p:cNvSpPr>
            <p:nvPr/>
          </p:nvSpPr>
          <p:spPr bwMode="auto">
            <a:xfrm>
              <a:off x="2031" y="2078"/>
              <a:ext cx="2051" cy="2031"/>
            </a:xfrm>
            <a:prstGeom prst="ellipse">
              <a:avLst/>
            </a:prstGeom>
            <a:noFill/>
            <a:ln w="28575">
              <a:solidFill>
                <a:srgbClr val="00CCFF"/>
              </a:solidFill>
              <a:round/>
              <a:headEnd/>
              <a:tailEnd/>
            </a:ln>
            <a:effectLst/>
          </p:spPr>
          <p:txBody>
            <a:bodyPr wrap="none" anchor="ctr"/>
            <a:lstStyle/>
            <a:p>
              <a:endParaRPr lang="es-AR"/>
            </a:p>
          </p:txBody>
        </p:sp>
        <p:sp>
          <p:nvSpPr>
            <p:cNvPr id="37" name="Arc 8">
              <a:extLst>
                <a:ext uri="{FF2B5EF4-FFF2-40B4-BE49-F238E27FC236}">
                  <a16:creationId xmlns:a16="http://schemas.microsoft.com/office/drawing/2014/main" id="{A22A5179-54CE-C85B-13F8-DDF71E854E02}"/>
                </a:ext>
              </a:extLst>
            </p:cNvPr>
            <p:cNvSpPr>
              <a:spLocks noChangeAspect="1"/>
            </p:cNvSpPr>
            <p:nvPr/>
          </p:nvSpPr>
          <p:spPr bwMode="auto">
            <a:xfrm>
              <a:off x="3051" y="2083"/>
              <a:ext cx="1017" cy="10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CCFFFF"/>
            </a:solidFill>
            <a:ln w="9525">
              <a:solidFill>
                <a:srgbClr val="CCFFFF"/>
              </a:solidFill>
              <a:round/>
              <a:headEnd/>
              <a:tailEnd/>
            </a:ln>
            <a:effectLst/>
          </p:spPr>
          <p:txBody>
            <a:bodyPr wrap="none" anchor="ctr"/>
            <a:lstStyle/>
            <a:p>
              <a:endParaRPr lang="es-AR"/>
            </a:p>
          </p:txBody>
        </p:sp>
        <p:sp>
          <p:nvSpPr>
            <p:cNvPr id="38" name="Arc 9">
              <a:extLst>
                <a:ext uri="{FF2B5EF4-FFF2-40B4-BE49-F238E27FC236}">
                  <a16:creationId xmlns:a16="http://schemas.microsoft.com/office/drawing/2014/main" id="{D0153258-7564-6B4F-F04F-D6B25894A395}"/>
                </a:ext>
              </a:extLst>
            </p:cNvPr>
            <p:cNvSpPr>
              <a:spLocks noChangeAspect="1"/>
            </p:cNvSpPr>
            <p:nvPr/>
          </p:nvSpPr>
          <p:spPr bwMode="auto">
            <a:xfrm flipH="1">
              <a:off x="2042" y="2083"/>
              <a:ext cx="1017" cy="10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CCFFFF"/>
            </a:solidFill>
            <a:ln w="9525">
              <a:solidFill>
                <a:srgbClr val="CCFFFF"/>
              </a:solidFill>
              <a:round/>
              <a:headEnd/>
              <a:tailEnd/>
            </a:ln>
            <a:effectLst/>
          </p:spPr>
          <p:txBody>
            <a:bodyPr wrap="none" anchor="ctr"/>
            <a:lstStyle/>
            <a:p>
              <a:endParaRPr lang="es-AR"/>
            </a:p>
          </p:txBody>
        </p:sp>
        <p:sp>
          <p:nvSpPr>
            <p:cNvPr id="39" name="Arc 10">
              <a:extLst>
                <a:ext uri="{FF2B5EF4-FFF2-40B4-BE49-F238E27FC236}">
                  <a16:creationId xmlns:a16="http://schemas.microsoft.com/office/drawing/2014/main" id="{36F72757-379E-3D05-622E-735216ABA79C}"/>
                </a:ext>
              </a:extLst>
            </p:cNvPr>
            <p:cNvSpPr>
              <a:spLocks noChangeAspect="1"/>
            </p:cNvSpPr>
            <p:nvPr/>
          </p:nvSpPr>
          <p:spPr bwMode="auto">
            <a:xfrm rot="5400000">
              <a:off x="2842" y="2278"/>
              <a:ext cx="428" cy="2025"/>
            </a:xfrm>
            <a:custGeom>
              <a:avLst/>
              <a:gdLst>
                <a:gd name="G0" fmla="+- 824 0 0"/>
                <a:gd name="G1" fmla="+- 21600 0 0"/>
                <a:gd name="G2" fmla="+- 21600 0 0"/>
                <a:gd name="T0" fmla="*/ 824 w 22424"/>
                <a:gd name="T1" fmla="*/ 0 h 43200"/>
                <a:gd name="T2" fmla="*/ 0 w 22424"/>
                <a:gd name="T3" fmla="*/ 43184 h 43200"/>
                <a:gd name="T4" fmla="*/ 824 w 22424"/>
                <a:gd name="T5" fmla="*/ 21600 h 43200"/>
              </a:gdLst>
              <a:ahLst/>
              <a:cxnLst>
                <a:cxn ang="0">
                  <a:pos x="T0" y="T1"/>
                </a:cxn>
                <a:cxn ang="0">
                  <a:pos x="T2" y="T3"/>
                </a:cxn>
                <a:cxn ang="0">
                  <a:pos x="T4" y="T5"/>
                </a:cxn>
              </a:cxnLst>
              <a:rect l="0" t="0" r="r" b="b"/>
              <a:pathLst>
                <a:path w="22424" h="43200" fill="none" extrusionOk="0">
                  <a:moveTo>
                    <a:pt x="823" y="0"/>
                  </a:moveTo>
                  <a:cubicBezTo>
                    <a:pt x="12753" y="0"/>
                    <a:pt x="22424" y="9670"/>
                    <a:pt x="22424" y="21600"/>
                  </a:cubicBezTo>
                  <a:cubicBezTo>
                    <a:pt x="22424" y="33529"/>
                    <a:pt x="12753" y="43200"/>
                    <a:pt x="824" y="43200"/>
                  </a:cubicBezTo>
                  <a:cubicBezTo>
                    <a:pt x="549" y="43200"/>
                    <a:pt x="274" y="43194"/>
                    <a:pt x="-1" y="43184"/>
                  </a:cubicBezTo>
                </a:path>
                <a:path w="22424" h="43200" stroke="0" extrusionOk="0">
                  <a:moveTo>
                    <a:pt x="823" y="0"/>
                  </a:moveTo>
                  <a:cubicBezTo>
                    <a:pt x="12753" y="0"/>
                    <a:pt x="22424" y="9670"/>
                    <a:pt x="22424" y="21600"/>
                  </a:cubicBezTo>
                  <a:cubicBezTo>
                    <a:pt x="22424" y="33529"/>
                    <a:pt x="12753" y="43200"/>
                    <a:pt x="824" y="43200"/>
                  </a:cubicBezTo>
                  <a:cubicBezTo>
                    <a:pt x="549" y="43200"/>
                    <a:pt x="274" y="43194"/>
                    <a:pt x="-1" y="43184"/>
                  </a:cubicBezTo>
                  <a:lnTo>
                    <a:pt x="824" y="21600"/>
                  </a:lnTo>
                  <a:close/>
                </a:path>
              </a:pathLst>
            </a:custGeom>
            <a:solidFill>
              <a:srgbClr val="FFCC99"/>
            </a:solidFill>
            <a:ln w="9525">
              <a:solidFill>
                <a:srgbClr val="FFCC99"/>
              </a:solidFill>
              <a:round/>
              <a:headEnd/>
              <a:tailEnd/>
            </a:ln>
            <a:effectLst/>
          </p:spPr>
          <p:txBody>
            <a:bodyPr wrap="none" anchor="ctr"/>
            <a:lstStyle/>
            <a:p>
              <a:endParaRPr lang="es-AR"/>
            </a:p>
          </p:txBody>
        </p:sp>
        <p:sp>
          <p:nvSpPr>
            <p:cNvPr id="40" name="Arc 11">
              <a:extLst>
                <a:ext uri="{FF2B5EF4-FFF2-40B4-BE49-F238E27FC236}">
                  <a16:creationId xmlns:a16="http://schemas.microsoft.com/office/drawing/2014/main" id="{4A660417-B117-3D2E-4C4B-DC939B4E6103}"/>
                </a:ext>
              </a:extLst>
            </p:cNvPr>
            <p:cNvSpPr>
              <a:spLocks noChangeAspect="1"/>
            </p:cNvSpPr>
            <p:nvPr/>
          </p:nvSpPr>
          <p:spPr bwMode="auto">
            <a:xfrm rot="16200000" flipV="1">
              <a:off x="2843" y="1897"/>
              <a:ext cx="428" cy="2024"/>
            </a:xfrm>
            <a:custGeom>
              <a:avLst/>
              <a:gdLst>
                <a:gd name="G0" fmla="+- 824 0 0"/>
                <a:gd name="G1" fmla="+- 21600 0 0"/>
                <a:gd name="G2" fmla="+- 21600 0 0"/>
                <a:gd name="T0" fmla="*/ 824 w 22424"/>
                <a:gd name="T1" fmla="*/ 0 h 43200"/>
                <a:gd name="T2" fmla="*/ 0 w 22424"/>
                <a:gd name="T3" fmla="*/ 43184 h 43200"/>
                <a:gd name="T4" fmla="*/ 824 w 22424"/>
                <a:gd name="T5" fmla="*/ 21600 h 43200"/>
              </a:gdLst>
              <a:ahLst/>
              <a:cxnLst>
                <a:cxn ang="0">
                  <a:pos x="T0" y="T1"/>
                </a:cxn>
                <a:cxn ang="0">
                  <a:pos x="T2" y="T3"/>
                </a:cxn>
                <a:cxn ang="0">
                  <a:pos x="T4" y="T5"/>
                </a:cxn>
              </a:cxnLst>
              <a:rect l="0" t="0" r="r" b="b"/>
              <a:pathLst>
                <a:path w="22424" h="43200" fill="none" extrusionOk="0">
                  <a:moveTo>
                    <a:pt x="823" y="0"/>
                  </a:moveTo>
                  <a:cubicBezTo>
                    <a:pt x="12753" y="0"/>
                    <a:pt x="22424" y="9670"/>
                    <a:pt x="22424" y="21600"/>
                  </a:cubicBezTo>
                  <a:cubicBezTo>
                    <a:pt x="22424" y="33529"/>
                    <a:pt x="12753" y="43200"/>
                    <a:pt x="824" y="43200"/>
                  </a:cubicBezTo>
                  <a:cubicBezTo>
                    <a:pt x="549" y="43200"/>
                    <a:pt x="274" y="43194"/>
                    <a:pt x="-1" y="43184"/>
                  </a:cubicBezTo>
                </a:path>
                <a:path w="22424" h="43200" stroke="0" extrusionOk="0">
                  <a:moveTo>
                    <a:pt x="823" y="0"/>
                  </a:moveTo>
                  <a:cubicBezTo>
                    <a:pt x="12753" y="0"/>
                    <a:pt x="22424" y="9670"/>
                    <a:pt x="22424" y="21600"/>
                  </a:cubicBezTo>
                  <a:cubicBezTo>
                    <a:pt x="22424" y="33529"/>
                    <a:pt x="12753" y="43200"/>
                    <a:pt x="824" y="43200"/>
                  </a:cubicBezTo>
                  <a:cubicBezTo>
                    <a:pt x="549" y="43200"/>
                    <a:pt x="274" y="43194"/>
                    <a:pt x="-1" y="43184"/>
                  </a:cubicBezTo>
                  <a:lnTo>
                    <a:pt x="824" y="21600"/>
                  </a:lnTo>
                  <a:close/>
                </a:path>
              </a:pathLst>
            </a:custGeom>
            <a:solidFill>
              <a:srgbClr val="FFCC99"/>
            </a:solidFill>
            <a:ln w="9525">
              <a:solidFill>
                <a:srgbClr val="FFCC99"/>
              </a:solidFill>
              <a:round/>
              <a:headEnd/>
              <a:tailEnd/>
            </a:ln>
            <a:effectLst/>
          </p:spPr>
          <p:txBody>
            <a:bodyPr wrap="none" anchor="ctr"/>
            <a:lstStyle/>
            <a:p>
              <a:endParaRPr lang="es-AR"/>
            </a:p>
          </p:txBody>
        </p:sp>
        <p:sp>
          <p:nvSpPr>
            <p:cNvPr id="41" name="Line 13">
              <a:extLst>
                <a:ext uri="{FF2B5EF4-FFF2-40B4-BE49-F238E27FC236}">
                  <a16:creationId xmlns:a16="http://schemas.microsoft.com/office/drawing/2014/main" id="{6B8C4436-8530-D320-1783-C37A514D5288}"/>
                </a:ext>
              </a:extLst>
            </p:cNvPr>
            <p:cNvSpPr>
              <a:spLocks noChangeAspect="1" noChangeShapeType="1"/>
            </p:cNvSpPr>
            <p:nvPr/>
          </p:nvSpPr>
          <p:spPr bwMode="auto">
            <a:xfrm flipV="1">
              <a:off x="3061" y="1985"/>
              <a:ext cx="0" cy="1127"/>
            </a:xfrm>
            <a:prstGeom prst="line">
              <a:avLst/>
            </a:prstGeom>
            <a:noFill/>
            <a:ln w="9525">
              <a:solidFill>
                <a:schemeClr val="tx1"/>
              </a:solidFill>
              <a:round/>
              <a:headEnd/>
              <a:tailEnd type="triangle" w="med" len="med"/>
            </a:ln>
            <a:effectLst/>
          </p:spPr>
          <p:txBody>
            <a:bodyPr wrap="none" anchor="ctr"/>
            <a:lstStyle/>
            <a:p>
              <a:endParaRPr lang="es-AR"/>
            </a:p>
          </p:txBody>
        </p:sp>
        <p:sp>
          <p:nvSpPr>
            <p:cNvPr id="42" name="Text Box 14">
              <a:extLst>
                <a:ext uri="{FF2B5EF4-FFF2-40B4-BE49-F238E27FC236}">
                  <a16:creationId xmlns:a16="http://schemas.microsoft.com/office/drawing/2014/main" id="{CDCD32EE-6445-1863-D095-35824C2FA181}"/>
                </a:ext>
              </a:extLst>
            </p:cNvPr>
            <p:cNvSpPr txBox="1">
              <a:spLocks noChangeAspect="1" noChangeArrowheads="1"/>
            </p:cNvSpPr>
            <p:nvPr/>
          </p:nvSpPr>
          <p:spPr bwMode="auto">
            <a:xfrm>
              <a:off x="2913" y="1830"/>
              <a:ext cx="325" cy="173"/>
            </a:xfrm>
            <a:prstGeom prst="rect">
              <a:avLst/>
            </a:prstGeom>
            <a:noFill/>
            <a:ln w="9525">
              <a:noFill/>
              <a:miter lim="800000"/>
              <a:headEnd/>
              <a:tailEnd/>
            </a:ln>
            <a:effectLst/>
          </p:spPr>
          <p:txBody>
            <a:bodyPr wrap="none">
              <a:spAutoFit/>
            </a:bodyPr>
            <a:lstStyle/>
            <a:p>
              <a:pPr algn="ctr"/>
              <a:r>
                <a:rPr lang="es-ES_tradnl" sz="1200"/>
                <a:t>Cenit</a:t>
              </a:r>
              <a:endParaRPr lang="es-ES_tradnl" sz="1600"/>
            </a:p>
          </p:txBody>
        </p:sp>
        <p:sp>
          <p:nvSpPr>
            <p:cNvPr id="43" name="Oval 15">
              <a:extLst>
                <a:ext uri="{FF2B5EF4-FFF2-40B4-BE49-F238E27FC236}">
                  <a16:creationId xmlns:a16="http://schemas.microsoft.com/office/drawing/2014/main" id="{577E0746-93FB-23A9-AB2B-DEF66B2B3FCB}"/>
                </a:ext>
              </a:extLst>
            </p:cNvPr>
            <p:cNvSpPr>
              <a:spLocks noChangeAspect="1" noChangeArrowheads="1"/>
            </p:cNvSpPr>
            <p:nvPr/>
          </p:nvSpPr>
          <p:spPr bwMode="auto">
            <a:xfrm rot="2390653">
              <a:off x="2043" y="2654"/>
              <a:ext cx="1945" cy="831"/>
            </a:xfrm>
            <a:prstGeom prst="ellipse">
              <a:avLst/>
            </a:prstGeom>
            <a:noFill/>
            <a:ln w="38100">
              <a:solidFill>
                <a:srgbClr val="FF9900"/>
              </a:solidFill>
              <a:round/>
              <a:headEnd/>
              <a:tailEnd/>
            </a:ln>
            <a:effectLst/>
          </p:spPr>
          <p:txBody>
            <a:bodyPr wrap="none" anchor="ctr"/>
            <a:lstStyle/>
            <a:p>
              <a:endParaRPr lang="es-AR"/>
            </a:p>
          </p:txBody>
        </p:sp>
        <p:sp>
          <p:nvSpPr>
            <p:cNvPr id="44" name="Arc 16">
              <a:extLst>
                <a:ext uri="{FF2B5EF4-FFF2-40B4-BE49-F238E27FC236}">
                  <a16:creationId xmlns:a16="http://schemas.microsoft.com/office/drawing/2014/main" id="{88C0D533-D13A-FAD1-5F59-60F83940A995}"/>
                </a:ext>
              </a:extLst>
            </p:cNvPr>
            <p:cNvSpPr>
              <a:spLocks noChangeAspect="1"/>
            </p:cNvSpPr>
            <p:nvPr/>
          </p:nvSpPr>
          <p:spPr bwMode="auto">
            <a:xfrm flipV="1">
              <a:off x="2713" y="3086"/>
              <a:ext cx="1360" cy="861"/>
            </a:xfrm>
            <a:custGeom>
              <a:avLst/>
              <a:gdLst>
                <a:gd name="G0" fmla="+- 14122 0 0"/>
                <a:gd name="G1" fmla="+- 21600 0 0"/>
                <a:gd name="G2" fmla="+- 21600 0 0"/>
                <a:gd name="T0" fmla="*/ 0 w 35722"/>
                <a:gd name="T1" fmla="*/ 5256 h 21600"/>
                <a:gd name="T2" fmla="*/ 35722 w 35722"/>
                <a:gd name="T3" fmla="*/ 21600 h 21600"/>
                <a:gd name="T4" fmla="*/ 14122 w 35722"/>
                <a:gd name="T5" fmla="*/ 21600 h 21600"/>
              </a:gdLst>
              <a:ahLst/>
              <a:cxnLst>
                <a:cxn ang="0">
                  <a:pos x="T0" y="T1"/>
                </a:cxn>
                <a:cxn ang="0">
                  <a:pos x="T2" y="T3"/>
                </a:cxn>
                <a:cxn ang="0">
                  <a:pos x="T4" y="T5"/>
                </a:cxn>
              </a:cxnLst>
              <a:rect l="0" t="0" r="r" b="b"/>
              <a:pathLst>
                <a:path w="35722" h="21600" fill="none" extrusionOk="0">
                  <a:moveTo>
                    <a:pt x="-1" y="5255"/>
                  </a:moveTo>
                  <a:cubicBezTo>
                    <a:pt x="3923" y="1865"/>
                    <a:pt x="8936" y="-1"/>
                    <a:pt x="14122" y="0"/>
                  </a:cubicBezTo>
                  <a:cubicBezTo>
                    <a:pt x="26051" y="0"/>
                    <a:pt x="35722" y="9670"/>
                    <a:pt x="35722" y="21600"/>
                  </a:cubicBezTo>
                </a:path>
                <a:path w="35722" h="21600" stroke="0" extrusionOk="0">
                  <a:moveTo>
                    <a:pt x="-1" y="5255"/>
                  </a:moveTo>
                  <a:cubicBezTo>
                    <a:pt x="3923" y="1865"/>
                    <a:pt x="8936" y="-1"/>
                    <a:pt x="14122" y="0"/>
                  </a:cubicBezTo>
                  <a:cubicBezTo>
                    <a:pt x="26051" y="0"/>
                    <a:pt x="35722" y="9670"/>
                    <a:pt x="35722" y="21600"/>
                  </a:cubicBezTo>
                  <a:lnTo>
                    <a:pt x="14122" y="21600"/>
                  </a:lnTo>
                  <a:close/>
                </a:path>
              </a:pathLst>
            </a:custGeom>
            <a:solidFill>
              <a:schemeClr val="bg1"/>
            </a:solidFill>
            <a:ln w="9525">
              <a:noFill/>
              <a:round/>
              <a:headEnd/>
              <a:tailEnd/>
            </a:ln>
            <a:effectLst/>
          </p:spPr>
          <p:txBody>
            <a:bodyPr wrap="none" anchor="ctr"/>
            <a:lstStyle/>
            <a:p>
              <a:endParaRPr lang="es-AR"/>
            </a:p>
          </p:txBody>
        </p:sp>
        <p:sp>
          <p:nvSpPr>
            <p:cNvPr id="45" name="Arc 17">
              <a:extLst>
                <a:ext uri="{FF2B5EF4-FFF2-40B4-BE49-F238E27FC236}">
                  <a16:creationId xmlns:a16="http://schemas.microsoft.com/office/drawing/2014/main" id="{08BCE3D2-C3B7-DE11-6B45-4FBA1E1F0D05}"/>
                </a:ext>
              </a:extLst>
            </p:cNvPr>
            <p:cNvSpPr>
              <a:spLocks noChangeAspect="1"/>
            </p:cNvSpPr>
            <p:nvPr/>
          </p:nvSpPr>
          <p:spPr bwMode="auto">
            <a:xfrm rot="5400000">
              <a:off x="3285" y="2711"/>
              <a:ext cx="412" cy="1164"/>
            </a:xfrm>
            <a:custGeom>
              <a:avLst/>
              <a:gdLst>
                <a:gd name="G0" fmla="+- 0 0 0"/>
                <a:gd name="G1" fmla="+- 21600 0 0"/>
                <a:gd name="G2" fmla="+- 21600 0 0"/>
                <a:gd name="T0" fmla="*/ 0 w 21600"/>
                <a:gd name="T1" fmla="*/ 0 h 24817"/>
                <a:gd name="T2" fmla="*/ 21359 w 21600"/>
                <a:gd name="T3" fmla="*/ 24817 h 24817"/>
                <a:gd name="T4" fmla="*/ 0 w 21600"/>
                <a:gd name="T5" fmla="*/ 21600 h 24817"/>
              </a:gdLst>
              <a:ahLst/>
              <a:cxnLst>
                <a:cxn ang="0">
                  <a:pos x="T0" y="T1"/>
                </a:cxn>
                <a:cxn ang="0">
                  <a:pos x="T2" y="T3"/>
                </a:cxn>
                <a:cxn ang="0">
                  <a:pos x="T4" y="T5"/>
                </a:cxn>
              </a:cxnLst>
              <a:rect l="0" t="0" r="r" b="b"/>
              <a:pathLst>
                <a:path w="21600" h="24817" fill="none" extrusionOk="0">
                  <a:moveTo>
                    <a:pt x="-1" y="0"/>
                  </a:moveTo>
                  <a:cubicBezTo>
                    <a:pt x="11929" y="0"/>
                    <a:pt x="21600" y="9670"/>
                    <a:pt x="21600" y="21600"/>
                  </a:cubicBezTo>
                  <a:cubicBezTo>
                    <a:pt x="21600" y="22676"/>
                    <a:pt x="21519" y="23752"/>
                    <a:pt x="21359" y="24817"/>
                  </a:cubicBezTo>
                </a:path>
                <a:path w="21600" h="24817" stroke="0" extrusionOk="0">
                  <a:moveTo>
                    <a:pt x="-1" y="0"/>
                  </a:moveTo>
                  <a:cubicBezTo>
                    <a:pt x="11929" y="0"/>
                    <a:pt x="21600" y="9670"/>
                    <a:pt x="21600" y="21600"/>
                  </a:cubicBezTo>
                  <a:cubicBezTo>
                    <a:pt x="21600" y="22676"/>
                    <a:pt x="21519" y="23752"/>
                    <a:pt x="21359" y="24817"/>
                  </a:cubicBezTo>
                  <a:lnTo>
                    <a:pt x="0" y="21600"/>
                  </a:lnTo>
                  <a:close/>
                </a:path>
              </a:pathLst>
            </a:custGeom>
            <a:solidFill>
              <a:srgbClr val="FFCC99"/>
            </a:solidFill>
            <a:ln w="9525">
              <a:solidFill>
                <a:srgbClr val="FFCC99"/>
              </a:solidFill>
              <a:round/>
              <a:headEnd/>
              <a:tailEnd/>
            </a:ln>
            <a:effectLst/>
          </p:spPr>
          <p:txBody>
            <a:bodyPr wrap="none" anchor="ctr"/>
            <a:lstStyle/>
            <a:p>
              <a:endParaRPr lang="es-AR"/>
            </a:p>
          </p:txBody>
        </p:sp>
        <p:sp>
          <p:nvSpPr>
            <p:cNvPr id="46" name="Arc 18">
              <a:extLst>
                <a:ext uri="{FF2B5EF4-FFF2-40B4-BE49-F238E27FC236}">
                  <a16:creationId xmlns:a16="http://schemas.microsoft.com/office/drawing/2014/main" id="{A77EEC86-05AB-C31C-B1D6-FE3CFFE0624F}"/>
                </a:ext>
              </a:extLst>
            </p:cNvPr>
            <p:cNvSpPr>
              <a:spLocks noChangeAspect="1"/>
            </p:cNvSpPr>
            <p:nvPr/>
          </p:nvSpPr>
          <p:spPr bwMode="auto">
            <a:xfrm rot="16200000" flipV="1">
              <a:off x="3364" y="2392"/>
              <a:ext cx="387" cy="1012"/>
            </a:xfrm>
            <a:custGeom>
              <a:avLst/>
              <a:gdLst>
                <a:gd name="G0" fmla="+- 0 0 0"/>
                <a:gd name="G1" fmla="+- 21600 0 0"/>
                <a:gd name="G2" fmla="+- 21600 0 0"/>
                <a:gd name="T0" fmla="*/ 0 w 21276"/>
                <a:gd name="T1" fmla="*/ 0 h 21600"/>
                <a:gd name="T2" fmla="*/ 21276 w 21276"/>
                <a:gd name="T3" fmla="*/ 17875 h 21600"/>
                <a:gd name="T4" fmla="*/ 0 w 21276"/>
                <a:gd name="T5" fmla="*/ 21600 h 21600"/>
              </a:gdLst>
              <a:ahLst/>
              <a:cxnLst>
                <a:cxn ang="0">
                  <a:pos x="T0" y="T1"/>
                </a:cxn>
                <a:cxn ang="0">
                  <a:pos x="T2" y="T3"/>
                </a:cxn>
                <a:cxn ang="0">
                  <a:pos x="T4" y="T5"/>
                </a:cxn>
              </a:cxnLst>
              <a:rect l="0" t="0" r="r" b="b"/>
              <a:pathLst>
                <a:path w="21276" h="21600" fill="none" extrusionOk="0">
                  <a:moveTo>
                    <a:pt x="-1" y="0"/>
                  </a:moveTo>
                  <a:cubicBezTo>
                    <a:pt x="10492" y="0"/>
                    <a:pt x="19466" y="7539"/>
                    <a:pt x="21276" y="17874"/>
                  </a:cubicBezTo>
                </a:path>
                <a:path w="21276" h="21600" stroke="0" extrusionOk="0">
                  <a:moveTo>
                    <a:pt x="-1" y="0"/>
                  </a:moveTo>
                  <a:cubicBezTo>
                    <a:pt x="10492" y="0"/>
                    <a:pt x="19466" y="7539"/>
                    <a:pt x="21276" y="17874"/>
                  </a:cubicBezTo>
                  <a:lnTo>
                    <a:pt x="0" y="21600"/>
                  </a:lnTo>
                  <a:close/>
                </a:path>
              </a:pathLst>
            </a:custGeom>
            <a:solidFill>
              <a:srgbClr val="FFCC99"/>
            </a:solidFill>
            <a:ln w="9525">
              <a:solidFill>
                <a:srgbClr val="FFCC99"/>
              </a:solidFill>
              <a:round/>
              <a:headEnd/>
              <a:tailEnd/>
            </a:ln>
            <a:effectLst/>
          </p:spPr>
          <p:txBody>
            <a:bodyPr wrap="none" anchor="ctr"/>
            <a:lstStyle/>
            <a:p>
              <a:endParaRPr lang="es-AR"/>
            </a:p>
          </p:txBody>
        </p:sp>
        <p:sp>
          <p:nvSpPr>
            <p:cNvPr id="47" name="Line 20">
              <a:extLst>
                <a:ext uri="{FF2B5EF4-FFF2-40B4-BE49-F238E27FC236}">
                  <a16:creationId xmlns:a16="http://schemas.microsoft.com/office/drawing/2014/main" id="{390C8C6D-5E1A-245E-9C48-56AC6FF653EB}"/>
                </a:ext>
              </a:extLst>
            </p:cNvPr>
            <p:cNvSpPr>
              <a:spLocks noChangeAspect="1" noChangeShapeType="1"/>
            </p:cNvSpPr>
            <p:nvPr/>
          </p:nvSpPr>
          <p:spPr bwMode="auto">
            <a:xfrm flipH="1" flipV="1">
              <a:off x="2052" y="3100"/>
              <a:ext cx="2018" cy="0"/>
            </a:xfrm>
            <a:prstGeom prst="line">
              <a:avLst/>
            </a:prstGeom>
            <a:noFill/>
            <a:ln w="9525">
              <a:solidFill>
                <a:schemeClr val="tx1"/>
              </a:solidFill>
              <a:round/>
              <a:headEnd/>
              <a:tailEnd/>
            </a:ln>
            <a:effectLst/>
          </p:spPr>
          <p:txBody>
            <a:bodyPr wrap="none" anchor="ctr"/>
            <a:lstStyle/>
            <a:p>
              <a:endParaRPr lang="es-AR"/>
            </a:p>
          </p:txBody>
        </p:sp>
        <p:sp>
          <p:nvSpPr>
            <p:cNvPr id="48" name="Line 21">
              <a:extLst>
                <a:ext uri="{FF2B5EF4-FFF2-40B4-BE49-F238E27FC236}">
                  <a16:creationId xmlns:a16="http://schemas.microsoft.com/office/drawing/2014/main" id="{454AA6D1-30BF-7ABA-728B-0B1132797AAB}"/>
                </a:ext>
              </a:extLst>
            </p:cNvPr>
            <p:cNvSpPr>
              <a:spLocks noChangeAspect="1" noChangeShapeType="1"/>
            </p:cNvSpPr>
            <p:nvPr/>
          </p:nvSpPr>
          <p:spPr bwMode="auto">
            <a:xfrm flipV="1">
              <a:off x="2898" y="2696"/>
              <a:ext cx="329" cy="800"/>
            </a:xfrm>
            <a:prstGeom prst="line">
              <a:avLst/>
            </a:prstGeom>
            <a:noFill/>
            <a:ln w="9525">
              <a:solidFill>
                <a:schemeClr val="tx1"/>
              </a:solidFill>
              <a:round/>
              <a:headEnd/>
              <a:tailEnd/>
            </a:ln>
            <a:effectLst/>
          </p:spPr>
          <p:txBody>
            <a:bodyPr wrap="none" anchor="ctr"/>
            <a:lstStyle/>
            <a:p>
              <a:endParaRPr lang="es-AR"/>
            </a:p>
          </p:txBody>
        </p:sp>
        <p:sp>
          <p:nvSpPr>
            <p:cNvPr id="49" name="Text Box 22">
              <a:extLst>
                <a:ext uri="{FF2B5EF4-FFF2-40B4-BE49-F238E27FC236}">
                  <a16:creationId xmlns:a16="http://schemas.microsoft.com/office/drawing/2014/main" id="{164F84E7-A231-47DD-915D-E71118392D6E}"/>
                </a:ext>
              </a:extLst>
            </p:cNvPr>
            <p:cNvSpPr txBox="1">
              <a:spLocks noChangeAspect="1" noChangeArrowheads="1"/>
            </p:cNvSpPr>
            <p:nvPr/>
          </p:nvSpPr>
          <p:spPr bwMode="auto">
            <a:xfrm>
              <a:off x="1883" y="3047"/>
              <a:ext cx="160" cy="154"/>
            </a:xfrm>
            <a:prstGeom prst="rect">
              <a:avLst/>
            </a:prstGeom>
            <a:noFill/>
            <a:ln w="9525">
              <a:noFill/>
              <a:miter lim="800000"/>
              <a:headEnd/>
              <a:tailEnd/>
            </a:ln>
            <a:effectLst/>
          </p:spPr>
          <p:txBody>
            <a:bodyPr wrap="none">
              <a:spAutoFit/>
            </a:bodyPr>
            <a:lstStyle/>
            <a:p>
              <a:r>
                <a:rPr lang="es-ES_tradnl" sz="1000" b="1"/>
                <a:t>S</a:t>
              </a:r>
              <a:endParaRPr lang="es-ES_tradnl" sz="1600"/>
            </a:p>
          </p:txBody>
        </p:sp>
        <p:sp>
          <p:nvSpPr>
            <p:cNvPr id="50" name="Text Box 23">
              <a:extLst>
                <a:ext uri="{FF2B5EF4-FFF2-40B4-BE49-F238E27FC236}">
                  <a16:creationId xmlns:a16="http://schemas.microsoft.com/office/drawing/2014/main" id="{A0AFFBC6-5A14-461C-0DAC-D99CC3396196}"/>
                </a:ext>
              </a:extLst>
            </p:cNvPr>
            <p:cNvSpPr txBox="1">
              <a:spLocks noChangeAspect="1" noChangeArrowheads="1"/>
            </p:cNvSpPr>
            <p:nvPr/>
          </p:nvSpPr>
          <p:spPr bwMode="auto">
            <a:xfrm>
              <a:off x="4081" y="3020"/>
              <a:ext cx="174" cy="154"/>
            </a:xfrm>
            <a:prstGeom prst="rect">
              <a:avLst/>
            </a:prstGeom>
            <a:noFill/>
            <a:ln w="9525">
              <a:noFill/>
              <a:miter lim="800000"/>
              <a:headEnd/>
              <a:tailEnd/>
            </a:ln>
            <a:effectLst/>
          </p:spPr>
          <p:txBody>
            <a:bodyPr wrap="none">
              <a:spAutoFit/>
            </a:bodyPr>
            <a:lstStyle/>
            <a:p>
              <a:r>
                <a:rPr lang="es-ES_tradnl" sz="1000" b="1"/>
                <a:t>N</a:t>
              </a:r>
              <a:endParaRPr lang="es-ES_tradnl" sz="1600"/>
            </a:p>
          </p:txBody>
        </p:sp>
        <p:sp>
          <p:nvSpPr>
            <p:cNvPr id="51" name="Text Box 24">
              <a:extLst>
                <a:ext uri="{FF2B5EF4-FFF2-40B4-BE49-F238E27FC236}">
                  <a16:creationId xmlns:a16="http://schemas.microsoft.com/office/drawing/2014/main" id="{10B119CA-605D-12FA-4546-0B595E1BA604}"/>
                </a:ext>
              </a:extLst>
            </p:cNvPr>
            <p:cNvSpPr txBox="1">
              <a:spLocks noChangeAspect="1" noChangeArrowheads="1"/>
            </p:cNvSpPr>
            <p:nvPr/>
          </p:nvSpPr>
          <p:spPr bwMode="auto">
            <a:xfrm>
              <a:off x="2854" y="3518"/>
              <a:ext cx="169" cy="154"/>
            </a:xfrm>
            <a:prstGeom prst="rect">
              <a:avLst/>
            </a:prstGeom>
            <a:noFill/>
            <a:ln w="9525">
              <a:noFill/>
              <a:miter lim="800000"/>
              <a:headEnd/>
              <a:tailEnd/>
            </a:ln>
            <a:effectLst/>
          </p:spPr>
          <p:txBody>
            <a:bodyPr wrap="none">
              <a:spAutoFit/>
            </a:bodyPr>
            <a:lstStyle/>
            <a:p>
              <a:r>
                <a:rPr lang="es-ES_tradnl" sz="1000" b="1"/>
                <a:t>E</a:t>
              </a:r>
              <a:endParaRPr lang="es-ES_tradnl" sz="1600"/>
            </a:p>
          </p:txBody>
        </p:sp>
        <p:sp>
          <p:nvSpPr>
            <p:cNvPr id="52" name="Text Box 25">
              <a:extLst>
                <a:ext uri="{FF2B5EF4-FFF2-40B4-BE49-F238E27FC236}">
                  <a16:creationId xmlns:a16="http://schemas.microsoft.com/office/drawing/2014/main" id="{D6C7F33A-6A49-ADED-2404-E4B6196282A6}"/>
                </a:ext>
              </a:extLst>
            </p:cNvPr>
            <p:cNvSpPr txBox="1">
              <a:spLocks noChangeAspect="1" noChangeArrowheads="1"/>
            </p:cNvSpPr>
            <p:nvPr/>
          </p:nvSpPr>
          <p:spPr bwMode="auto">
            <a:xfrm>
              <a:off x="3191" y="2563"/>
              <a:ext cx="188" cy="213"/>
            </a:xfrm>
            <a:prstGeom prst="rect">
              <a:avLst/>
            </a:prstGeom>
            <a:noFill/>
            <a:ln w="9525">
              <a:noFill/>
              <a:miter lim="800000"/>
              <a:headEnd/>
              <a:tailEnd/>
            </a:ln>
            <a:effectLst/>
          </p:spPr>
          <p:txBody>
            <a:bodyPr wrap="none">
              <a:spAutoFit/>
            </a:bodyPr>
            <a:lstStyle/>
            <a:p>
              <a:r>
                <a:rPr lang="es-ES_tradnl" sz="1600" dirty="0"/>
                <a:t>o</a:t>
              </a:r>
            </a:p>
          </p:txBody>
        </p:sp>
        <p:sp>
          <p:nvSpPr>
            <p:cNvPr id="53" name="Oval 26">
              <a:extLst>
                <a:ext uri="{FF2B5EF4-FFF2-40B4-BE49-F238E27FC236}">
                  <a16:creationId xmlns:a16="http://schemas.microsoft.com/office/drawing/2014/main" id="{4F1B3AFD-E850-9690-3C98-5215F7414001}"/>
                </a:ext>
              </a:extLst>
            </p:cNvPr>
            <p:cNvSpPr>
              <a:spLocks noChangeAspect="1" noChangeArrowheads="1"/>
            </p:cNvSpPr>
            <p:nvPr/>
          </p:nvSpPr>
          <p:spPr bwMode="auto">
            <a:xfrm rot="2390653">
              <a:off x="2034" y="2680"/>
              <a:ext cx="2033" cy="832"/>
            </a:xfrm>
            <a:prstGeom prst="ellipse">
              <a:avLst/>
            </a:prstGeom>
            <a:noFill/>
            <a:ln w="19050">
              <a:solidFill>
                <a:srgbClr val="FF9900"/>
              </a:solidFill>
              <a:prstDash val="dash"/>
              <a:round/>
              <a:headEnd/>
              <a:tailEnd/>
            </a:ln>
            <a:effectLst/>
          </p:spPr>
          <p:txBody>
            <a:bodyPr wrap="none" anchor="ctr"/>
            <a:lstStyle/>
            <a:p>
              <a:endParaRPr lang="es-AR"/>
            </a:p>
          </p:txBody>
        </p:sp>
      </p:grpSp>
      <p:graphicFrame>
        <p:nvGraphicFramePr>
          <p:cNvPr id="54" name="Object 0">
            <a:extLst>
              <a:ext uri="{FF2B5EF4-FFF2-40B4-BE49-F238E27FC236}">
                <a16:creationId xmlns:a16="http://schemas.microsoft.com/office/drawing/2014/main" id="{108F176E-E053-ADE3-8F32-1A891D580FC7}"/>
              </a:ext>
            </a:extLst>
          </p:cNvPr>
          <p:cNvGraphicFramePr>
            <a:graphicFrameLocks noChangeAspect="1"/>
          </p:cNvGraphicFramePr>
          <p:nvPr>
            <p:extLst>
              <p:ext uri="{D42A27DB-BD31-4B8C-83A1-F6EECF244321}">
                <p14:modId xmlns:p14="http://schemas.microsoft.com/office/powerpoint/2010/main" val="1163751343"/>
              </p:ext>
            </p:extLst>
          </p:nvPr>
        </p:nvGraphicFramePr>
        <p:xfrm>
          <a:off x="4370864" y="4633417"/>
          <a:ext cx="360362" cy="511175"/>
        </p:xfrm>
        <a:graphic>
          <a:graphicData uri="http://schemas.openxmlformats.org/presentationml/2006/ole">
            <mc:AlternateContent xmlns:mc="http://schemas.openxmlformats.org/markup-compatibility/2006">
              <mc:Choice xmlns:v="urn:schemas-microsoft-com:vml" Requires="v">
                <p:oleObj name="Imagen" r:id="rId5" imgW="3848100" imgH="5478463" progId="">
                  <p:embed/>
                </p:oleObj>
              </mc:Choice>
              <mc:Fallback>
                <p:oleObj name="Imagen" r:id="rId5" imgW="3848100" imgH="5478463" progId="">
                  <p:embed/>
                  <p:pic>
                    <p:nvPicPr>
                      <p:cNvPr id="30"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0864" y="4633417"/>
                        <a:ext cx="360362"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Oval 29">
            <a:extLst>
              <a:ext uri="{FF2B5EF4-FFF2-40B4-BE49-F238E27FC236}">
                <a16:creationId xmlns:a16="http://schemas.microsoft.com/office/drawing/2014/main" id="{815652FB-4751-BF36-DDB9-AD7FB8AF5BCC}"/>
              </a:ext>
            </a:extLst>
          </p:cNvPr>
          <p:cNvSpPr>
            <a:spLocks noChangeAspect="1" noChangeArrowheads="1"/>
          </p:cNvSpPr>
          <p:nvPr/>
        </p:nvSpPr>
        <p:spPr bwMode="auto">
          <a:xfrm>
            <a:off x="4191476" y="5679580"/>
            <a:ext cx="179388" cy="179387"/>
          </a:xfrm>
          <a:prstGeom prst="ellipse">
            <a:avLst/>
          </a:prstGeom>
          <a:solidFill>
            <a:srgbClr val="FFFF00"/>
          </a:solidFill>
          <a:ln w="9525">
            <a:noFill/>
            <a:round/>
            <a:headEnd/>
            <a:tailEnd/>
          </a:ln>
          <a:effectLst/>
        </p:spPr>
        <p:txBody>
          <a:bodyPr wrap="none" anchor="ctr"/>
          <a:lstStyle/>
          <a:p>
            <a:endParaRPr lang="es-AR"/>
          </a:p>
        </p:txBody>
      </p:sp>
      <p:sp>
        <p:nvSpPr>
          <p:cNvPr id="56" name="Oval 30">
            <a:extLst>
              <a:ext uri="{FF2B5EF4-FFF2-40B4-BE49-F238E27FC236}">
                <a16:creationId xmlns:a16="http://schemas.microsoft.com/office/drawing/2014/main" id="{46CA90B2-CF8D-80F1-2972-DCC0BFB42076}"/>
              </a:ext>
            </a:extLst>
          </p:cNvPr>
          <p:cNvSpPr>
            <a:spLocks noChangeAspect="1" noChangeArrowheads="1"/>
          </p:cNvSpPr>
          <p:nvPr/>
        </p:nvSpPr>
        <p:spPr bwMode="auto">
          <a:xfrm>
            <a:off x="3362801" y="4877892"/>
            <a:ext cx="179388" cy="179388"/>
          </a:xfrm>
          <a:prstGeom prst="ellipse">
            <a:avLst/>
          </a:prstGeom>
          <a:solidFill>
            <a:srgbClr val="FFFF00"/>
          </a:solidFill>
          <a:ln w="9525">
            <a:noFill/>
            <a:round/>
            <a:headEnd/>
            <a:tailEnd/>
          </a:ln>
          <a:effectLst/>
        </p:spPr>
        <p:txBody>
          <a:bodyPr wrap="none" anchor="ctr"/>
          <a:lstStyle/>
          <a:p>
            <a:endParaRPr lang="es-AR"/>
          </a:p>
        </p:txBody>
      </p:sp>
      <p:sp>
        <p:nvSpPr>
          <p:cNvPr id="57" name="Oval 31">
            <a:extLst>
              <a:ext uri="{FF2B5EF4-FFF2-40B4-BE49-F238E27FC236}">
                <a16:creationId xmlns:a16="http://schemas.microsoft.com/office/drawing/2014/main" id="{A2F24579-2DB7-80B7-AEC4-21A55C695DD6}"/>
              </a:ext>
            </a:extLst>
          </p:cNvPr>
          <p:cNvSpPr>
            <a:spLocks noChangeAspect="1" noChangeArrowheads="1"/>
          </p:cNvSpPr>
          <p:nvPr/>
        </p:nvSpPr>
        <p:spPr bwMode="auto">
          <a:xfrm>
            <a:off x="3226276" y="3976192"/>
            <a:ext cx="179388" cy="179388"/>
          </a:xfrm>
          <a:prstGeom prst="ellipse">
            <a:avLst/>
          </a:prstGeom>
          <a:solidFill>
            <a:srgbClr val="FFFF00"/>
          </a:solidFill>
          <a:ln w="9525">
            <a:noFill/>
            <a:round/>
            <a:headEnd/>
            <a:tailEnd/>
          </a:ln>
          <a:effectLst/>
        </p:spPr>
        <p:txBody>
          <a:bodyPr wrap="none" anchor="ctr"/>
          <a:lstStyle/>
          <a:p>
            <a:endParaRPr lang="es-AR"/>
          </a:p>
        </p:txBody>
      </p:sp>
      <p:sp>
        <p:nvSpPr>
          <p:cNvPr id="58" name="Oval 32">
            <a:extLst>
              <a:ext uri="{FF2B5EF4-FFF2-40B4-BE49-F238E27FC236}">
                <a16:creationId xmlns:a16="http://schemas.microsoft.com/office/drawing/2014/main" id="{5CF3A9BA-8D92-AFDD-ADAF-0E9230E1987B}"/>
              </a:ext>
            </a:extLst>
          </p:cNvPr>
          <p:cNvSpPr>
            <a:spLocks noChangeAspect="1" noChangeArrowheads="1"/>
          </p:cNvSpPr>
          <p:nvPr/>
        </p:nvSpPr>
        <p:spPr bwMode="auto">
          <a:xfrm>
            <a:off x="4034314" y="4020642"/>
            <a:ext cx="179387" cy="179388"/>
          </a:xfrm>
          <a:prstGeom prst="ellipse">
            <a:avLst/>
          </a:prstGeom>
          <a:solidFill>
            <a:srgbClr val="FFFF00"/>
          </a:solidFill>
          <a:ln w="9525">
            <a:noFill/>
            <a:round/>
            <a:headEnd/>
            <a:tailEnd/>
          </a:ln>
          <a:effectLst/>
        </p:spPr>
        <p:txBody>
          <a:bodyPr wrap="none" anchor="ctr"/>
          <a:lstStyle/>
          <a:p>
            <a:endParaRPr lang="es-AR"/>
          </a:p>
        </p:txBody>
      </p:sp>
      <p:sp>
        <p:nvSpPr>
          <p:cNvPr id="59" name="Oval 33">
            <a:extLst>
              <a:ext uri="{FF2B5EF4-FFF2-40B4-BE49-F238E27FC236}">
                <a16:creationId xmlns:a16="http://schemas.microsoft.com/office/drawing/2014/main" id="{6BE4CD7F-D610-4CA7-84E9-7278AD5E7064}"/>
              </a:ext>
            </a:extLst>
          </p:cNvPr>
          <p:cNvSpPr>
            <a:spLocks noChangeAspect="1" noChangeArrowheads="1"/>
          </p:cNvSpPr>
          <p:nvPr/>
        </p:nvSpPr>
        <p:spPr bwMode="auto">
          <a:xfrm>
            <a:off x="4720114" y="4433392"/>
            <a:ext cx="179387" cy="179388"/>
          </a:xfrm>
          <a:prstGeom prst="ellipse">
            <a:avLst/>
          </a:prstGeom>
          <a:solidFill>
            <a:srgbClr val="FFFF00"/>
          </a:solidFill>
          <a:ln w="9525">
            <a:noFill/>
            <a:round/>
            <a:headEnd/>
            <a:tailEnd/>
          </a:ln>
          <a:effectLst/>
        </p:spPr>
        <p:txBody>
          <a:bodyPr wrap="none" anchor="ctr"/>
          <a:lstStyle/>
          <a:p>
            <a:endParaRPr lang="es-AR"/>
          </a:p>
        </p:txBody>
      </p:sp>
      <p:sp>
        <p:nvSpPr>
          <p:cNvPr id="60" name="Oval 34">
            <a:extLst>
              <a:ext uri="{FF2B5EF4-FFF2-40B4-BE49-F238E27FC236}">
                <a16:creationId xmlns:a16="http://schemas.microsoft.com/office/drawing/2014/main" id="{61691C96-539A-3078-7FFE-5B35EFC4B66E}"/>
              </a:ext>
            </a:extLst>
          </p:cNvPr>
          <p:cNvSpPr>
            <a:spLocks noChangeAspect="1" noChangeArrowheads="1"/>
          </p:cNvSpPr>
          <p:nvPr/>
        </p:nvSpPr>
        <p:spPr bwMode="auto">
          <a:xfrm>
            <a:off x="5450364" y="5177930"/>
            <a:ext cx="179387" cy="179387"/>
          </a:xfrm>
          <a:prstGeom prst="ellipse">
            <a:avLst/>
          </a:prstGeom>
          <a:solidFill>
            <a:srgbClr val="FFFF00"/>
          </a:solidFill>
          <a:ln w="9525">
            <a:noFill/>
            <a:round/>
            <a:headEnd/>
            <a:tailEnd/>
          </a:ln>
          <a:effectLst/>
        </p:spPr>
        <p:txBody>
          <a:bodyPr wrap="none" anchor="ctr"/>
          <a:lstStyle/>
          <a:p>
            <a:endParaRPr lang="es-AR"/>
          </a:p>
        </p:txBody>
      </p:sp>
      <p:sp>
        <p:nvSpPr>
          <p:cNvPr id="61" name="Oval 35">
            <a:extLst>
              <a:ext uri="{FF2B5EF4-FFF2-40B4-BE49-F238E27FC236}">
                <a16:creationId xmlns:a16="http://schemas.microsoft.com/office/drawing/2014/main" id="{A7E2CBEB-425F-0A4B-CA51-0666619E9709}"/>
              </a:ext>
            </a:extLst>
          </p:cNvPr>
          <p:cNvSpPr>
            <a:spLocks noChangeAspect="1" noChangeArrowheads="1"/>
          </p:cNvSpPr>
          <p:nvPr/>
        </p:nvSpPr>
        <p:spPr bwMode="auto">
          <a:xfrm>
            <a:off x="5659914" y="6108205"/>
            <a:ext cx="179387" cy="179387"/>
          </a:xfrm>
          <a:prstGeom prst="ellipse">
            <a:avLst/>
          </a:prstGeom>
          <a:solidFill>
            <a:srgbClr val="FFFF00"/>
          </a:solidFill>
          <a:ln w="9525">
            <a:noFill/>
            <a:round/>
            <a:headEnd/>
            <a:tailEnd/>
          </a:ln>
          <a:effectLst/>
        </p:spPr>
        <p:txBody>
          <a:bodyPr wrap="none" anchor="ctr"/>
          <a:lstStyle/>
          <a:p>
            <a:endParaRPr lang="es-AR"/>
          </a:p>
        </p:txBody>
      </p:sp>
      <p:sp>
        <p:nvSpPr>
          <p:cNvPr id="62" name="Oval 36">
            <a:extLst>
              <a:ext uri="{FF2B5EF4-FFF2-40B4-BE49-F238E27FC236}">
                <a16:creationId xmlns:a16="http://schemas.microsoft.com/office/drawing/2014/main" id="{6869C283-6155-E93E-C2AD-E2C653294878}"/>
              </a:ext>
            </a:extLst>
          </p:cNvPr>
          <p:cNvSpPr>
            <a:spLocks noChangeAspect="1" noChangeArrowheads="1"/>
          </p:cNvSpPr>
          <p:nvPr/>
        </p:nvSpPr>
        <p:spPr bwMode="auto">
          <a:xfrm>
            <a:off x="4902676" y="6117730"/>
            <a:ext cx="179388" cy="179387"/>
          </a:xfrm>
          <a:prstGeom prst="ellipse">
            <a:avLst/>
          </a:prstGeom>
          <a:solidFill>
            <a:srgbClr val="FFFF00"/>
          </a:solidFill>
          <a:ln w="9525">
            <a:noFill/>
            <a:round/>
            <a:headEnd/>
            <a:tailEnd/>
          </a:ln>
          <a:effectLst/>
        </p:spPr>
        <p:txBody>
          <a:bodyPr wrap="none" anchor="ctr"/>
          <a:lstStyle/>
          <a:p>
            <a:endParaRPr lang="es-AR"/>
          </a:p>
        </p:txBody>
      </p:sp>
      <p:grpSp>
        <p:nvGrpSpPr>
          <p:cNvPr id="63" name="Group 39">
            <a:extLst>
              <a:ext uri="{FF2B5EF4-FFF2-40B4-BE49-F238E27FC236}">
                <a16:creationId xmlns:a16="http://schemas.microsoft.com/office/drawing/2014/main" id="{CC5C4421-B388-8BD7-B30E-C5785879D2A3}"/>
              </a:ext>
            </a:extLst>
          </p:cNvPr>
          <p:cNvGrpSpPr>
            <a:grpSpLocks/>
          </p:cNvGrpSpPr>
          <p:nvPr/>
        </p:nvGrpSpPr>
        <p:grpSpPr bwMode="auto">
          <a:xfrm>
            <a:off x="516413" y="4918474"/>
            <a:ext cx="2157413" cy="366712"/>
            <a:chOff x="445" y="2241"/>
            <a:chExt cx="1359" cy="231"/>
          </a:xfrm>
        </p:grpSpPr>
        <p:sp>
          <p:nvSpPr>
            <p:cNvPr id="1024" name="Line 37">
              <a:extLst>
                <a:ext uri="{FF2B5EF4-FFF2-40B4-BE49-F238E27FC236}">
                  <a16:creationId xmlns:a16="http://schemas.microsoft.com/office/drawing/2014/main" id="{84EF6225-B8F9-6B9D-C1D6-D9D64C74BCBF}"/>
                </a:ext>
              </a:extLst>
            </p:cNvPr>
            <p:cNvSpPr>
              <a:spLocks noChangeShapeType="1"/>
            </p:cNvSpPr>
            <p:nvPr/>
          </p:nvSpPr>
          <p:spPr bwMode="auto">
            <a:xfrm>
              <a:off x="445" y="2364"/>
              <a:ext cx="273" cy="0"/>
            </a:xfrm>
            <a:prstGeom prst="line">
              <a:avLst/>
            </a:prstGeom>
            <a:noFill/>
            <a:ln w="38100">
              <a:solidFill>
                <a:srgbClr val="FF9900"/>
              </a:solidFill>
              <a:round/>
              <a:headEnd/>
              <a:tailEnd/>
            </a:ln>
            <a:effectLst/>
          </p:spPr>
          <p:txBody>
            <a:bodyPr wrap="none" anchor="ctr"/>
            <a:lstStyle/>
            <a:p>
              <a:endParaRPr lang="es-AR"/>
            </a:p>
          </p:txBody>
        </p:sp>
        <p:sp>
          <p:nvSpPr>
            <p:cNvPr id="1025" name="Text Box 38">
              <a:extLst>
                <a:ext uri="{FF2B5EF4-FFF2-40B4-BE49-F238E27FC236}">
                  <a16:creationId xmlns:a16="http://schemas.microsoft.com/office/drawing/2014/main" id="{E0C23083-581F-34EC-A359-3FCBA6764325}"/>
                </a:ext>
              </a:extLst>
            </p:cNvPr>
            <p:cNvSpPr txBox="1">
              <a:spLocks noChangeArrowheads="1"/>
            </p:cNvSpPr>
            <p:nvPr/>
          </p:nvSpPr>
          <p:spPr bwMode="auto">
            <a:xfrm>
              <a:off x="724" y="2241"/>
              <a:ext cx="1080" cy="231"/>
            </a:xfrm>
            <a:prstGeom prst="rect">
              <a:avLst/>
            </a:prstGeom>
            <a:noFill/>
            <a:ln w="9525">
              <a:noFill/>
              <a:miter lim="800000"/>
              <a:headEnd/>
              <a:tailEnd/>
            </a:ln>
            <a:effectLst/>
          </p:spPr>
          <p:txBody>
            <a:bodyPr wrap="none">
              <a:spAutoFit/>
            </a:bodyPr>
            <a:lstStyle/>
            <a:p>
              <a:r>
                <a:rPr lang="es-ES_tradnl" sz="1800" b="1" dirty="0">
                  <a:solidFill>
                    <a:srgbClr val="FF9900"/>
                  </a:solidFill>
                </a:rPr>
                <a:t>Ecuador celeste</a:t>
              </a:r>
              <a:endParaRPr lang="es-ES_tradnl" sz="1800" dirty="0"/>
            </a:p>
          </p:txBody>
        </p:sp>
      </p:grpSp>
      <p:sp>
        <p:nvSpPr>
          <p:cNvPr id="1026" name="CuadroTexto 1025">
            <a:extLst>
              <a:ext uri="{FF2B5EF4-FFF2-40B4-BE49-F238E27FC236}">
                <a16:creationId xmlns:a16="http://schemas.microsoft.com/office/drawing/2014/main" id="{04A9B2B4-C576-EE9F-5570-3B5BCB228BDC}"/>
              </a:ext>
            </a:extLst>
          </p:cNvPr>
          <p:cNvSpPr txBox="1"/>
          <p:nvPr/>
        </p:nvSpPr>
        <p:spPr>
          <a:xfrm>
            <a:off x="6778307" y="3485991"/>
            <a:ext cx="5322247" cy="3046988"/>
          </a:xfrm>
          <a:prstGeom prst="rect">
            <a:avLst/>
          </a:prstGeom>
          <a:noFill/>
        </p:spPr>
        <p:txBody>
          <a:bodyPr wrap="square" rtlCol="0">
            <a:spAutoFit/>
          </a:bodyPr>
          <a:lstStyle/>
          <a:p>
            <a:pPr marL="285750" indent="-285750">
              <a:buFont typeface="Arial" panose="020B0604020202020204" pitchFamily="34" charset="0"/>
              <a:buChar char="•"/>
            </a:pPr>
            <a:r>
              <a:rPr lang="es-AR" sz="2400" dirty="0"/>
              <a:t>El día solar medio es el que esta dado por los RELOJES, ya que para un reloj un día es el intervalo de 24 horas (de 60 minutos cada hora, de 60 segundos cara minuto)</a:t>
            </a:r>
          </a:p>
          <a:p>
            <a:endParaRPr lang="es-AR" sz="2400" dirty="0"/>
          </a:p>
          <a:p>
            <a:pPr marL="285750" indent="-285750">
              <a:buFont typeface="Arial" panose="020B0604020202020204" pitchFamily="34" charset="0"/>
              <a:buChar char="•"/>
            </a:pPr>
            <a:r>
              <a:rPr lang="es-AR" sz="2400" dirty="0"/>
              <a:t>No esta regido por la culminación del Sol en el Meridiano local.</a:t>
            </a:r>
          </a:p>
        </p:txBody>
      </p:sp>
    </p:spTree>
    <p:extLst>
      <p:ext uri="{BB962C8B-B14F-4D97-AF65-F5344CB8AC3E}">
        <p14:creationId xmlns:p14="http://schemas.microsoft.com/office/powerpoint/2010/main" val="71465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ox(out)">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fill="hold"/>
                                        <p:tgtEl>
                                          <p:spTgt spid="54"/>
                                        </p:tgtEl>
                                        <p:attrNameLst>
                                          <p:attrName>ppt_x</p:attrName>
                                        </p:attrNameLst>
                                      </p:cBhvr>
                                      <p:tavLst>
                                        <p:tav tm="0">
                                          <p:val>
                                            <p:strVal val="1+#ppt_w/2"/>
                                          </p:val>
                                        </p:tav>
                                        <p:tav tm="100000">
                                          <p:val>
                                            <p:strVal val="#ppt_x"/>
                                          </p:val>
                                        </p:tav>
                                      </p:tavLst>
                                    </p:anim>
                                    <p:anim calcmode="lin" valueType="num">
                                      <p:cBhvr additive="base">
                                        <p:cTn id="25"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ox(ou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1" presetClass="entr" presetSubtype="0" fill="hold" grpId="0" nodeType="clickEffect">
                                  <p:stCondLst>
                                    <p:cond delay="0"/>
                                  </p:stCondLst>
                                  <p:childTnLst>
                                    <p:set>
                                      <p:cBhvr>
                                        <p:cTn id="39" dur="1000">
                                          <p:stCondLst>
                                            <p:cond delay="0"/>
                                          </p:stCondLst>
                                        </p:cTn>
                                        <p:tgtEl>
                                          <p:spTgt spid="5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1" presetClass="entr" presetSubtype="0" fill="hold" grpId="0" nodeType="clickEffect">
                                  <p:stCondLst>
                                    <p:cond delay="0"/>
                                  </p:stCondLst>
                                  <p:childTnLst>
                                    <p:set>
                                      <p:cBhvr>
                                        <p:cTn id="43" dur="1000">
                                          <p:stCondLst>
                                            <p:cond delay="0"/>
                                          </p:stCondLst>
                                        </p:cTn>
                                        <p:tgtEl>
                                          <p:spTgt spid="5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1" presetClass="entr" presetSubtype="0" fill="hold" grpId="0" nodeType="clickEffect">
                                  <p:stCondLst>
                                    <p:cond delay="0"/>
                                  </p:stCondLst>
                                  <p:childTnLst>
                                    <p:set>
                                      <p:cBhvr>
                                        <p:cTn id="47" dur="1000">
                                          <p:stCondLst>
                                            <p:cond delay="0"/>
                                          </p:stCondLst>
                                        </p:cTn>
                                        <p:tgtEl>
                                          <p:spTgt spid="5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1" presetClass="entr" presetSubtype="0" fill="hold" grpId="0" nodeType="clickEffect">
                                  <p:stCondLst>
                                    <p:cond delay="0"/>
                                  </p:stCondLst>
                                  <p:childTnLst>
                                    <p:set>
                                      <p:cBhvr>
                                        <p:cTn id="51" dur="1000">
                                          <p:stCondLst>
                                            <p:cond delay="0"/>
                                          </p:stCondLst>
                                        </p:cTn>
                                        <p:tgtEl>
                                          <p:spTgt spid="5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1" presetClass="entr" presetSubtype="0" fill="hold" grpId="0" nodeType="clickEffect">
                                  <p:stCondLst>
                                    <p:cond delay="0"/>
                                  </p:stCondLst>
                                  <p:childTnLst>
                                    <p:set>
                                      <p:cBhvr>
                                        <p:cTn id="55" dur="1000">
                                          <p:stCondLst>
                                            <p:cond delay="0"/>
                                          </p:stCondLst>
                                        </p:cTn>
                                        <p:tgtEl>
                                          <p:spTgt spid="5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1" presetClass="entr" presetSubtype="0" fill="hold" grpId="0" nodeType="clickEffect">
                                  <p:stCondLst>
                                    <p:cond delay="0"/>
                                  </p:stCondLst>
                                  <p:childTnLst>
                                    <p:set>
                                      <p:cBhvr>
                                        <p:cTn id="59" dur="1000">
                                          <p:stCondLst>
                                            <p:cond delay="0"/>
                                          </p:stCondLst>
                                        </p:cTn>
                                        <p:tgtEl>
                                          <p:spTgt spid="6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1" presetClass="entr" presetSubtype="0" fill="hold" grpId="0" nodeType="clickEffect">
                                  <p:stCondLst>
                                    <p:cond delay="0"/>
                                  </p:stCondLst>
                                  <p:childTnLst>
                                    <p:set>
                                      <p:cBhvr>
                                        <p:cTn id="63" dur="1000">
                                          <p:stCondLst>
                                            <p:cond delay="0"/>
                                          </p:stCondLst>
                                        </p:cTn>
                                        <p:tgtEl>
                                          <p:spTgt spid="6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1" presetClass="entr" presetSubtype="0" fill="hold" grpId="0" nodeType="clickEffect">
                                  <p:stCondLst>
                                    <p:cond delay="0"/>
                                  </p:stCondLst>
                                  <p:childTnLst>
                                    <p:set>
                                      <p:cBhvr>
                                        <p:cTn id="67" dur="1000">
                                          <p:stCondLst>
                                            <p:cond delay="0"/>
                                          </p:stCondLst>
                                        </p:cTn>
                                        <p:tgtEl>
                                          <p:spTgt spid="6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026">
                                            <p:txEl>
                                              <p:pRg st="0" end="0"/>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0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P spid="33" grpId="0" autoUpdateAnimBg="0"/>
      <p:bldP spid="34" grpId="0" animBg="1" autoUpdateAnimBg="0"/>
      <p:bldP spid="55" grpId="0" animBg="1"/>
      <p:bldP spid="56" grpId="0" animBg="1"/>
      <p:bldP spid="57" grpId="0" animBg="1"/>
      <p:bldP spid="58" grpId="0" animBg="1"/>
      <p:bldP spid="59" grpId="0" animBg="1"/>
      <p:bldP spid="60" grpId="0" animBg="1"/>
      <p:bldP spid="61" grpId="0" animBg="1"/>
      <p:bldP spid="62" grpId="0" animBg="1"/>
      <p:bldP spid="102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552A3-4E20-C7EA-B0E1-C1922764548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7EBD010-BC40-83A1-895D-DE11BE5D32CB}"/>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4FD954E3-0305-D89A-2EF2-BC7B2F516F0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2A321E56-3413-3854-7668-4260695ABD58}"/>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D1F1E5D5-32E8-89B2-9925-142670B12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12ABDA40-E2C6-9959-59CB-9B78F1AF2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315A9FDC-E087-C594-CA35-1FC9B8383575}"/>
              </a:ext>
            </a:extLst>
          </p:cNvPr>
          <p:cNvSpPr>
            <a:spLocks noGrp="1"/>
          </p:cNvSpPr>
          <p:nvPr>
            <p:ph type="sldNum" sz="quarter" idx="12"/>
          </p:nvPr>
        </p:nvSpPr>
        <p:spPr/>
        <p:txBody>
          <a:bodyPr/>
          <a:lstStyle/>
          <a:p>
            <a:fld id="{4211D988-AFD1-4293-9FBC-6556B6FD0ACE}" type="slidenum">
              <a:rPr lang="es-AR" smtClean="0"/>
              <a:t>2</a:t>
            </a:fld>
            <a:endParaRPr lang="es-AR"/>
          </a:p>
        </p:txBody>
      </p:sp>
      <p:sp>
        <p:nvSpPr>
          <p:cNvPr id="3" name="CuadroTexto 2">
            <a:extLst>
              <a:ext uri="{FF2B5EF4-FFF2-40B4-BE49-F238E27FC236}">
                <a16:creationId xmlns:a16="http://schemas.microsoft.com/office/drawing/2014/main" id="{2E56535F-9877-36CA-7625-75174A749E14}"/>
              </a:ext>
            </a:extLst>
          </p:cNvPr>
          <p:cNvSpPr txBox="1"/>
          <p:nvPr/>
        </p:nvSpPr>
        <p:spPr>
          <a:xfrm>
            <a:off x="0" y="1017436"/>
            <a:ext cx="12192000" cy="830997"/>
          </a:xfrm>
          <a:prstGeom prst="rect">
            <a:avLst/>
          </a:prstGeom>
          <a:noFill/>
        </p:spPr>
        <p:txBody>
          <a:bodyPr wrap="square" rtlCol="0">
            <a:spAutoFit/>
          </a:bodyPr>
          <a:lstStyle/>
          <a:p>
            <a:r>
              <a:rPr lang="es-AR" sz="2400" dirty="0"/>
              <a:t>¿Por qué es importante conocer las características de la Radiación Solar en un sitio o región? </a:t>
            </a:r>
          </a:p>
        </p:txBody>
      </p:sp>
      <p:sp>
        <p:nvSpPr>
          <p:cNvPr id="5" name="Rectángulo 4">
            <a:extLst>
              <a:ext uri="{FF2B5EF4-FFF2-40B4-BE49-F238E27FC236}">
                <a16:creationId xmlns:a16="http://schemas.microsoft.com/office/drawing/2014/main" id="{A2D1AC00-B5BB-432E-38A1-A557BAB1F235}"/>
              </a:ext>
            </a:extLst>
          </p:cNvPr>
          <p:cNvSpPr/>
          <p:nvPr/>
        </p:nvSpPr>
        <p:spPr>
          <a:xfrm>
            <a:off x="718784" y="2468403"/>
            <a:ext cx="10754432" cy="806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800" dirty="0"/>
              <a:t>APLICACIONES ENERGETICAS</a:t>
            </a:r>
          </a:p>
        </p:txBody>
      </p:sp>
      <p:sp>
        <p:nvSpPr>
          <p:cNvPr id="7" name="Rectángulo 6">
            <a:extLst>
              <a:ext uri="{FF2B5EF4-FFF2-40B4-BE49-F238E27FC236}">
                <a16:creationId xmlns:a16="http://schemas.microsoft.com/office/drawing/2014/main" id="{C3797AEA-6680-26C3-DAA3-CE295D6FDEB3}"/>
              </a:ext>
            </a:extLst>
          </p:cNvPr>
          <p:cNvSpPr/>
          <p:nvPr/>
        </p:nvSpPr>
        <p:spPr>
          <a:xfrm>
            <a:off x="718784" y="3894433"/>
            <a:ext cx="10754432" cy="806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4800" dirty="0"/>
              <a:t>ENERGÍAS RENOVABLES</a:t>
            </a:r>
          </a:p>
        </p:txBody>
      </p:sp>
    </p:spTree>
    <p:extLst>
      <p:ext uri="{BB962C8B-B14F-4D97-AF65-F5344CB8AC3E}">
        <p14:creationId xmlns:p14="http://schemas.microsoft.com/office/powerpoint/2010/main" val="380281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02C87-69CD-11ED-72F2-878DAAD29533}"/>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EF6C590-909C-810D-3739-601DBC5AA25A}"/>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89819897-1027-3F78-BB7C-1FA0854A4D66}"/>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53784D02-83EB-1848-016F-146CAC4E2E9A}"/>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AB865D88-234B-602B-87DC-E09606B485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48DFAFF5-BF27-D55D-7008-6FCF19BFA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C71BA0FE-958E-A306-F7D3-6C1E8C821335}"/>
              </a:ext>
            </a:extLst>
          </p:cNvPr>
          <p:cNvSpPr>
            <a:spLocks noGrp="1"/>
          </p:cNvSpPr>
          <p:nvPr>
            <p:ph type="sldNum" sz="quarter" idx="12"/>
          </p:nvPr>
        </p:nvSpPr>
        <p:spPr/>
        <p:txBody>
          <a:bodyPr/>
          <a:lstStyle/>
          <a:p>
            <a:fld id="{4211D988-AFD1-4293-9FBC-6556B6FD0ACE}" type="slidenum">
              <a:rPr lang="es-AR" smtClean="0"/>
              <a:t>20</a:t>
            </a:fld>
            <a:endParaRPr lang="es-AR"/>
          </a:p>
        </p:txBody>
      </p:sp>
      <p:sp>
        <p:nvSpPr>
          <p:cNvPr id="3" name="Text Box 2">
            <a:extLst>
              <a:ext uri="{FF2B5EF4-FFF2-40B4-BE49-F238E27FC236}">
                <a16:creationId xmlns:a16="http://schemas.microsoft.com/office/drawing/2014/main" id="{8E8CB5B0-705C-FAF6-40F2-09BDB55F4FB2}"/>
              </a:ext>
            </a:extLst>
          </p:cNvPr>
          <p:cNvSpPr txBox="1">
            <a:spLocks noChangeArrowheads="1"/>
          </p:cNvSpPr>
          <p:nvPr/>
        </p:nvSpPr>
        <p:spPr bwMode="auto">
          <a:xfrm>
            <a:off x="113075" y="1039555"/>
            <a:ext cx="3115212" cy="461665"/>
          </a:xfrm>
          <a:prstGeom prst="rect">
            <a:avLst/>
          </a:prstGeom>
          <a:noFill/>
          <a:ln w="9525">
            <a:noFill/>
            <a:miter lim="800000"/>
            <a:headEnd/>
            <a:tailEnd/>
          </a:ln>
          <a:effectLst/>
        </p:spPr>
        <p:txBody>
          <a:bodyPr wrap="none">
            <a:spAutoFit/>
          </a:bodyPr>
          <a:lstStyle/>
          <a:p>
            <a:r>
              <a:rPr lang="es-ES_tradnl" sz="2400" dirty="0"/>
              <a:t>ECUACIÓN DEL TIEMPO</a:t>
            </a:r>
          </a:p>
        </p:txBody>
      </p:sp>
      <p:sp>
        <p:nvSpPr>
          <p:cNvPr id="5" name="Rectangle 3">
            <a:extLst>
              <a:ext uri="{FF2B5EF4-FFF2-40B4-BE49-F238E27FC236}">
                <a16:creationId xmlns:a16="http://schemas.microsoft.com/office/drawing/2014/main" id="{81A91169-7895-BD89-938A-FF56DE979B6D}"/>
              </a:ext>
            </a:extLst>
          </p:cNvPr>
          <p:cNvSpPr>
            <a:spLocks noChangeArrowheads="1"/>
          </p:cNvSpPr>
          <p:nvPr/>
        </p:nvSpPr>
        <p:spPr bwMode="auto">
          <a:xfrm>
            <a:off x="548040" y="1947481"/>
            <a:ext cx="11095920" cy="3144079"/>
          </a:xfrm>
          <a:prstGeom prst="rect">
            <a:avLst/>
          </a:prstGeom>
          <a:solidFill>
            <a:srgbClr val="EAEAEA"/>
          </a:solidFill>
          <a:ln w="9525">
            <a:noFill/>
            <a:miter lim="800000"/>
            <a:headEnd/>
            <a:tailEnd/>
          </a:ln>
          <a:effectLst/>
        </p:spPr>
        <p:txBody>
          <a:bodyPr wrap="none" anchor="ctr"/>
          <a:lstStyle/>
          <a:p>
            <a:pPr algn="ctr"/>
            <a:endParaRPr lang="es-ES" dirty="0"/>
          </a:p>
        </p:txBody>
      </p:sp>
      <p:sp>
        <p:nvSpPr>
          <p:cNvPr id="7" name="Rectangle 4">
            <a:extLst>
              <a:ext uri="{FF2B5EF4-FFF2-40B4-BE49-F238E27FC236}">
                <a16:creationId xmlns:a16="http://schemas.microsoft.com/office/drawing/2014/main" id="{9EB20FC0-36A0-B516-1724-258D7914D1AF}"/>
              </a:ext>
            </a:extLst>
          </p:cNvPr>
          <p:cNvSpPr>
            <a:spLocks noChangeArrowheads="1"/>
          </p:cNvSpPr>
          <p:nvPr/>
        </p:nvSpPr>
        <p:spPr bwMode="auto">
          <a:xfrm>
            <a:off x="705202" y="2117343"/>
            <a:ext cx="10705579" cy="915988"/>
          </a:xfrm>
          <a:prstGeom prst="rect">
            <a:avLst/>
          </a:prstGeom>
          <a:noFill/>
          <a:ln w="9525">
            <a:noFill/>
            <a:miter lim="800000"/>
            <a:headEnd/>
            <a:tailEnd/>
          </a:ln>
          <a:effectLst/>
        </p:spPr>
        <p:txBody>
          <a:bodyPr wrap="square">
            <a:spAutoFit/>
          </a:bodyPr>
          <a:lstStyle/>
          <a:p>
            <a:pPr algn="just" eaLnBrk="1" hangingPunct="1"/>
            <a:r>
              <a:rPr lang="es-ES_tradnl" sz="1800" dirty="0"/>
              <a:t>La discrepancia entre el movimiento del Sol medio (perfectamente uniforme con intervalos de 24 horas entre dos pasos consecutivos del Sol por el meridiano local) y el movimiento aparente del Sol verdadero, se llama </a:t>
            </a:r>
            <a:r>
              <a:rPr lang="es-ES_tradnl" sz="1800" b="1" dirty="0"/>
              <a:t>ECUACIÓN DE TIEMPO</a:t>
            </a:r>
            <a:r>
              <a:rPr lang="es-ES_tradnl" sz="1800" dirty="0"/>
              <a:t>.</a:t>
            </a:r>
          </a:p>
        </p:txBody>
      </p:sp>
      <mc:AlternateContent xmlns:mc="http://schemas.openxmlformats.org/markup-compatibility/2006" xmlns:a14="http://schemas.microsoft.com/office/drawing/2010/main">
        <mc:Choice Requires="a14">
          <p:sp>
            <p:nvSpPr>
              <p:cNvPr id="10" name="Object 2048">
                <a:extLst>
                  <a:ext uri="{FF2B5EF4-FFF2-40B4-BE49-F238E27FC236}">
                    <a16:creationId xmlns:a16="http://schemas.microsoft.com/office/drawing/2014/main" id="{4E23C51B-8B84-6704-F11D-C30DBB301BF0}"/>
                  </a:ext>
                </a:extLst>
              </p:cNvPr>
              <p:cNvSpPr txBox="1"/>
              <p:nvPr/>
            </p:nvSpPr>
            <p:spPr bwMode="auto">
              <a:xfrm>
                <a:off x="1030148" y="3538538"/>
                <a:ext cx="9688010" cy="410781"/>
              </a:xfrm>
              <a:prstGeom prst="rect">
                <a:avLst/>
              </a:prstGeom>
              <a:solidFill>
                <a:srgbClr val="FFCCFF"/>
              </a:solidFill>
            </p:spPr>
            <p:txBody>
              <a:bodyPr>
                <a:normAutofit/>
              </a:bodyPr>
              <a:lstStyle/>
              <a:p>
                <a:pPr/>
                <a14:m>
                  <m:oMathPara xmlns:m="http://schemas.openxmlformats.org/officeDocument/2006/math">
                    <m:oMathParaPr>
                      <m:jc m:val="left"/>
                    </m:oMathParaPr>
                    <m:oMath xmlns:m="http://schemas.openxmlformats.org/officeDocument/2006/math">
                      <m:sSub>
                        <m:sSubPr>
                          <m:ctrlPr>
                            <a:rPr lang="es-AR" i="1">
                              <a:solidFill>
                                <a:srgbClr val="000000"/>
                              </a:solidFill>
                              <a:latin typeface="Cambria Math" panose="02040503050406030204" pitchFamily="18" charset="0"/>
                            </a:rPr>
                          </m:ctrlPr>
                        </m:sSubPr>
                        <m:e>
                          <m:r>
                            <a:rPr lang="es-AR" i="1">
                              <a:solidFill>
                                <a:srgbClr val="000000"/>
                              </a:solidFill>
                              <a:latin typeface="Cambria Math" panose="02040503050406030204" pitchFamily="18" charset="0"/>
                            </a:rPr>
                            <m:t>𝐸</m:t>
                          </m:r>
                        </m:e>
                        <m:sub>
                          <m:r>
                            <a:rPr lang="es-AR" i="1">
                              <a:solidFill>
                                <a:srgbClr val="000000"/>
                              </a:solidFill>
                              <a:latin typeface="Cambria Math" panose="02040503050406030204" pitchFamily="18" charset="0"/>
                            </a:rPr>
                            <m:t>𝑡</m:t>
                          </m:r>
                        </m:sub>
                      </m:sSub>
                      <m:r>
                        <a:rPr lang="es-AR" i="1">
                          <a:solidFill>
                            <a:srgbClr val="000000"/>
                          </a:solidFill>
                          <a:latin typeface="Cambria Math" panose="02040503050406030204" pitchFamily="18" charset="0"/>
                        </a:rPr>
                        <m:t>=(0.000075+0.001868</m:t>
                      </m:r>
                      <m:func>
                        <m:funcPr>
                          <m:ctrlPr>
                            <a:rPr lang="es-AR" i="1">
                              <a:solidFill>
                                <a:srgbClr val="000000"/>
                              </a:solidFill>
                              <a:latin typeface="Cambria Math" panose="02040503050406030204" pitchFamily="18" charset="0"/>
                            </a:rPr>
                          </m:ctrlPr>
                        </m:funcPr>
                        <m:fName>
                          <m:r>
                            <m:rPr>
                              <m:sty m:val="p"/>
                            </m:rPr>
                            <a:rPr lang="es-AR" i="0">
                              <a:solidFill>
                                <a:srgbClr val="000000"/>
                              </a:solidFill>
                              <a:latin typeface="Cambria Math" panose="02040503050406030204" pitchFamily="18" charset="0"/>
                            </a:rPr>
                            <m:t>cos</m:t>
                          </m:r>
                        </m:fName>
                        <m:e>
                          <m:r>
                            <m:rPr>
                              <m:sty m:val="p"/>
                            </m:rPr>
                            <a:rPr lang="es-AR" i="1">
                              <a:solidFill>
                                <a:srgbClr val="000000"/>
                              </a:solidFill>
                              <a:latin typeface="Cambria Math" panose="02040503050406030204" pitchFamily="18" charset="0"/>
                            </a:rPr>
                            <m:t>Γ</m:t>
                          </m:r>
                        </m:e>
                      </m:func>
                      <m:r>
                        <a:rPr lang="es-AR" i="1">
                          <a:solidFill>
                            <a:srgbClr val="000000"/>
                          </a:solidFill>
                          <a:latin typeface="Cambria Math" panose="02040503050406030204" pitchFamily="18" charset="0"/>
                        </a:rPr>
                        <m:t>−0.032077</m:t>
                      </m:r>
                      <m:r>
                        <a:rPr lang="es-AR" i="1">
                          <a:solidFill>
                            <a:srgbClr val="000000"/>
                          </a:solidFill>
                          <a:latin typeface="Cambria Math" panose="02040503050406030204" pitchFamily="18" charset="0"/>
                        </a:rPr>
                        <m:t>𝑠𝑒𝑛</m:t>
                      </m:r>
                      <m:r>
                        <m:rPr>
                          <m:sty m:val="p"/>
                        </m:rPr>
                        <a:rPr lang="es-AR" i="1">
                          <a:solidFill>
                            <a:srgbClr val="000000"/>
                          </a:solidFill>
                          <a:latin typeface="Cambria Math" panose="02040503050406030204" pitchFamily="18" charset="0"/>
                        </a:rPr>
                        <m:t>Γ</m:t>
                      </m:r>
                      <m:r>
                        <a:rPr lang="es-AR" i="1">
                          <a:solidFill>
                            <a:srgbClr val="000000"/>
                          </a:solidFill>
                          <a:latin typeface="Cambria Math" panose="02040503050406030204" pitchFamily="18" charset="0"/>
                        </a:rPr>
                        <m:t>−0.014615</m:t>
                      </m:r>
                      <m:func>
                        <m:funcPr>
                          <m:ctrlPr>
                            <a:rPr lang="es-AR" i="1">
                              <a:solidFill>
                                <a:srgbClr val="000000"/>
                              </a:solidFill>
                              <a:latin typeface="Cambria Math" panose="02040503050406030204" pitchFamily="18" charset="0"/>
                            </a:rPr>
                          </m:ctrlPr>
                        </m:funcPr>
                        <m:fName>
                          <m:r>
                            <m:rPr>
                              <m:sty m:val="p"/>
                            </m:rPr>
                            <a:rPr lang="es-AR" i="0">
                              <a:solidFill>
                                <a:srgbClr val="000000"/>
                              </a:solidFill>
                              <a:latin typeface="Cambria Math" panose="02040503050406030204" pitchFamily="18" charset="0"/>
                            </a:rPr>
                            <m:t>cos</m:t>
                          </m:r>
                        </m:fName>
                        <m:e>
                          <m:r>
                            <a:rPr lang="es-AR" i="1">
                              <a:solidFill>
                                <a:srgbClr val="000000"/>
                              </a:solidFill>
                              <a:latin typeface="Cambria Math" panose="02040503050406030204" pitchFamily="18" charset="0"/>
                            </a:rPr>
                            <m:t>2</m:t>
                          </m:r>
                        </m:e>
                      </m:func>
                      <m:r>
                        <m:rPr>
                          <m:sty m:val="p"/>
                        </m:rPr>
                        <a:rPr lang="es-AR" i="1">
                          <a:solidFill>
                            <a:srgbClr val="000000"/>
                          </a:solidFill>
                          <a:latin typeface="Cambria Math" panose="02040503050406030204" pitchFamily="18" charset="0"/>
                        </a:rPr>
                        <m:t>Γ</m:t>
                      </m:r>
                      <m:r>
                        <a:rPr lang="es-AR" i="1">
                          <a:solidFill>
                            <a:srgbClr val="000000"/>
                          </a:solidFill>
                          <a:latin typeface="Cambria Math" panose="02040503050406030204" pitchFamily="18" charset="0"/>
                        </a:rPr>
                        <m:t>−0.04089</m:t>
                      </m:r>
                      <m:r>
                        <a:rPr lang="es-AR" i="1">
                          <a:solidFill>
                            <a:srgbClr val="000000"/>
                          </a:solidFill>
                          <a:latin typeface="Cambria Math" panose="02040503050406030204" pitchFamily="18" charset="0"/>
                        </a:rPr>
                        <m:t>𝑠𝑒𝑛</m:t>
                      </m:r>
                      <m:r>
                        <a:rPr lang="es-AR" i="1">
                          <a:solidFill>
                            <a:srgbClr val="000000"/>
                          </a:solidFill>
                          <a:latin typeface="Cambria Math" panose="02040503050406030204" pitchFamily="18" charset="0"/>
                        </a:rPr>
                        <m:t>2</m:t>
                      </m:r>
                      <m:r>
                        <m:rPr>
                          <m:sty m:val="p"/>
                        </m:rPr>
                        <a:rPr lang="es-AR" i="1">
                          <a:solidFill>
                            <a:srgbClr val="000000"/>
                          </a:solidFill>
                          <a:latin typeface="Cambria Math" panose="02040503050406030204" pitchFamily="18" charset="0"/>
                        </a:rPr>
                        <m:t>Γ</m:t>
                      </m:r>
                      <m:r>
                        <a:rPr lang="es-AR" i="1">
                          <a:solidFill>
                            <a:srgbClr val="000000"/>
                          </a:solidFill>
                          <a:latin typeface="Cambria Math" panose="02040503050406030204" pitchFamily="18" charset="0"/>
                        </a:rPr>
                        <m:t>)(229.18)</m:t>
                      </m:r>
                    </m:oMath>
                  </m:oMathPara>
                </a14:m>
                <a:endParaRPr lang="es-AR" dirty="0"/>
              </a:p>
            </p:txBody>
          </p:sp>
        </mc:Choice>
        <mc:Fallback xmlns="">
          <p:sp>
            <p:nvSpPr>
              <p:cNvPr id="10" name="Object 2048">
                <a:extLst>
                  <a:ext uri="{FF2B5EF4-FFF2-40B4-BE49-F238E27FC236}">
                    <a16:creationId xmlns:a16="http://schemas.microsoft.com/office/drawing/2014/main" id="{4E23C51B-8B84-6704-F11D-C30DBB301BF0}"/>
                  </a:ext>
                </a:extLst>
              </p:cNvPr>
              <p:cNvSpPr txBox="1">
                <a:spLocks noRot="1" noChangeAspect="1" noMove="1" noResize="1" noEditPoints="1" noAdjustHandles="1" noChangeArrowheads="1" noChangeShapeType="1" noTextEdit="1"/>
              </p:cNvSpPr>
              <p:nvPr/>
            </p:nvSpPr>
            <p:spPr bwMode="auto">
              <a:xfrm>
                <a:off x="1030148" y="3538538"/>
                <a:ext cx="9688010" cy="410781"/>
              </a:xfrm>
              <a:prstGeom prst="rect">
                <a:avLst/>
              </a:prstGeom>
              <a:blipFill>
                <a:blip r:embed="rId5"/>
                <a:stretch>
                  <a:fillRect r="-252" b="-1471"/>
                </a:stretch>
              </a:blipFill>
            </p:spPr>
            <p:txBody>
              <a:bodyPr/>
              <a:lstStyle/>
              <a:p>
                <a:r>
                  <a:rPr lang="es-AR">
                    <a:noFill/>
                  </a:rPr>
                  <a:t> </a:t>
                </a:r>
              </a:p>
            </p:txBody>
          </p:sp>
        </mc:Fallback>
      </mc:AlternateContent>
      <p:sp>
        <p:nvSpPr>
          <p:cNvPr id="11" name="Text Box 14">
            <a:extLst>
              <a:ext uri="{FF2B5EF4-FFF2-40B4-BE49-F238E27FC236}">
                <a16:creationId xmlns:a16="http://schemas.microsoft.com/office/drawing/2014/main" id="{A5D3DF29-22DB-BAAD-8418-1910697335FB}"/>
              </a:ext>
            </a:extLst>
          </p:cNvPr>
          <p:cNvSpPr txBox="1">
            <a:spLocks noChangeArrowheads="1"/>
          </p:cNvSpPr>
          <p:nvPr/>
        </p:nvSpPr>
        <p:spPr bwMode="auto">
          <a:xfrm>
            <a:off x="2300663" y="3033331"/>
            <a:ext cx="7156450" cy="366713"/>
          </a:xfrm>
          <a:prstGeom prst="rect">
            <a:avLst/>
          </a:prstGeom>
          <a:noFill/>
          <a:ln w="9525">
            <a:noFill/>
            <a:miter lim="800000"/>
            <a:headEnd/>
            <a:tailEnd/>
          </a:ln>
          <a:effectLst/>
        </p:spPr>
        <p:txBody>
          <a:bodyPr wrap="none">
            <a:spAutoFit/>
          </a:bodyPr>
          <a:lstStyle/>
          <a:p>
            <a:r>
              <a:rPr lang="es-PR" sz="1800" dirty="0"/>
              <a:t>CÁLCULO DE LA ECUACIÓN DE TIEMPO: FÓRMULA DE SPENCER</a:t>
            </a:r>
            <a:endParaRPr lang="es-ES" sz="1800" dirty="0"/>
          </a:p>
        </p:txBody>
      </p:sp>
      <p:graphicFrame>
        <p:nvGraphicFramePr>
          <p:cNvPr id="12" name="Object 2049">
            <a:extLst>
              <a:ext uri="{FF2B5EF4-FFF2-40B4-BE49-F238E27FC236}">
                <a16:creationId xmlns:a16="http://schemas.microsoft.com/office/drawing/2014/main" id="{23ACD5DE-09CB-6F4B-9F01-1CBD22ADA472}"/>
              </a:ext>
            </a:extLst>
          </p:cNvPr>
          <p:cNvGraphicFramePr>
            <a:graphicFrameLocks noChangeAspect="1"/>
          </p:cNvGraphicFramePr>
          <p:nvPr>
            <p:extLst>
              <p:ext uri="{D42A27DB-BD31-4B8C-83A1-F6EECF244321}">
                <p14:modId xmlns:p14="http://schemas.microsoft.com/office/powerpoint/2010/main" val="1225716157"/>
              </p:ext>
            </p:extLst>
          </p:nvPr>
        </p:nvGraphicFramePr>
        <p:xfrm>
          <a:off x="4503876" y="4426895"/>
          <a:ext cx="1143000" cy="558800"/>
        </p:xfrm>
        <a:graphic>
          <a:graphicData uri="http://schemas.openxmlformats.org/presentationml/2006/ole">
            <mc:AlternateContent xmlns:mc="http://schemas.openxmlformats.org/markup-compatibility/2006">
              <mc:Choice xmlns:v="urn:schemas-microsoft-com:vml" Requires="v">
                <p:oleObj name="Ecuación" r:id="rId6" imgW="1143000" imgH="558720" progId="Equation.3">
                  <p:embed/>
                </p:oleObj>
              </mc:Choice>
              <mc:Fallback>
                <p:oleObj name="Ecuación" r:id="rId6" imgW="1143000" imgH="558720" progId="Equation.3">
                  <p:embed/>
                  <p:pic>
                    <p:nvPicPr>
                      <p:cNvPr id="13" name="Object 20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3876" y="4426895"/>
                        <a:ext cx="11430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 Box 16">
            <a:extLst>
              <a:ext uri="{FF2B5EF4-FFF2-40B4-BE49-F238E27FC236}">
                <a16:creationId xmlns:a16="http://schemas.microsoft.com/office/drawing/2014/main" id="{38F38F26-2121-21C7-9E0C-530BAD730B1A}"/>
              </a:ext>
            </a:extLst>
          </p:cNvPr>
          <p:cNvSpPr txBox="1">
            <a:spLocks noChangeArrowheads="1"/>
          </p:cNvSpPr>
          <p:nvPr/>
        </p:nvSpPr>
        <p:spPr bwMode="auto">
          <a:xfrm>
            <a:off x="2907065" y="4522939"/>
            <a:ext cx="1460500" cy="366712"/>
          </a:xfrm>
          <a:prstGeom prst="rect">
            <a:avLst/>
          </a:prstGeom>
          <a:noFill/>
          <a:ln w="9525">
            <a:noFill/>
            <a:miter lim="800000"/>
            <a:headEnd/>
            <a:tailEnd/>
          </a:ln>
          <a:effectLst/>
        </p:spPr>
        <p:txBody>
          <a:bodyPr wrap="none" anchor="ctr">
            <a:spAutoFit/>
          </a:bodyPr>
          <a:lstStyle/>
          <a:p>
            <a:pPr algn="ctr" eaLnBrk="1" hangingPunct="1"/>
            <a:r>
              <a:rPr lang="es-ES_tradnl" sz="1800" dirty="0"/>
              <a:t>Ángulo diario</a:t>
            </a:r>
          </a:p>
        </p:txBody>
      </p:sp>
      <p:sp>
        <p:nvSpPr>
          <p:cNvPr id="14" name="Text Box 17">
            <a:extLst>
              <a:ext uri="{FF2B5EF4-FFF2-40B4-BE49-F238E27FC236}">
                <a16:creationId xmlns:a16="http://schemas.microsoft.com/office/drawing/2014/main" id="{EB85DE8C-1FF4-1E10-8F8B-C6DA4354BE93}"/>
              </a:ext>
            </a:extLst>
          </p:cNvPr>
          <p:cNvSpPr txBox="1">
            <a:spLocks noChangeArrowheads="1"/>
          </p:cNvSpPr>
          <p:nvPr/>
        </p:nvSpPr>
        <p:spPr bwMode="auto">
          <a:xfrm>
            <a:off x="6247211" y="4484238"/>
            <a:ext cx="3403600" cy="366712"/>
          </a:xfrm>
          <a:prstGeom prst="rect">
            <a:avLst/>
          </a:prstGeom>
          <a:noFill/>
          <a:ln w="9525">
            <a:noFill/>
            <a:miter lim="800000"/>
            <a:headEnd/>
            <a:tailEnd/>
          </a:ln>
          <a:effectLst/>
        </p:spPr>
        <p:txBody>
          <a:bodyPr wrap="none">
            <a:spAutoFit/>
          </a:bodyPr>
          <a:lstStyle/>
          <a:p>
            <a:r>
              <a:rPr lang="es-PR" sz="1800" i="1" dirty="0"/>
              <a:t>J</a:t>
            </a:r>
            <a:r>
              <a:rPr lang="es-PR" sz="1800" dirty="0"/>
              <a:t>   número de orden del día del año</a:t>
            </a:r>
            <a:endParaRPr lang="es-ES" sz="1800" dirty="0"/>
          </a:p>
        </p:txBody>
      </p:sp>
      <p:sp>
        <p:nvSpPr>
          <p:cNvPr id="15" name="CuadroTexto 14">
            <a:extLst>
              <a:ext uri="{FF2B5EF4-FFF2-40B4-BE49-F238E27FC236}">
                <a16:creationId xmlns:a16="http://schemas.microsoft.com/office/drawing/2014/main" id="{B850E2AE-D225-E558-702E-6D6E34BB6B87}"/>
              </a:ext>
            </a:extLst>
          </p:cNvPr>
          <p:cNvSpPr txBox="1"/>
          <p:nvPr/>
        </p:nvSpPr>
        <p:spPr>
          <a:xfrm>
            <a:off x="537973" y="5472943"/>
            <a:ext cx="4053097" cy="369332"/>
          </a:xfrm>
          <a:prstGeom prst="rect">
            <a:avLst/>
          </a:prstGeom>
          <a:noFill/>
        </p:spPr>
        <p:txBody>
          <a:bodyPr wrap="none" rtlCol="0">
            <a:spAutoFit/>
          </a:bodyPr>
          <a:lstStyle/>
          <a:p>
            <a:r>
              <a:rPr lang="es-AR" dirty="0"/>
              <a:t>El Resultado esta expresado en MINUTOS</a:t>
            </a:r>
          </a:p>
        </p:txBody>
      </p:sp>
    </p:spTree>
    <p:extLst>
      <p:ext uri="{BB962C8B-B14F-4D97-AF65-F5344CB8AC3E}">
        <p14:creationId xmlns:p14="http://schemas.microsoft.com/office/powerpoint/2010/main" val="163692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ox(i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checkerboard(across)">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nimBg="1" autoUpdateAnimBg="0"/>
      <p:bldP spid="7" grpId="0" autoUpdateAnimBg="0"/>
      <p:bldP spid="10" grpId="0" animBg="1"/>
      <p:bldP spid="11" grpId="0" autoUpdateAnimBg="0"/>
      <p:bldP spid="13" grpId="0" autoUpdateAnimBg="0"/>
      <p:bldP spid="14" grpId="0" autoUpdateAnimBg="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B1CBB-3462-C6EC-BE69-0D20E76FD1C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5E52F7EE-25EC-3C86-C4A1-28A409C3E930}"/>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D5FB45F8-7BE3-9468-E44E-483D37CC38D6}"/>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4CEF8ED2-3CB9-E415-C24C-60D0CB78C402}"/>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D594C89A-CF42-EEE4-EE9A-7BBF6AB6D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67505656-B168-829C-2EF3-82970B7C4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1EE49BFA-64A8-0C94-3737-9A7CAACAA968}"/>
              </a:ext>
            </a:extLst>
          </p:cNvPr>
          <p:cNvSpPr>
            <a:spLocks noGrp="1"/>
          </p:cNvSpPr>
          <p:nvPr>
            <p:ph type="sldNum" sz="quarter" idx="12"/>
          </p:nvPr>
        </p:nvSpPr>
        <p:spPr/>
        <p:txBody>
          <a:bodyPr/>
          <a:lstStyle/>
          <a:p>
            <a:fld id="{4211D988-AFD1-4293-9FBC-6556B6FD0ACE}" type="slidenum">
              <a:rPr lang="es-AR" smtClean="0"/>
              <a:t>21</a:t>
            </a:fld>
            <a:endParaRPr lang="es-AR"/>
          </a:p>
        </p:txBody>
      </p:sp>
      <p:sp>
        <p:nvSpPr>
          <p:cNvPr id="21" name="Text Box 2">
            <a:extLst>
              <a:ext uri="{FF2B5EF4-FFF2-40B4-BE49-F238E27FC236}">
                <a16:creationId xmlns:a16="http://schemas.microsoft.com/office/drawing/2014/main" id="{428DB2D6-4713-C5E2-2F12-34C7BE774AA1}"/>
              </a:ext>
            </a:extLst>
          </p:cNvPr>
          <p:cNvSpPr txBox="1">
            <a:spLocks noChangeArrowheads="1"/>
          </p:cNvSpPr>
          <p:nvPr/>
        </p:nvSpPr>
        <p:spPr bwMode="auto">
          <a:xfrm>
            <a:off x="290854" y="889044"/>
            <a:ext cx="5512406" cy="461665"/>
          </a:xfrm>
          <a:prstGeom prst="rect">
            <a:avLst/>
          </a:prstGeom>
          <a:noFill/>
          <a:ln w="9525">
            <a:noFill/>
            <a:miter lim="800000"/>
            <a:headEnd/>
            <a:tailEnd/>
          </a:ln>
          <a:effectLst/>
        </p:spPr>
        <p:txBody>
          <a:bodyPr wrap="none">
            <a:spAutoFit/>
          </a:bodyPr>
          <a:lstStyle/>
          <a:p>
            <a:r>
              <a:rPr lang="es-ES_tradnl" sz="2400" dirty="0"/>
              <a:t>DETERMINACIÓN DE LA HORA: HORA GMT</a:t>
            </a:r>
          </a:p>
        </p:txBody>
      </p:sp>
      <p:sp>
        <p:nvSpPr>
          <p:cNvPr id="22" name="Text Box 3">
            <a:extLst>
              <a:ext uri="{FF2B5EF4-FFF2-40B4-BE49-F238E27FC236}">
                <a16:creationId xmlns:a16="http://schemas.microsoft.com/office/drawing/2014/main" id="{CDC74D9E-F3E4-9D92-3003-AACDA0A5431C}"/>
              </a:ext>
            </a:extLst>
          </p:cNvPr>
          <p:cNvSpPr txBox="1">
            <a:spLocks noChangeArrowheads="1"/>
          </p:cNvSpPr>
          <p:nvPr/>
        </p:nvSpPr>
        <p:spPr bwMode="auto">
          <a:xfrm>
            <a:off x="3786529" y="1453549"/>
            <a:ext cx="4180521" cy="461665"/>
          </a:xfrm>
          <a:prstGeom prst="rect">
            <a:avLst/>
          </a:prstGeom>
          <a:solidFill>
            <a:srgbClr val="99FFCC"/>
          </a:solidFill>
          <a:ln w="9525">
            <a:noFill/>
            <a:miter lim="800000"/>
            <a:headEnd/>
            <a:tailEnd/>
          </a:ln>
          <a:effectLst/>
        </p:spPr>
        <p:txBody>
          <a:bodyPr wrap="square">
            <a:spAutoFit/>
          </a:bodyPr>
          <a:lstStyle/>
          <a:p>
            <a:r>
              <a:rPr lang="es-PR" sz="2400" b="1" dirty="0"/>
              <a:t>GMT = Greenwich Mean Time</a:t>
            </a:r>
          </a:p>
        </p:txBody>
      </p:sp>
      <p:grpSp>
        <p:nvGrpSpPr>
          <p:cNvPr id="23" name="Group 4">
            <a:extLst>
              <a:ext uri="{FF2B5EF4-FFF2-40B4-BE49-F238E27FC236}">
                <a16:creationId xmlns:a16="http://schemas.microsoft.com/office/drawing/2014/main" id="{1078FC0A-AEF0-C491-9921-D94A43F193C4}"/>
              </a:ext>
            </a:extLst>
          </p:cNvPr>
          <p:cNvGrpSpPr>
            <a:grpSpLocks/>
          </p:cNvGrpSpPr>
          <p:nvPr/>
        </p:nvGrpSpPr>
        <p:grpSpPr bwMode="auto">
          <a:xfrm>
            <a:off x="470242" y="2387644"/>
            <a:ext cx="4784725" cy="3768725"/>
            <a:chOff x="384" y="1213"/>
            <a:chExt cx="3014" cy="2374"/>
          </a:xfrm>
        </p:grpSpPr>
        <p:pic>
          <p:nvPicPr>
            <p:cNvPr id="24" name="Picture 5" descr="C:\__2003\figuras FA\Great Britain.bmp">
              <a:extLst>
                <a:ext uri="{FF2B5EF4-FFF2-40B4-BE49-F238E27FC236}">
                  <a16:creationId xmlns:a16="http://schemas.microsoft.com/office/drawing/2014/main" id="{A429760E-1172-BB21-0CD5-B1EC8373B74A}"/>
                </a:ext>
              </a:extLst>
            </p:cNvPr>
            <p:cNvPicPr>
              <a:picLocks noChangeAspect="1" noChangeArrowheads="1"/>
            </p:cNvPicPr>
            <p:nvPr/>
          </p:nvPicPr>
          <p:blipFill>
            <a:blip r:embed="rId5" cstate="print"/>
            <a:srcRect/>
            <a:stretch>
              <a:fillRect/>
            </a:stretch>
          </p:blipFill>
          <p:spPr bwMode="auto">
            <a:xfrm>
              <a:off x="388" y="1225"/>
              <a:ext cx="3010" cy="2362"/>
            </a:xfrm>
            <a:prstGeom prst="rect">
              <a:avLst/>
            </a:prstGeom>
            <a:noFill/>
          </p:spPr>
        </p:pic>
        <p:sp>
          <p:nvSpPr>
            <p:cNvPr id="25" name="Rectangle 6">
              <a:extLst>
                <a:ext uri="{FF2B5EF4-FFF2-40B4-BE49-F238E27FC236}">
                  <a16:creationId xmlns:a16="http://schemas.microsoft.com/office/drawing/2014/main" id="{58DA9ADB-2BAA-708C-53A1-BAEEC2D0D5DF}"/>
                </a:ext>
              </a:extLst>
            </p:cNvPr>
            <p:cNvSpPr>
              <a:spLocks noChangeArrowheads="1"/>
            </p:cNvSpPr>
            <p:nvPr/>
          </p:nvSpPr>
          <p:spPr bwMode="auto">
            <a:xfrm>
              <a:off x="384" y="1213"/>
              <a:ext cx="1517" cy="192"/>
            </a:xfrm>
            <a:prstGeom prst="rect">
              <a:avLst/>
            </a:prstGeom>
            <a:solidFill>
              <a:schemeClr val="bg1"/>
            </a:solidFill>
            <a:ln w="9525">
              <a:noFill/>
              <a:miter lim="800000"/>
              <a:headEnd/>
              <a:tailEnd/>
            </a:ln>
            <a:effectLst/>
          </p:spPr>
          <p:txBody>
            <a:bodyPr wrap="none">
              <a:spAutoFit/>
            </a:bodyPr>
            <a:lstStyle/>
            <a:p>
              <a:r>
                <a:rPr lang="es-PR" sz="1400"/>
                <a:t>www.greenwichmeantime.com</a:t>
              </a:r>
              <a:endParaRPr lang="es-ES" sz="1400"/>
            </a:p>
          </p:txBody>
        </p:sp>
      </p:grpSp>
      <p:grpSp>
        <p:nvGrpSpPr>
          <p:cNvPr id="26" name="Group 7">
            <a:extLst>
              <a:ext uri="{FF2B5EF4-FFF2-40B4-BE49-F238E27FC236}">
                <a16:creationId xmlns:a16="http://schemas.microsoft.com/office/drawing/2014/main" id="{6BDE726C-B589-2D1F-9734-E0CAD8D32658}"/>
              </a:ext>
            </a:extLst>
          </p:cNvPr>
          <p:cNvGrpSpPr>
            <a:grpSpLocks/>
          </p:cNvGrpSpPr>
          <p:nvPr/>
        </p:nvGrpSpPr>
        <p:grpSpPr bwMode="auto">
          <a:xfrm>
            <a:off x="3786529" y="2249532"/>
            <a:ext cx="352425" cy="4376737"/>
            <a:chOff x="2484" y="1244"/>
            <a:chExt cx="222" cy="2757"/>
          </a:xfrm>
        </p:grpSpPr>
        <p:sp>
          <p:nvSpPr>
            <p:cNvPr id="27" name="Line 8">
              <a:extLst>
                <a:ext uri="{FF2B5EF4-FFF2-40B4-BE49-F238E27FC236}">
                  <a16:creationId xmlns:a16="http://schemas.microsoft.com/office/drawing/2014/main" id="{21455A9B-303D-416A-2210-67BD4FEA9876}"/>
                </a:ext>
              </a:extLst>
            </p:cNvPr>
            <p:cNvSpPr>
              <a:spLocks noChangeShapeType="1"/>
            </p:cNvSpPr>
            <p:nvPr/>
          </p:nvSpPr>
          <p:spPr bwMode="auto">
            <a:xfrm>
              <a:off x="2569" y="1244"/>
              <a:ext cx="0" cy="2578"/>
            </a:xfrm>
            <a:prstGeom prst="line">
              <a:avLst/>
            </a:prstGeom>
            <a:noFill/>
            <a:ln w="9525">
              <a:solidFill>
                <a:srgbClr val="FF0000"/>
              </a:solidFill>
              <a:round/>
              <a:headEnd/>
              <a:tailEnd/>
            </a:ln>
            <a:effectLst/>
          </p:spPr>
          <p:txBody>
            <a:bodyPr/>
            <a:lstStyle/>
            <a:p>
              <a:endParaRPr lang="es-AR"/>
            </a:p>
          </p:txBody>
        </p:sp>
        <p:sp>
          <p:nvSpPr>
            <p:cNvPr id="28" name="Text Box 9">
              <a:extLst>
                <a:ext uri="{FF2B5EF4-FFF2-40B4-BE49-F238E27FC236}">
                  <a16:creationId xmlns:a16="http://schemas.microsoft.com/office/drawing/2014/main" id="{15C63EC7-EBDC-B001-34C8-A871FDBFC9CA}"/>
                </a:ext>
              </a:extLst>
            </p:cNvPr>
            <p:cNvSpPr txBox="1">
              <a:spLocks noChangeArrowheads="1"/>
            </p:cNvSpPr>
            <p:nvPr/>
          </p:nvSpPr>
          <p:spPr bwMode="auto">
            <a:xfrm>
              <a:off x="2484" y="3789"/>
              <a:ext cx="222" cy="212"/>
            </a:xfrm>
            <a:prstGeom prst="rect">
              <a:avLst/>
            </a:prstGeom>
            <a:noFill/>
            <a:ln w="9525">
              <a:noFill/>
              <a:miter lim="800000"/>
              <a:headEnd/>
              <a:tailEnd/>
            </a:ln>
            <a:effectLst/>
          </p:spPr>
          <p:txBody>
            <a:bodyPr wrap="none">
              <a:spAutoFit/>
            </a:bodyPr>
            <a:lstStyle/>
            <a:p>
              <a:r>
                <a:rPr lang="es-PR" sz="1600" b="1">
                  <a:solidFill>
                    <a:srgbClr val="FF0000"/>
                  </a:solidFill>
                </a:rPr>
                <a:t>0º</a:t>
              </a:r>
              <a:endParaRPr lang="es-ES" sz="1600" b="1">
                <a:solidFill>
                  <a:srgbClr val="FF0000"/>
                </a:solidFill>
              </a:endParaRPr>
            </a:p>
          </p:txBody>
        </p:sp>
      </p:grpSp>
      <p:sp>
        <p:nvSpPr>
          <p:cNvPr id="29" name="Text Box 10">
            <a:extLst>
              <a:ext uri="{FF2B5EF4-FFF2-40B4-BE49-F238E27FC236}">
                <a16:creationId xmlns:a16="http://schemas.microsoft.com/office/drawing/2014/main" id="{261D55D0-F0EC-2DCF-D157-837FA256C522}"/>
              </a:ext>
            </a:extLst>
          </p:cNvPr>
          <p:cNvSpPr txBox="1">
            <a:spLocks noChangeArrowheads="1"/>
          </p:cNvSpPr>
          <p:nvPr/>
        </p:nvSpPr>
        <p:spPr bwMode="auto">
          <a:xfrm>
            <a:off x="5529604" y="2313896"/>
            <a:ext cx="6180997" cy="830997"/>
          </a:xfrm>
          <a:prstGeom prst="rect">
            <a:avLst/>
          </a:prstGeom>
          <a:noFill/>
          <a:ln w="9525">
            <a:noFill/>
            <a:miter lim="800000"/>
            <a:headEnd/>
            <a:tailEnd/>
          </a:ln>
          <a:effectLst/>
        </p:spPr>
        <p:txBody>
          <a:bodyPr wrap="square">
            <a:spAutoFit/>
          </a:bodyPr>
          <a:lstStyle/>
          <a:p>
            <a:r>
              <a:rPr lang="es-ES_tradnl" sz="2400" dirty="0"/>
              <a:t>Es la hora de Greenwich dada por el movimiento ficticio del Sol medio.</a:t>
            </a:r>
          </a:p>
        </p:txBody>
      </p:sp>
      <p:sp>
        <p:nvSpPr>
          <p:cNvPr id="30" name="Text Box 11">
            <a:extLst>
              <a:ext uri="{FF2B5EF4-FFF2-40B4-BE49-F238E27FC236}">
                <a16:creationId xmlns:a16="http://schemas.microsoft.com/office/drawing/2014/main" id="{39A23C67-4AAF-7399-CC52-46B5DE6FE280}"/>
              </a:ext>
            </a:extLst>
          </p:cNvPr>
          <p:cNvSpPr txBox="1">
            <a:spLocks noChangeArrowheads="1"/>
          </p:cNvSpPr>
          <p:nvPr/>
        </p:nvSpPr>
        <p:spPr bwMode="auto">
          <a:xfrm>
            <a:off x="5571905" y="3526018"/>
            <a:ext cx="6187963" cy="1200329"/>
          </a:xfrm>
          <a:prstGeom prst="rect">
            <a:avLst/>
          </a:prstGeom>
          <a:noFill/>
          <a:ln w="9525">
            <a:noFill/>
            <a:miter lim="800000"/>
            <a:headEnd/>
            <a:tailEnd/>
          </a:ln>
          <a:effectLst/>
        </p:spPr>
        <p:txBody>
          <a:bodyPr wrap="square">
            <a:spAutoFit/>
          </a:bodyPr>
          <a:lstStyle/>
          <a:p>
            <a:pPr algn="just"/>
            <a:r>
              <a:rPr lang="es-ES_tradnl" sz="2400" dirty="0"/>
              <a:t>Se cuenta a partir de medianoche, cuando el Sol medio pasa por el </a:t>
            </a:r>
            <a:r>
              <a:rPr lang="es-ES_tradnl" sz="2400" u="sng" dirty="0"/>
              <a:t>meridiano inferior de Greenwich</a:t>
            </a:r>
            <a:r>
              <a:rPr lang="es-ES_tradnl" sz="2400" dirty="0"/>
              <a:t>.</a:t>
            </a:r>
          </a:p>
        </p:txBody>
      </p:sp>
      <p:sp>
        <p:nvSpPr>
          <p:cNvPr id="31" name="Text Box 12">
            <a:extLst>
              <a:ext uri="{FF2B5EF4-FFF2-40B4-BE49-F238E27FC236}">
                <a16:creationId xmlns:a16="http://schemas.microsoft.com/office/drawing/2014/main" id="{9F8BD9F4-33F4-B247-7CA0-F3A9C73F5F8F}"/>
              </a:ext>
            </a:extLst>
          </p:cNvPr>
          <p:cNvSpPr txBox="1">
            <a:spLocks noChangeArrowheads="1"/>
          </p:cNvSpPr>
          <p:nvPr/>
        </p:nvSpPr>
        <p:spPr bwMode="auto">
          <a:xfrm>
            <a:off x="5588883" y="5107473"/>
            <a:ext cx="6154008" cy="830997"/>
          </a:xfrm>
          <a:prstGeom prst="rect">
            <a:avLst/>
          </a:prstGeom>
          <a:noFill/>
          <a:ln w="9525">
            <a:noFill/>
            <a:miter lim="800000"/>
            <a:headEnd/>
            <a:tailEnd/>
          </a:ln>
          <a:effectLst/>
        </p:spPr>
        <p:txBody>
          <a:bodyPr wrap="square">
            <a:spAutoFit/>
          </a:bodyPr>
          <a:lstStyle/>
          <a:p>
            <a:pPr algn="just"/>
            <a:r>
              <a:rPr lang="es-ES_tradnl" sz="2400" dirty="0"/>
              <a:t>Cuando el Sol medio pasa por el meridiano superior de Greenwich es mediodía:</a:t>
            </a:r>
          </a:p>
        </p:txBody>
      </p:sp>
      <p:sp>
        <p:nvSpPr>
          <p:cNvPr id="32" name="Text Box 13">
            <a:extLst>
              <a:ext uri="{FF2B5EF4-FFF2-40B4-BE49-F238E27FC236}">
                <a16:creationId xmlns:a16="http://schemas.microsoft.com/office/drawing/2014/main" id="{E5BB5676-FCD5-91AB-189F-B9894DDBB706}"/>
              </a:ext>
            </a:extLst>
          </p:cNvPr>
          <p:cNvSpPr txBox="1">
            <a:spLocks noChangeArrowheads="1"/>
          </p:cNvSpPr>
          <p:nvPr/>
        </p:nvSpPr>
        <p:spPr bwMode="auto">
          <a:xfrm>
            <a:off x="7173829" y="6156369"/>
            <a:ext cx="3319888" cy="461665"/>
          </a:xfrm>
          <a:prstGeom prst="rect">
            <a:avLst/>
          </a:prstGeom>
          <a:solidFill>
            <a:srgbClr val="99FFCC"/>
          </a:solidFill>
          <a:ln w="9525">
            <a:noFill/>
            <a:miter lim="800000"/>
            <a:headEnd/>
            <a:tailEnd/>
          </a:ln>
          <a:effectLst/>
        </p:spPr>
        <p:txBody>
          <a:bodyPr wrap="square">
            <a:spAutoFit/>
          </a:bodyPr>
          <a:lstStyle/>
          <a:p>
            <a:pPr algn="ctr"/>
            <a:r>
              <a:rPr lang="es-ES_tradnl" sz="2400" dirty="0"/>
              <a:t>GMT = 12:00:00</a:t>
            </a:r>
          </a:p>
        </p:txBody>
      </p:sp>
    </p:spTree>
    <p:extLst>
      <p:ext uri="{BB962C8B-B14F-4D97-AF65-F5344CB8AC3E}">
        <p14:creationId xmlns:p14="http://schemas.microsoft.com/office/powerpoint/2010/main" val="66384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ox(out)">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up)">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p:cTn id="40" dur="500" fill="hold"/>
                                        <p:tgtEl>
                                          <p:spTgt spid="31"/>
                                        </p:tgtEl>
                                        <p:attrNameLst>
                                          <p:attrName>ppt_w</p:attrName>
                                        </p:attrNameLst>
                                      </p:cBhvr>
                                      <p:tavLst>
                                        <p:tav tm="0">
                                          <p:val>
                                            <p:fltVal val="0"/>
                                          </p:val>
                                        </p:tav>
                                        <p:tav tm="100000">
                                          <p:val>
                                            <p:strVal val="#ppt_w"/>
                                          </p:val>
                                        </p:tav>
                                      </p:tavLst>
                                    </p:anim>
                                    <p:anim calcmode="lin" valueType="num">
                                      <p:cBhvr>
                                        <p:cTn id="41" dur="5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box(out)">
                                      <p:cBhvr>
                                        <p:cTn id="4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nimBg="1" autoUpdateAnimBg="0"/>
      <p:bldP spid="29" grpId="0" autoUpdateAnimBg="0"/>
      <p:bldP spid="30" grpId="0" autoUpdateAnimBg="0"/>
      <p:bldP spid="31" grpId="0" autoUpdateAnimBg="0"/>
      <p:bldP spid="32"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4205C-E3FC-EDEC-EE77-7025757098C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14B844B-57DC-74ED-D807-680413ACFEFC}"/>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17AAE221-01E0-4F14-A432-DDA4B40707BF}"/>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0B970D54-3AC8-A9FD-BF2D-958DDE6BB255}"/>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317D0B89-7E96-B5CC-8E58-5EB588A68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7C3233F4-C787-FAB9-757F-4DA198248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0D7E593-DDB7-A185-15F5-7EE3A86795EB}"/>
              </a:ext>
            </a:extLst>
          </p:cNvPr>
          <p:cNvSpPr>
            <a:spLocks noGrp="1"/>
          </p:cNvSpPr>
          <p:nvPr>
            <p:ph type="sldNum" sz="quarter" idx="12"/>
          </p:nvPr>
        </p:nvSpPr>
        <p:spPr/>
        <p:txBody>
          <a:bodyPr/>
          <a:lstStyle/>
          <a:p>
            <a:fld id="{4211D988-AFD1-4293-9FBC-6556B6FD0ACE}" type="slidenum">
              <a:rPr lang="es-AR" smtClean="0"/>
              <a:t>22</a:t>
            </a:fld>
            <a:endParaRPr lang="es-AR"/>
          </a:p>
        </p:txBody>
      </p:sp>
      <p:sp>
        <p:nvSpPr>
          <p:cNvPr id="3" name="Text Box 2">
            <a:extLst>
              <a:ext uri="{FF2B5EF4-FFF2-40B4-BE49-F238E27FC236}">
                <a16:creationId xmlns:a16="http://schemas.microsoft.com/office/drawing/2014/main" id="{5292D28E-4593-EC3B-9255-37038800BE96}"/>
              </a:ext>
            </a:extLst>
          </p:cNvPr>
          <p:cNvSpPr txBox="1">
            <a:spLocks noChangeArrowheads="1"/>
          </p:cNvSpPr>
          <p:nvPr/>
        </p:nvSpPr>
        <p:spPr bwMode="auto">
          <a:xfrm>
            <a:off x="209369" y="965161"/>
            <a:ext cx="6575326" cy="461665"/>
          </a:xfrm>
          <a:prstGeom prst="rect">
            <a:avLst/>
          </a:prstGeom>
          <a:noFill/>
          <a:ln w="9525">
            <a:noFill/>
            <a:miter lim="800000"/>
            <a:headEnd/>
            <a:tailEnd/>
          </a:ln>
          <a:effectLst/>
        </p:spPr>
        <p:txBody>
          <a:bodyPr wrap="none">
            <a:spAutoFit/>
          </a:bodyPr>
          <a:lstStyle/>
          <a:p>
            <a:r>
              <a:rPr lang="es-ES_tradnl" sz="2400" dirty="0"/>
              <a:t>DETERMINACIÓN DE LA HORA: TIEMPO UNIVERSAL</a:t>
            </a:r>
          </a:p>
        </p:txBody>
      </p:sp>
      <p:sp>
        <p:nvSpPr>
          <p:cNvPr id="5" name="Text Box 3">
            <a:extLst>
              <a:ext uri="{FF2B5EF4-FFF2-40B4-BE49-F238E27FC236}">
                <a16:creationId xmlns:a16="http://schemas.microsoft.com/office/drawing/2014/main" id="{86B66BBC-81D2-4D2B-4F77-B124A66A114F}"/>
              </a:ext>
            </a:extLst>
          </p:cNvPr>
          <p:cNvSpPr txBox="1">
            <a:spLocks noChangeArrowheads="1"/>
          </p:cNvSpPr>
          <p:nvPr/>
        </p:nvSpPr>
        <p:spPr bwMode="auto">
          <a:xfrm>
            <a:off x="1052331" y="1786143"/>
            <a:ext cx="2726772" cy="461665"/>
          </a:xfrm>
          <a:prstGeom prst="rect">
            <a:avLst/>
          </a:prstGeom>
          <a:solidFill>
            <a:srgbClr val="99FFCC"/>
          </a:solidFill>
          <a:ln w="9525">
            <a:noFill/>
            <a:miter lim="800000"/>
            <a:headEnd/>
            <a:tailEnd/>
          </a:ln>
          <a:effectLst/>
        </p:spPr>
        <p:txBody>
          <a:bodyPr wrap="none">
            <a:spAutoFit/>
          </a:bodyPr>
          <a:lstStyle/>
          <a:p>
            <a:r>
              <a:rPr lang="es-PR" sz="2400" b="1" dirty="0"/>
              <a:t>UT = Universal Time</a:t>
            </a:r>
          </a:p>
        </p:txBody>
      </p:sp>
      <p:sp>
        <p:nvSpPr>
          <p:cNvPr id="7" name="Text Box 4">
            <a:extLst>
              <a:ext uri="{FF2B5EF4-FFF2-40B4-BE49-F238E27FC236}">
                <a16:creationId xmlns:a16="http://schemas.microsoft.com/office/drawing/2014/main" id="{68391391-F323-589B-2B45-42B9F50AF639}"/>
              </a:ext>
            </a:extLst>
          </p:cNvPr>
          <p:cNvSpPr txBox="1">
            <a:spLocks noChangeArrowheads="1"/>
          </p:cNvSpPr>
          <p:nvPr/>
        </p:nvSpPr>
        <p:spPr bwMode="auto">
          <a:xfrm>
            <a:off x="5775452" y="1788819"/>
            <a:ext cx="4530599" cy="461665"/>
          </a:xfrm>
          <a:prstGeom prst="rect">
            <a:avLst/>
          </a:prstGeom>
          <a:solidFill>
            <a:srgbClr val="99FFCC"/>
          </a:solidFill>
          <a:ln w="9525">
            <a:noFill/>
            <a:miter lim="800000"/>
            <a:headEnd/>
            <a:tailEnd/>
          </a:ln>
          <a:effectLst/>
        </p:spPr>
        <p:txBody>
          <a:bodyPr wrap="none">
            <a:spAutoFit/>
          </a:bodyPr>
          <a:lstStyle/>
          <a:p>
            <a:r>
              <a:rPr lang="es-PR" sz="2400" b="1" dirty="0"/>
              <a:t>UTC = Universal Time </a:t>
            </a:r>
            <a:r>
              <a:rPr lang="es-PR" sz="2400" b="1" dirty="0" err="1"/>
              <a:t>Coordinated</a:t>
            </a:r>
            <a:endParaRPr lang="es-PR" sz="2400" b="1" dirty="0"/>
          </a:p>
        </p:txBody>
      </p:sp>
      <p:sp>
        <p:nvSpPr>
          <p:cNvPr id="10" name="Text Box 5">
            <a:extLst>
              <a:ext uri="{FF2B5EF4-FFF2-40B4-BE49-F238E27FC236}">
                <a16:creationId xmlns:a16="http://schemas.microsoft.com/office/drawing/2014/main" id="{E2A56863-F9CE-1B39-DA57-83B1D169DDA3}"/>
              </a:ext>
            </a:extLst>
          </p:cNvPr>
          <p:cNvSpPr txBox="1">
            <a:spLocks noChangeArrowheads="1"/>
          </p:cNvSpPr>
          <p:nvPr/>
        </p:nvSpPr>
        <p:spPr bwMode="auto">
          <a:xfrm>
            <a:off x="504644" y="3530456"/>
            <a:ext cx="10350808" cy="1200329"/>
          </a:xfrm>
          <a:prstGeom prst="rect">
            <a:avLst/>
          </a:prstGeom>
          <a:noFill/>
          <a:ln w="9525">
            <a:noFill/>
            <a:miter lim="800000"/>
            <a:headEnd/>
            <a:tailEnd/>
          </a:ln>
          <a:effectLst/>
        </p:spPr>
        <p:txBody>
          <a:bodyPr wrap="square">
            <a:spAutoFit/>
          </a:bodyPr>
          <a:lstStyle/>
          <a:p>
            <a:pPr algn="just"/>
            <a:r>
              <a:rPr lang="es-ES_tradnl" sz="2400" dirty="0"/>
              <a:t>El tiempo universal coordinado (UTC) es la hora GMT actualizada con segundos adicionales para tener en cuenta la falta de uniformidad en la rotación de la Tierra.</a:t>
            </a:r>
          </a:p>
        </p:txBody>
      </p:sp>
      <p:sp>
        <p:nvSpPr>
          <p:cNvPr id="11" name="Text Box 9">
            <a:extLst>
              <a:ext uri="{FF2B5EF4-FFF2-40B4-BE49-F238E27FC236}">
                <a16:creationId xmlns:a16="http://schemas.microsoft.com/office/drawing/2014/main" id="{41C4F72E-8BF2-A94C-2C35-265EA4CFD536}"/>
              </a:ext>
            </a:extLst>
          </p:cNvPr>
          <p:cNvSpPr txBox="1">
            <a:spLocks noChangeArrowheads="1"/>
          </p:cNvSpPr>
          <p:nvPr/>
        </p:nvSpPr>
        <p:spPr bwMode="auto">
          <a:xfrm>
            <a:off x="498294" y="4845826"/>
            <a:ext cx="10357158" cy="830997"/>
          </a:xfrm>
          <a:prstGeom prst="rect">
            <a:avLst/>
          </a:prstGeom>
          <a:noFill/>
          <a:ln w="9525">
            <a:noFill/>
            <a:miter lim="800000"/>
            <a:headEnd/>
            <a:tailEnd/>
          </a:ln>
          <a:effectLst/>
        </p:spPr>
        <p:txBody>
          <a:bodyPr wrap="square">
            <a:spAutoFit/>
          </a:bodyPr>
          <a:lstStyle/>
          <a:p>
            <a:pPr algn="just"/>
            <a:r>
              <a:rPr lang="es-ES_tradnl" sz="2400" dirty="0"/>
              <a:t>UTC significa valor promediado de las medidas realizadas por cierto número de relojes atómicos en todo el mundo. En aviación UTC se denomina Z o ZULU.</a:t>
            </a:r>
          </a:p>
        </p:txBody>
      </p:sp>
      <p:sp>
        <p:nvSpPr>
          <p:cNvPr id="12" name="Text Box 22">
            <a:extLst>
              <a:ext uri="{FF2B5EF4-FFF2-40B4-BE49-F238E27FC236}">
                <a16:creationId xmlns:a16="http://schemas.microsoft.com/office/drawing/2014/main" id="{3ECB8A0D-2B91-BB08-7732-20484F233922}"/>
              </a:ext>
            </a:extLst>
          </p:cNvPr>
          <p:cNvSpPr txBox="1">
            <a:spLocks noChangeArrowheads="1"/>
          </p:cNvSpPr>
          <p:nvPr/>
        </p:nvSpPr>
        <p:spPr bwMode="auto">
          <a:xfrm>
            <a:off x="504644" y="2426605"/>
            <a:ext cx="10350808" cy="461665"/>
          </a:xfrm>
          <a:prstGeom prst="rect">
            <a:avLst/>
          </a:prstGeom>
          <a:noFill/>
          <a:ln w="9525">
            <a:noFill/>
            <a:miter lim="800000"/>
            <a:headEnd/>
            <a:tailEnd/>
          </a:ln>
          <a:effectLst/>
        </p:spPr>
        <p:txBody>
          <a:bodyPr wrap="square">
            <a:spAutoFit/>
          </a:bodyPr>
          <a:lstStyle/>
          <a:p>
            <a:r>
              <a:rPr lang="es-ES_tradnl" sz="2400" dirty="0"/>
              <a:t>Las medidas de UT se basan en el segundo estándar. </a:t>
            </a:r>
          </a:p>
        </p:txBody>
      </p:sp>
      <p:sp>
        <p:nvSpPr>
          <p:cNvPr id="13" name="Text Box 23">
            <a:extLst>
              <a:ext uri="{FF2B5EF4-FFF2-40B4-BE49-F238E27FC236}">
                <a16:creationId xmlns:a16="http://schemas.microsoft.com/office/drawing/2014/main" id="{8ACB7BBD-01C7-1B9D-2092-4B2A3E6FD944}"/>
              </a:ext>
            </a:extLst>
          </p:cNvPr>
          <p:cNvSpPr txBox="1">
            <a:spLocks noChangeArrowheads="1"/>
          </p:cNvSpPr>
          <p:nvPr/>
        </p:nvSpPr>
        <p:spPr bwMode="auto">
          <a:xfrm>
            <a:off x="504644" y="2830640"/>
            <a:ext cx="10357158" cy="584775"/>
          </a:xfrm>
          <a:prstGeom prst="rect">
            <a:avLst/>
          </a:prstGeom>
          <a:noFill/>
          <a:ln w="9525">
            <a:noFill/>
            <a:miter lim="800000"/>
            <a:headEnd/>
            <a:tailEnd/>
          </a:ln>
          <a:effectLst/>
        </p:spPr>
        <p:txBody>
          <a:bodyPr wrap="square">
            <a:spAutoFit/>
          </a:bodyPr>
          <a:lstStyle/>
          <a:p>
            <a:pPr algn="just"/>
            <a:r>
              <a:rPr lang="es-ES_tradnl" sz="1600" dirty="0"/>
              <a:t>La actual definición de segundo, adoptada en 1967, es 9 192 631770 periodos de la radiación correspondiente a la transición entre dos niveles </a:t>
            </a:r>
            <a:r>
              <a:rPr lang="es-ES_tradnl" sz="1600" dirty="0" err="1"/>
              <a:t>hiperfinos</a:t>
            </a:r>
            <a:r>
              <a:rPr lang="es-ES_tradnl" sz="1600" dirty="0"/>
              <a:t> en el estado fundamental del Cesio 133. </a:t>
            </a:r>
          </a:p>
        </p:txBody>
      </p:sp>
    </p:spTree>
    <p:extLst>
      <p:ext uri="{BB962C8B-B14F-4D97-AF65-F5344CB8AC3E}">
        <p14:creationId xmlns:p14="http://schemas.microsoft.com/office/powerpoint/2010/main" val="325271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500" fill="hold"/>
                                        <p:tgtEl>
                                          <p:spTgt spid="10"/>
                                        </p:tgtEl>
                                        <p:attrNameLst>
                                          <p:attrName>ppt_w</p:attrName>
                                        </p:attrNameLst>
                                      </p:cBhvr>
                                      <p:tavLst>
                                        <p:tav tm="0">
                                          <p:val>
                                            <p:fltVal val="0"/>
                                          </p:val>
                                        </p:tav>
                                        <p:tav tm="100000">
                                          <p:val>
                                            <p:strVal val="#ppt_w"/>
                                          </p:val>
                                        </p:tav>
                                      </p:tavLst>
                                    </p:anim>
                                    <p:anim calcmode="lin" valueType="num">
                                      <p:cBhvr>
                                        <p:cTn id="37"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1+#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nimBg="1" autoUpdateAnimBg="0"/>
      <p:bldP spid="7" grpId="0" animBg="1" autoUpdateAnimBg="0"/>
      <p:bldP spid="10" grpId="0" autoUpdateAnimBg="0"/>
      <p:bldP spid="11" grpId="0" autoUpdateAnimBg="0"/>
      <p:bldP spid="12" grpId="0" autoUpdateAnimBg="0"/>
      <p:bldP spid="1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18610-9D3C-4F31-F7B6-2EF0B58F1DA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3289F863-C51A-FB63-4862-4DDFFCFCC3B1}"/>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26E4B6C9-92F3-DA78-031F-CCA1BC64427A}"/>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21D2564A-30E4-CFE5-4472-D7318E8014D8}"/>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86A45ECF-3195-6E97-EE3E-DF5EC5AD7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F5FAD2CE-94CD-7E0D-9854-C061BC09E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A917639D-A036-A733-BE39-0D474EB4868F}"/>
              </a:ext>
            </a:extLst>
          </p:cNvPr>
          <p:cNvSpPr>
            <a:spLocks noGrp="1"/>
          </p:cNvSpPr>
          <p:nvPr>
            <p:ph type="sldNum" sz="quarter" idx="12"/>
          </p:nvPr>
        </p:nvSpPr>
        <p:spPr/>
        <p:txBody>
          <a:bodyPr/>
          <a:lstStyle/>
          <a:p>
            <a:fld id="{4211D988-AFD1-4293-9FBC-6556B6FD0ACE}" type="slidenum">
              <a:rPr lang="es-AR" smtClean="0"/>
              <a:t>23</a:t>
            </a:fld>
            <a:endParaRPr lang="es-AR" dirty="0"/>
          </a:p>
        </p:txBody>
      </p:sp>
      <p:sp>
        <p:nvSpPr>
          <p:cNvPr id="5" name="Text Box 2">
            <a:extLst>
              <a:ext uri="{FF2B5EF4-FFF2-40B4-BE49-F238E27FC236}">
                <a16:creationId xmlns:a16="http://schemas.microsoft.com/office/drawing/2014/main" id="{5F8002D1-AD9A-94D0-63EA-E1013EEFC571}"/>
              </a:ext>
            </a:extLst>
          </p:cNvPr>
          <p:cNvSpPr txBox="1">
            <a:spLocks noChangeArrowheads="1"/>
          </p:cNvSpPr>
          <p:nvPr/>
        </p:nvSpPr>
        <p:spPr bwMode="auto">
          <a:xfrm>
            <a:off x="99704" y="777285"/>
            <a:ext cx="6590907" cy="461665"/>
          </a:xfrm>
          <a:prstGeom prst="rect">
            <a:avLst/>
          </a:prstGeom>
          <a:noFill/>
          <a:ln w="9525">
            <a:noFill/>
            <a:miter lim="800000"/>
            <a:headEnd/>
            <a:tailEnd/>
          </a:ln>
          <a:effectLst/>
        </p:spPr>
        <p:txBody>
          <a:bodyPr wrap="none">
            <a:spAutoFit/>
          </a:bodyPr>
          <a:lstStyle/>
          <a:p>
            <a:r>
              <a:rPr lang="es-ES_tradnl" sz="2400" dirty="0"/>
              <a:t>DETERMINACIÓN DE LA HORA: HORA SOLAR LOCAL</a:t>
            </a:r>
          </a:p>
        </p:txBody>
      </p:sp>
      <p:sp>
        <p:nvSpPr>
          <p:cNvPr id="7" name="Text Box 3">
            <a:extLst>
              <a:ext uri="{FF2B5EF4-FFF2-40B4-BE49-F238E27FC236}">
                <a16:creationId xmlns:a16="http://schemas.microsoft.com/office/drawing/2014/main" id="{398E6953-7F27-3311-E2BE-603B1FF23137}"/>
              </a:ext>
            </a:extLst>
          </p:cNvPr>
          <p:cNvSpPr txBox="1">
            <a:spLocks noChangeArrowheads="1"/>
          </p:cNvSpPr>
          <p:nvPr/>
        </p:nvSpPr>
        <p:spPr bwMode="auto">
          <a:xfrm>
            <a:off x="2249106" y="1379891"/>
            <a:ext cx="6842095" cy="369332"/>
          </a:xfrm>
          <a:prstGeom prst="rect">
            <a:avLst/>
          </a:prstGeom>
          <a:solidFill>
            <a:srgbClr val="FF33CC"/>
          </a:solidFill>
          <a:ln w="9525">
            <a:noFill/>
            <a:miter lim="800000"/>
            <a:headEnd/>
            <a:tailEnd/>
          </a:ln>
          <a:effectLst/>
        </p:spPr>
        <p:txBody>
          <a:bodyPr wrap="square" anchor="ctr">
            <a:spAutoFit/>
          </a:bodyPr>
          <a:lstStyle/>
          <a:p>
            <a:pPr eaLnBrk="1" hangingPunct="1"/>
            <a:r>
              <a:rPr lang="es-ES_tradnl" sz="1800" b="1" u="sng" dirty="0">
                <a:solidFill>
                  <a:srgbClr val="FFFF00"/>
                </a:solidFill>
                <a:sym typeface="Symbol" pitchFamily="18" charset="2"/>
              </a:rPr>
              <a:t>HORA SOLAR</a:t>
            </a:r>
            <a:r>
              <a:rPr lang="es-ES_tradnl" sz="1800" b="1" dirty="0">
                <a:solidFill>
                  <a:srgbClr val="FFFF00"/>
                </a:solidFill>
                <a:sym typeface="Symbol" pitchFamily="18" charset="2"/>
              </a:rPr>
              <a:t> LOCAL (HSL)</a:t>
            </a:r>
            <a:r>
              <a:rPr lang="es-ES_tradnl" b="1" dirty="0">
                <a:solidFill>
                  <a:srgbClr val="FFFF00"/>
                </a:solidFill>
              </a:rPr>
              <a:t>     /    </a:t>
            </a:r>
            <a:r>
              <a:rPr lang="es-ES_tradnl" sz="1800" b="1" dirty="0">
                <a:solidFill>
                  <a:srgbClr val="FFFF00"/>
                </a:solidFill>
              </a:rPr>
              <a:t>LOCAL APPARENT TIME (LAT)</a:t>
            </a:r>
            <a:endParaRPr lang="es-ES_tradnl" sz="1800" b="1" dirty="0">
              <a:solidFill>
                <a:srgbClr val="FFFF00"/>
              </a:solidFill>
              <a:sym typeface="Symbol" pitchFamily="18" charset="2"/>
            </a:endParaRPr>
          </a:p>
        </p:txBody>
      </p:sp>
      <p:sp>
        <p:nvSpPr>
          <p:cNvPr id="10" name="Text Box 4">
            <a:extLst>
              <a:ext uri="{FF2B5EF4-FFF2-40B4-BE49-F238E27FC236}">
                <a16:creationId xmlns:a16="http://schemas.microsoft.com/office/drawing/2014/main" id="{E8FC9A31-F233-DE0C-DD28-D64ABE8B10D9}"/>
              </a:ext>
            </a:extLst>
          </p:cNvPr>
          <p:cNvSpPr txBox="1">
            <a:spLocks noChangeArrowheads="1"/>
          </p:cNvSpPr>
          <p:nvPr/>
        </p:nvSpPr>
        <p:spPr bwMode="auto">
          <a:xfrm>
            <a:off x="205981" y="1891285"/>
            <a:ext cx="3956981" cy="830997"/>
          </a:xfrm>
          <a:prstGeom prst="rect">
            <a:avLst/>
          </a:prstGeom>
          <a:solidFill>
            <a:srgbClr val="99FFCC"/>
          </a:solidFill>
          <a:ln w="9525">
            <a:noFill/>
            <a:miter lim="800000"/>
            <a:headEnd/>
            <a:tailEnd/>
          </a:ln>
          <a:effectLst/>
        </p:spPr>
        <p:txBody>
          <a:bodyPr wrap="none">
            <a:spAutoFit/>
          </a:bodyPr>
          <a:lstStyle/>
          <a:p>
            <a:r>
              <a:rPr lang="es-PR" sz="2400" dirty="0"/>
              <a:t>Se refiere a la posición del Sol </a:t>
            </a:r>
          </a:p>
          <a:p>
            <a:r>
              <a:rPr lang="es-PR" sz="2400" dirty="0"/>
              <a:t>respecto del meridiano local.</a:t>
            </a:r>
            <a:endParaRPr lang="es-ES" sz="2400" dirty="0"/>
          </a:p>
        </p:txBody>
      </p:sp>
      <p:grpSp>
        <p:nvGrpSpPr>
          <p:cNvPr id="11" name="Group 5">
            <a:extLst>
              <a:ext uri="{FF2B5EF4-FFF2-40B4-BE49-F238E27FC236}">
                <a16:creationId xmlns:a16="http://schemas.microsoft.com/office/drawing/2014/main" id="{A2F15803-5100-9DD5-CF44-7578BE4D2F58}"/>
              </a:ext>
            </a:extLst>
          </p:cNvPr>
          <p:cNvGrpSpPr>
            <a:grpSpLocks noChangeAspect="1"/>
          </p:cNvGrpSpPr>
          <p:nvPr/>
        </p:nvGrpSpPr>
        <p:grpSpPr bwMode="auto">
          <a:xfrm>
            <a:off x="4214431" y="3117937"/>
            <a:ext cx="5268913" cy="3697287"/>
            <a:chOff x="754" y="946"/>
            <a:chExt cx="4537" cy="3183"/>
          </a:xfrm>
        </p:grpSpPr>
        <p:grpSp>
          <p:nvGrpSpPr>
            <p:cNvPr id="12" name="Group 6">
              <a:extLst>
                <a:ext uri="{FF2B5EF4-FFF2-40B4-BE49-F238E27FC236}">
                  <a16:creationId xmlns:a16="http://schemas.microsoft.com/office/drawing/2014/main" id="{22D0B8B7-DA98-7610-DF3F-F879B08EBDB6}"/>
                </a:ext>
              </a:extLst>
            </p:cNvPr>
            <p:cNvGrpSpPr>
              <a:grpSpLocks noChangeAspect="1"/>
            </p:cNvGrpSpPr>
            <p:nvPr/>
          </p:nvGrpSpPr>
          <p:grpSpPr bwMode="auto">
            <a:xfrm>
              <a:off x="754" y="946"/>
              <a:ext cx="4534" cy="2275"/>
              <a:chOff x="720" y="960"/>
              <a:chExt cx="4625" cy="2321"/>
            </a:xfrm>
          </p:grpSpPr>
          <p:sp>
            <p:nvSpPr>
              <p:cNvPr id="16" name="Arc 7">
                <a:extLst>
                  <a:ext uri="{FF2B5EF4-FFF2-40B4-BE49-F238E27FC236}">
                    <a16:creationId xmlns:a16="http://schemas.microsoft.com/office/drawing/2014/main" id="{79D2863A-C0AA-8F68-78B3-C0923377DAAD}"/>
                  </a:ext>
                </a:extLst>
              </p:cNvPr>
              <p:cNvSpPr>
                <a:spLocks noChangeAspect="1"/>
              </p:cNvSpPr>
              <p:nvPr/>
            </p:nvSpPr>
            <p:spPr bwMode="auto">
              <a:xfrm>
                <a:off x="3024" y="960"/>
                <a:ext cx="2321" cy="232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CCFFFF"/>
              </a:solidFill>
              <a:ln w="9525">
                <a:solidFill>
                  <a:srgbClr val="CCFFFF"/>
                </a:solidFill>
                <a:round/>
                <a:headEnd/>
                <a:tailEnd/>
              </a:ln>
              <a:effectLst/>
            </p:spPr>
            <p:txBody>
              <a:bodyPr wrap="none" anchor="ctr"/>
              <a:lstStyle/>
              <a:p>
                <a:endParaRPr lang="es-AR"/>
              </a:p>
            </p:txBody>
          </p:sp>
          <p:sp>
            <p:nvSpPr>
              <p:cNvPr id="17" name="Arc 8">
                <a:extLst>
                  <a:ext uri="{FF2B5EF4-FFF2-40B4-BE49-F238E27FC236}">
                    <a16:creationId xmlns:a16="http://schemas.microsoft.com/office/drawing/2014/main" id="{4A87D4CC-7D6F-F849-E4CF-01BEDC55A027}"/>
                  </a:ext>
                </a:extLst>
              </p:cNvPr>
              <p:cNvSpPr>
                <a:spLocks noChangeAspect="1"/>
              </p:cNvSpPr>
              <p:nvPr/>
            </p:nvSpPr>
            <p:spPr bwMode="auto">
              <a:xfrm flipH="1">
                <a:off x="720" y="960"/>
                <a:ext cx="2321" cy="232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CCFFFF"/>
              </a:solidFill>
              <a:ln w="9525">
                <a:solidFill>
                  <a:srgbClr val="CCFFFF"/>
                </a:solidFill>
                <a:round/>
                <a:headEnd/>
                <a:tailEnd/>
              </a:ln>
              <a:effectLst/>
            </p:spPr>
            <p:txBody>
              <a:bodyPr wrap="none" anchor="ctr"/>
              <a:lstStyle/>
              <a:p>
                <a:endParaRPr lang="es-AR"/>
              </a:p>
            </p:txBody>
          </p:sp>
        </p:grpSp>
        <p:grpSp>
          <p:nvGrpSpPr>
            <p:cNvPr id="13" name="Group 9">
              <a:extLst>
                <a:ext uri="{FF2B5EF4-FFF2-40B4-BE49-F238E27FC236}">
                  <a16:creationId xmlns:a16="http://schemas.microsoft.com/office/drawing/2014/main" id="{DA9EC8D1-31DF-AD8E-C460-6F0819821E7F}"/>
                </a:ext>
              </a:extLst>
            </p:cNvPr>
            <p:cNvGrpSpPr>
              <a:grpSpLocks noChangeAspect="1"/>
            </p:cNvGrpSpPr>
            <p:nvPr/>
          </p:nvGrpSpPr>
          <p:grpSpPr bwMode="auto">
            <a:xfrm>
              <a:off x="758" y="2315"/>
              <a:ext cx="4533" cy="1814"/>
              <a:chOff x="758" y="2315"/>
              <a:chExt cx="4533" cy="1814"/>
            </a:xfrm>
          </p:grpSpPr>
          <p:sp>
            <p:nvSpPr>
              <p:cNvPr id="14" name="Arc 10">
                <a:extLst>
                  <a:ext uri="{FF2B5EF4-FFF2-40B4-BE49-F238E27FC236}">
                    <a16:creationId xmlns:a16="http://schemas.microsoft.com/office/drawing/2014/main" id="{3BDE9E25-C880-AAA5-9A86-B66204AB6D01}"/>
                  </a:ext>
                </a:extLst>
              </p:cNvPr>
              <p:cNvSpPr>
                <a:spLocks noChangeAspect="1"/>
              </p:cNvSpPr>
              <p:nvPr/>
            </p:nvSpPr>
            <p:spPr bwMode="auto">
              <a:xfrm rot="5400000">
                <a:off x="2543" y="1385"/>
                <a:ext cx="959" cy="4529"/>
              </a:xfrm>
              <a:custGeom>
                <a:avLst/>
                <a:gdLst>
                  <a:gd name="G0" fmla="+- 824 0 0"/>
                  <a:gd name="G1" fmla="+- 21600 0 0"/>
                  <a:gd name="G2" fmla="+- 21600 0 0"/>
                  <a:gd name="T0" fmla="*/ 824 w 22424"/>
                  <a:gd name="T1" fmla="*/ 0 h 43200"/>
                  <a:gd name="T2" fmla="*/ 0 w 22424"/>
                  <a:gd name="T3" fmla="*/ 43184 h 43200"/>
                  <a:gd name="T4" fmla="*/ 824 w 22424"/>
                  <a:gd name="T5" fmla="*/ 21600 h 43200"/>
                </a:gdLst>
                <a:ahLst/>
                <a:cxnLst>
                  <a:cxn ang="0">
                    <a:pos x="T0" y="T1"/>
                  </a:cxn>
                  <a:cxn ang="0">
                    <a:pos x="T2" y="T3"/>
                  </a:cxn>
                  <a:cxn ang="0">
                    <a:pos x="T4" y="T5"/>
                  </a:cxn>
                </a:cxnLst>
                <a:rect l="0" t="0" r="r" b="b"/>
                <a:pathLst>
                  <a:path w="22424" h="43200" fill="none" extrusionOk="0">
                    <a:moveTo>
                      <a:pt x="823" y="0"/>
                    </a:moveTo>
                    <a:cubicBezTo>
                      <a:pt x="12753" y="0"/>
                      <a:pt x="22424" y="9670"/>
                      <a:pt x="22424" y="21600"/>
                    </a:cubicBezTo>
                    <a:cubicBezTo>
                      <a:pt x="22424" y="33529"/>
                      <a:pt x="12753" y="43200"/>
                      <a:pt x="824" y="43200"/>
                    </a:cubicBezTo>
                    <a:cubicBezTo>
                      <a:pt x="549" y="43200"/>
                      <a:pt x="274" y="43194"/>
                      <a:pt x="-1" y="43184"/>
                    </a:cubicBezTo>
                  </a:path>
                  <a:path w="22424" h="43200" stroke="0" extrusionOk="0">
                    <a:moveTo>
                      <a:pt x="823" y="0"/>
                    </a:moveTo>
                    <a:cubicBezTo>
                      <a:pt x="12753" y="0"/>
                      <a:pt x="22424" y="9670"/>
                      <a:pt x="22424" y="21600"/>
                    </a:cubicBezTo>
                    <a:cubicBezTo>
                      <a:pt x="22424" y="33529"/>
                      <a:pt x="12753" y="43200"/>
                      <a:pt x="824" y="43200"/>
                    </a:cubicBezTo>
                    <a:cubicBezTo>
                      <a:pt x="549" y="43200"/>
                      <a:pt x="274" y="43194"/>
                      <a:pt x="-1" y="43184"/>
                    </a:cubicBezTo>
                    <a:lnTo>
                      <a:pt x="824" y="21600"/>
                    </a:lnTo>
                    <a:close/>
                  </a:path>
                </a:pathLst>
              </a:custGeom>
              <a:solidFill>
                <a:srgbClr val="FFCC99"/>
              </a:solidFill>
              <a:ln w="9525">
                <a:solidFill>
                  <a:srgbClr val="FFCC99"/>
                </a:solidFill>
                <a:round/>
                <a:headEnd/>
                <a:tailEnd/>
              </a:ln>
              <a:effectLst/>
            </p:spPr>
            <p:txBody>
              <a:bodyPr wrap="none" anchor="ctr"/>
              <a:lstStyle/>
              <a:p>
                <a:endParaRPr lang="es-AR"/>
              </a:p>
            </p:txBody>
          </p:sp>
          <p:sp>
            <p:nvSpPr>
              <p:cNvPr id="15" name="Arc 11">
                <a:extLst>
                  <a:ext uri="{FF2B5EF4-FFF2-40B4-BE49-F238E27FC236}">
                    <a16:creationId xmlns:a16="http://schemas.microsoft.com/office/drawing/2014/main" id="{C9383DAB-FA34-4D89-E524-5C92B5A02199}"/>
                  </a:ext>
                </a:extLst>
              </p:cNvPr>
              <p:cNvSpPr>
                <a:spLocks noChangeAspect="1"/>
              </p:cNvSpPr>
              <p:nvPr/>
            </p:nvSpPr>
            <p:spPr bwMode="auto">
              <a:xfrm rot="16200000" flipV="1">
                <a:off x="2547" y="530"/>
                <a:ext cx="959" cy="4529"/>
              </a:xfrm>
              <a:custGeom>
                <a:avLst/>
                <a:gdLst>
                  <a:gd name="G0" fmla="+- 824 0 0"/>
                  <a:gd name="G1" fmla="+- 21600 0 0"/>
                  <a:gd name="G2" fmla="+- 21600 0 0"/>
                  <a:gd name="T0" fmla="*/ 824 w 22424"/>
                  <a:gd name="T1" fmla="*/ 0 h 43200"/>
                  <a:gd name="T2" fmla="*/ 0 w 22424"/>
                  <a:gd name="T3" fmla="*/ 43184 h 43200"/>
                  <a:gd name="T4" fmla="*/ 824 w 22424"/>
                  <a:gd name="T5" fmla="*/ 21600 h 43200"/>
                </a:gdLst>
                <a:ahLst/>
                <a:cxnLst>
                  <a:cxn ang="0">
                    <a:pos x="T0" y="T1"/>
                  </a:cxn>
                  <a:cxn ang="0">
                    <a:pos x="T2" y="T3"/>
                  </a:cxn>
                  <a:cxn ang="0">
                    <a:pos x="T4" y="T5"/>
                  </a:cxn>
                </a:cxnLst>
                <a:rect l="0" t="0" r="r" b="b"/>
                <a:pathLst>
                  <a:path w="22424" h="43200" fill="none" extrusionOk="0">
                    <a:moveTo>
                      <a:pt x="823" y="0"/>
                    </a:moveTo>
                    <a:cubicBezTo>
                      <a:pt x="12753" y="0"/>
                      <a:pt x="22424" y="9670"/>
                      <a:pt x="22424" y="21600"/>
                    </a:cubicBezTo>
                    <a:cubicBezTo>
                      <a:pt x="22424" y="33529"/>
                      <a:pt x="12753" y="43200"/>
                      <a:pt x="824" y="43200"/>
                    </a:cubicBezTo>
                    <a:cubicBezTo>
                      <a:pt x="549" y="43200"/>
                      <a:pt x="274" y="43194"/>
                      <a:pt x="-1" y="43184"/>
                    </a:cubicBezTo>
                  </a:path>
                  <a:path w="22424" h="43200" stroke="0" extrusionOk="0">
                    <a:moveTo>
                      <a:pt x="823" y="0"/>
                    </a:moveTo>
                    <a:cubicBezTo>
                      <a:pt x="12753" y="0"/>
                      <a:pt x="22424" y="9670"/>
                      <a:pt x="22424" y="21600"/>
                    </a:cubicBezTo>
                    <a:cubicBezTo>
                      <a:pt x="22424" y="33529"/>
                      <a:pt x="12753" y="43200"/>
                      <a:pt x="824" y="43200"/>
                    </a:cubicBezTo>
                    <a:cubicBezTo>
                      <a:pt x="549" y="43200"/>
                      <a:pt x="274" y="43194"/>
                      <a:pt x="-1" y="43184"/>
                    </a:cubicBezTo>
                    <a:lnTo>
                      <a:pt x="824" y="21600"/>
                    </a:lnTo>
                    <a:close/>
                  </a:path>
                </a:pathLst>
              </a:custGeom>
              <a:solidFill>
                <a:srgbClr val="FFCC99"/>
              </a:solidFill>
              <a:ln w="9525">
                <a:solidFill>
                  <a:srgbClr val="FFCC99"/>
                </a:solidFill>
                <a:round/>
                <a:headEnd/>
                <a:tailEnd/>
              </a:ln>
              <a:effectLst/>
            </p:spPr>
            <p:txBody>
              <a:bodyPr wrap="none" anchor="ctr"/>
              <a:lstStyle/>
              <a:p>
                <a:endParaRPr lang="es-AR"/>
              </a:p>
            </p:txBody>
          </p:sp>
        </p:grpSp>
      </p:grpSp>
      <p:sp>
        <p:nvSpPr>
          <p:cNvPr id="18" name="Arc 12">
            <a:extLst>
              <a:ext uri="{FF2B5EF4-FFF2-40B4-BE49-F238E27FC236}">
                <a16:creationId xmlns:a16="http://schemas.microsoft.com/office/drawing/2014/main" id="{281D6F63-9283-0129-617D-75446B3181FC}"/>
              </a:ext>
            </a:extLst>
          </p:cNvPr>
          <p:cNvSpPr>
            <a:spLocks noChangeAspect="1"/>
          </p:cNvSpPr>
          <p:nvPr/>
        </p:nvSpPr>
        <p:spPr bwMode="auto">
          <a:xfrm rot="12995708">
            <a:off x="4657344" y="3841837"/>
            <a:ext cx="3365500" cy="2185987"/>
          </a:xfrm>
          <a:custGeom>
            <a:avLst/>
            <a:gdLst>
              <a:gd name="G0" fmla="+- 3611 0 0"/>
              <a:gd name="G1" fmla="+- 21600 0 0"/>
              <a:gd name="G2" fmla="+- 21600 0 0"/>
              <a:gd name="T0" fmla="*/ 0 w 25211"/>
              <a:gd name="T1" fmla="*/ 304 h 43200"/>
              <a:gd name="T2" fmla="*/ 3514 w 25211"/>
              <a:gd name="T3" fmla="*/ 43200 h 43200"/>
              <a:gd name="T4" fmla="*/ 3611 w 25211"/>
              <a:gd name="T5" fmla="*/ 21600 h 43200"/>
            </a:gdLst>
            <a:ahLst/>
            <a:cxnLst>
              <a:cxn ang="0">
                <a:pos x="T0" y="T1"/>
              </a:cxn>
              <a:cxn ang="0">
                <a:pos x="T2" y="T3"/>
              </a:cxn>
              <a:cxn ang="0">
                <a:pos x="T4" y="T5"/>
              </a:cxn>
            </a:cxnLst>
            <a:rect l="0" t="0" r="r" b="b"/>
            <a:pathLst>
              <a:path w="25211" h="43200" fill="none" extrusionOk="0">
                <a:moveTo>
                  <a:pt x="-1" y="303"/>
                </a:moveTo>
                <a:cubicBezTo>
                  <a:pt x="1193" y="101"/>
                  <a:pt x="2400" y="-1"/>
                  <a:pt x="3611" y="0"/>
                </a:cubicBezTo>
                <a:cubicBezTo>
                  <a:pt x="15540" y="0"/>
                  <a:pt x="25211" y="9670"/>
                  <a:pt x="25211" y="21600"/>
                </a:cubicBezTo>
                <a:cubicBezTo>
                  <a:pt x="25211" y="33529"/>
                  <a:pt x="15540" y="43200"/>
                  <a:pt x="3611" y="43200"/>
                </a:cubicBezTo>
                <a:cubicBezTo>
                  <a:pt x="3578" y="43200"/>
                  <a:pt x="3546" y="43199"/>
                  <a:pt x="3514" y="43199"/>
                </a:cubicBezTo>
              </a:path>
              <a:path w="25211" h="43200" stroke="0" extrusionOk="0">
                <a:moveTo>
                  <a:pt x="-1" y="303"/>
                </a:moveTo>
                <a:cubicBezTo>
                  <a:pt x="1193" y="101"/>
                  <a:pt x="2400" y="-1"/>
                  <a:pt x="3611" y="0"/>
                </a:cubicBezTo>
                <a:cubicBezTo>
                  <a:pt x="15540" y="0"/>
                  <a:pt x="25211" y="9670"/>
                  <a:pt x="25211" y="21600"/>
                </a:cubicBezTo>
                <a:cubicBezTo>
                  <a:pt x="25211" y="33529"/>
                  <a:pt x="15540" y="43200"/>
                  <a:pt x="3611" y="43200"/>
                </a:cubicBezTo>
                <a:cubicBezTo>
                  <a:pt x="3578" y="43200"/>
                  <a:pt x="3546" y="43199"/>
                  <a:pt x="3514" y="43199"/>
                </a:cubicBezTo>
                <a:lnTo>
                  <a:pt x="3611" y="21600"/>
                </a:lnTo>
                <a:close/>
              </a:path>
            </a:pathLst>
          </a:custGeom>
          <a:noFill/>
          <a:ln w="19050">
            <a:solidFill>
              <a:srgbClr val="FF33CC"/>
            </a:solidFill>
            <a:round/>
            <a:headEnd/>
            <a:tailEnd/>
          </a:ln>
          <a:effectLst/>
        </p:spPr>
        <p:txBody>
          <a:bodyPr wrap="none" anchor="ctr"/>
          <a:lstStyle/>
          <a:p>
            <a:endParaRPr lang="es-AR"/>
          </a:p>
        </p:txBody>
      </p:sp>
      <p:grpSp>
        <p:nvGrpSpPr>
          <p:cNvPr id="19" name="Group 13">
            <a:extLst>
              <a:ext uri="{FF2B5EF4-FFF2-40B4-BE49-F238E27FC236}">
                <a16:creationId xmlns:a16="http://schemas.microsoft.com/office/drawing/2014/main" id="{F711D20F-3045-0BB1-D747-507213E3CA74}"/>
              </a:ext>
            </a:extLst>
          </p:cNvPr>
          <p:cNvGrpSpPr>
            <a:grpSpLocks noChangeAspect="1"/>
          </p:cNvGrpSpPr>
          <p:nvPr/>
        </p:nvGrpSpPr>
        <p:grpSpPr bwMode="auto">
          <a:xfrm>
            <a:off x="4003294" y="4513349"/>
            <a:ext cx="5797991" cy="2608997"/>
            <a:chOff x="505" y="1743"/>
            <a:chExt cx="4993" cy="2247"/>
          </a:xfrm>
        </p:grpSpPr>
        <p:sp>
          <p:nvSpPr>
            <p:cNvPr id="20" name="Line 14">
              <a:extLst>
                <a:ext uri="{FF2B5EF4-FFF2-40B4-BE49-F238E27FC236}">
                  <a16:creationId xmlns:a16="http://schemas.microsoft.com/office/drawing/2014/main" id="{3C6F51F6-33E8-7884-9580-EC5226757629}"/>
                </a:ext>
              </a:extLst>
            </p:cNvPr>
            <p:cNvSpPr>
              <a:spLocks noChangeAspect="1" noChangeShapeType="1"/>
            </p:cNvSpPr>
            <p:nvPr/>
          </p:nvSpPr>
          <p:spPr bwMode="auto">
            <a:xfrm flipH="1" flipV="1">
              <a:off x="709" y="2818"/>
              <a:ext cx="4518" cy="0"/>
            </a:xfrm>
            <a:prstGeom prst="line">
              <a:avLst/>
            </a:prstGeom>
            <a:noFill/>
            <a:ln w="9525">
              <a:solidFill>
                <a:schemeClr val="tx1"/>
              </a:solidFill>
              <a:round/>
              <a:headEnd/>
              <a:tailEnd/>
            </a:ln>
            <a:effectLst/>
          </p:spPr>
          <p:txBody>
            <a:bodyPr wrap="none" anchor="ctr"/>
            <a:lstStyle/>
            <a:p>
              <a:endParaRPr lang="es-AR"/>
            </a:p>
          </p:txBody>
        </p:sp>
        <p:sp>
          <p:nvSpPr>
            <p:cNvPr id="21" name="Line 15">
              <a:extLst>
                <a:ext uri="{FF2B5EF4-FFF2-40B4-BE49-F238E27FC236}">
                  <a16:creationId xmlns:a16="http://schemas.microsoft.com/office/drawing/2014/main" id="{A19FAB3D-DF06-EF71-2A0F-12FA3D45A5C9}"/>
                </a:ext>
              </a:extLst>
            </p:cNvPr>
            <p:cNvSpPr>
              <a:spLocks noChangeAspect="1" noChangeShapeType="1"/>
            </p:cNvSpPr>
            <p:nvPr/>
          </p:nvSpPr>
          <p:spPr bwMode="auto">
            <a:xfrm flipV="1">
              <a:off x="2603" y="1914"/>
              <a:ext cx="736" cy="1791"/>
            </a:xfrm>
            <a:prstGeom prst="line">
              <a:avLst/>
            </a:prstGeom>
            <a:noFill/>
            <a:ln w="9525">
              <a:solidFill>
                <a:schemeClr val="tx1"/>
              </a:solidFill>
              <a:round/>
              <a:headEnd/>
              <a:tailEnd/>
            </a:ln>
            <a:effectLst/>
          </p:spPr>
          <p:txBody>
            <a:bodyPr wrap="none" anchor="ctr"/>
            <a:lstStyle/>
            <a:p>
              <a:endParaRPr lang="es-AR"/>
            </a:p>
          </p:txBody>
        </p:sp>
        <p:sp>
          <p:nvSpPr>
            <p:cNvPr id="22" name="Text Box 16">
              <a:extLst>
                <a:ext uri="{FF2B5EF4-FFF2-40B4-BE49-F238E27FC236}">
                  <a16:creationId xmlns:a16="http://schemas.microsoft.com/office/drawing/2014/main" id="{30160291-4167-BE2C-E8FA-FD37EBAF3D71}"/>
                </a:ext>
              </a:extLst>
            </p:cNvPr>
            <p:cNvSpPr txBox="1">
              <a:spLocks noChangeAspect="1" noChangeArrowheads="1"/>
            </p:cNvSpPr>
            <p:nvPr/>
          </p:nvSpPr>
          <p:spPr bwMode="auto">
            <a:xfrm>
              <a:off x="505" y="2729"/>
              <a:ext cx="275" cy="292"/>
            </a:xfrm>
            <a:prstGeom prst="rect">
              <a:avLst/>
            </a:prstGeom>
            <a:noFill/>
            <a:ln w="9525">
              <a:noFill/>
              <a:miter lim="800000"/>
              <a:headEnd/>
              <a:tailEnd/>
            </a:ln>
            <a:effectLst/>
          </p:spPr>
          <p:txBody>
            <a:bodyPr wrap="none">
              <a:spAutoFit/>
            </a:bodyPr>
            <a:lstStyle/>
            <a:p>
              <a:r>
                <a:rPr lang="es-ES_tradnl" sz="1600" b="1" dirty="0"/>
                <a:t>N</a:t>
              </a:r>
              <a:endParaRPr lang="es-ES_tradnl" sz="1600" dirty="0"/>
            </a:p>
          </p:txBody>
        </p:sp>
        <p:sp>
          <p:nvSpPr>
            <p:cNvPr id="23" name="Text Box 17">
              <a:extLst>
                <a:ext uri="{FF2B5EF4-FFF2-40B4-BE49-F238E27FC236}">
                  <a16:creationId xmlns:a16="http://schemas.microsoft.com/office/drawing/2014/main" id="{4EFB2389-A84B-66BB-68F2-3883496EBC67}"/>
                </a:ext>
              </a:extLst>
            </p:cNvPr>
            <p:cNvSpPr txBox="1">
              <a:spLocks noChangeAspect="1" noChangeArrowheads="1"/>
            </p:cNvSpPr>
            <p:nvPr/>
          </p:nvSpPr>
          <p:spPr bwMode="auto">
            <a:xfrm>
              <a:off x="5255" y="2707"/>
              <a:ext cx="243" cy="292"/>
            </a:xfrm>
            <a:prstGeom prst="rect">
              <a:avLst/>
            </a:prstGeom>
            <a:noFill/>
            <a:ln w="9525">
              <a:noFill/>
              <a:miter lim="800000"/>
              <a:headEnd/>
              <a:tailEnd/>
            </a:ln>
            <a:effectLst/>
          </p:spPr>
          <p:txBody>
            <a:bodyPr wrap="none">
              <a:spAutoFit/>
            </a:bodyPr>
            <a:lstStyle/>
            <a:p>
              <a:r>
                <a:rPr lang="es-ES_tradnl" sz="1600" b="1" dirty="0"/>
                <a:t>S</a:t>
              </a:r>
              <a:endParaRPr lang="es-ES_tradnl" sz="1600" dirty="0"/>
            </a:p>
          </p:txBody>
        </p:sp>
        <p:sp>
          <p:nvSpPr>
            <p:cNvPr id="24" name="Text Box 18">
              <a:extLst>
                <a:ext uri="{FF2B5EF4-FFF2-40B4-BE49-F238E27FC236}">
                  <a16:creationId xmlns:a16="http://schemas.microsoft.com/office/drawing/2014/main" id="{138B1E6C-3069-A7C9-2038-67F71369780D}"/>
                </a:ext>
              </a:extLst>
            </p:cNvPr>
            <p:cNvSpPr txBox="1">
              <a:spLocks noChangeAspect="1" noChangeArrowheads="1"/>
            </p:cNvSpPr>
            <p:nvPr/>
          </p:nvSpPr>
          <p:spPr bwMode="auto">
            <a:xfrm>
              <a:off x="2510" y="3698"/>
              <a:ext cx="279" cy="292"/>
            </a:xfrm>
            <a:prstGeom prst="rect">
              <a:avLst/>
            </a:prstGeom>
            <a:noFill/>
            <a:ln w="9525">
              <a:noFill/>
              <a:miter lim="800000"/>
              <a:headEnd/>
              <a:tailEnd/>
            </a:ln>
            <a:effectLst/>
          </p:spPr>
          <p:txBody>
            <a:bodyPr wrap="none">
              <a:spAutoFit/>
            </a:bodyPr>
            <a:lstStyle/>
            <a:p>
              <a:r>
                <a:rPr lang="es-ES_tradnl" sz="1600" b="1" dirty="0"/>
                <a:t>O</a:t>
              </a:r>
              <a:endParaRPr lang="es-ES_tradnl" sz="1600" dirty="0"/>
            </a:p>
          </p:txBody>
        </p:sp>
        <p:sp>
          <p:nvSpPr>
            <p:cNvPr id="25" name="Text Box 19">
              <a:extLst>
                <a:ext uri="{FF2B5EF4-FFF2-40B4-BE49-F238E27FC236}">
                  <a16:creationId xmlns:a16="http://schemas.microsoft.com/office/drawing/2014/main" id="{FF0C7CC1-B361-7F41-4A27-F8EB7972C87F}"/>
                </a:ext>
              </a:extLst>
            </p:cNvPr>
            <p:cNvSpPr txBox="1">
              <a:spLocks noChangeAspect="1" noChangeArrowheads="1"/>
            </p:cNvSpPr>
            <p:nvPr/>
          </p:nvSpPr>
          <p:spPr bwMode="auto">
            <a:xfrm>
              <a:off x="3238" y="1743"/>
              <a:ext cx="245" cy="292"/>
            </a:xfrm>
            <a:prstGeom prst="rect">
              <a:avLst/>
            </a:prstGeom>
            <a:noFill/>
            <a:ln w="9525">
              <a:noFill/>
              <a:miter lim="800000"/>
              <a:headEnd/>
              <a:tailEnd/>
            </a:ln>
            <a:effectLst/>
          </p:spPr>
          <p:txBody>
            <a:bodyPr wrap="none">
              <a:spAutoFit/>
            </a:bodyPr>
            <a:lstStyle/>
            <a:p>
              <a:r>
                <a:rPr lang="es-ES_tradnl" sz="1600" b="1" dirty="0"/>
                <a:t>E</a:t>
              </a:r>
              <a:endParaRPr lang="es-ES_tradnl" sz="1600" dirty="0"/>
            </a:p>
          </p:txBody>
        </p:sp>
      </p:grpSp>
      <p:sp>
        <p:nvSpPr>
          <p:cNvPr id="26" name="Arc 21">
            <a:extLst>
              <a:ext uri="{FF2B5EF4-FFF2-40B4-BE49-F238E27FC236}">
                <a16:creationId xmlns:a16="http://schemas.microsoft.com/office/drawing/2014/main" id="{92359BDA-2AA7-9D7F-4607-73EEBA24F426}"/>
              </a:ext>
            </a:extLst>
          </p:cNvPr>
          <p:cNvSpPr>
            <a:spLocks noChangeAspect="1"/>
          </p:cNvSpPr>
          <p:nvPr/>
        </p:nvSpPr>
        <p:spPr bwMode="auto">
          <a:xfrm flipH="1">
            <a:off x="4231894" y="3111587"/>
            <a:ext cx="2632075" cy="2632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99FF"/>
            </a:solidFill>
            <a:round/>
            <a:headEnd/>
            <a:tailEnd/>
          </a:ln>
          <a:effectLst/>
        </p:spPr>
        <p:txBody>
          <a:bodyPr wrap="none" anchor="ctr"/>
          <a:lstStyle/>
          <a:p>
            <a:endParaRPr lang="es-AR"/>
          </a:p>
        </p:txBody>
      </p:sp>
      <p:grpSp>
        <p:nvGrpSpPr>
          <p:cNvPr id="27" name="Group 27">
            <a:extLst>
              <a:ext uri="{FF2B5EF4-FFF2-40B4-BE49-F238E27FC236}">
                <a16:creationId xmlns:a16="http://schemas.microsoft.com/office/drawing/2014/main" id="{FB8D96D0-C70E-FFD3-B38B-D84D0B08F258}"/>
              </a:ext>
            </a:extLst>
          </p:cNvPr>
          <p:cNvGrpSpPr>
            <a:grpSpLocks noChangeAspect="1"/>
          </p:cNvGrpSpPr>
          <p:nvPr/>
        </p:nvGrpSpPr>
        <p:grpSpPr bwMode="auto">
          <a:xfrm>
            <a:off x="6562344" y="2297199"/>
            <a:ext cx="625475" cy="3471863"/>
            <a:chOff x="2763" y="245"/>
            <a:chExt cx="538" cy="2989"/>
          </a:xfrm>
        </p:grpSpPr>
        <p:sp>
          <p:nvSpPr>
            <p:cNvPr id="28" name="Line 28">
              <a:extLst>
                <a:ext uri="{FF2B5EF4-FFF2-40B4-BE49-F238E27FC236}">
                  <a16:creationId xmlns:a16="http://schemas.microsoft.com/office/drawing/2014/main" id="{CA0D8D68-086F-D6C9-E4B8-A781AFD40BFF}"/>
                </a:ext>
              </a:extLst>
            </p:cNvPr>
            <p:cNvSpPr>
              <a:spLocks noChangeAspect="1" noChangeShapeType="1"/>
            </p:cNvSpPr>
            <p:nvPr/>
          </p:nvSpPr>
          <p:spPr bwMode="auto">
            <a:xfrm flipV="1">
              <a:off x="3022" y="426"/>
              <a:ext cx="0" cy="2808"/>
            </a:xfrm>
            <a:prstGeom prst="line">
              <a:avLst/>
            </a:prstGeom>
            <a:noFill/>
            <a:ln w="9525">
              <a:solidFill>
                <a:schemeClr val="tx1"/>
              </a:solidFill>
              <a:round/>
              <a:headEnd/>
              <a:tailEnd type="triangle" w="med" len="med"/>
            </a:ln>
            <a:effectLst/>
          </p:spPr>
          <p:txBody>
            <a:bodyPr wrap="none" anchor="ctr"/>
            <a:lstStyle/>
            <a:p>
              <a:endParaRPr lang="es-AR"/>
            </a:p>
          </p:txBody>
        </p:sp>
        <p:sp>
          <p:nvSpPr>
            <p:cNvPr id="29" name="Text Box 29">
              <a:extLst>
                <a:ext uri="{FF2B5EF4-FFF2-40B4-BE49-F238E27FC236}">
                  <a16:creationId xmlns:a16="http://schemas.microsoft.com/office/drawing/2014/main" id="{78F7C84C-C935-1C99-B995-6D340D69B714}"/>
                </a:ext>
              </a:extLst>
            </p:cNvPr>
            <p:cNvSpPr txBox="1">
              <a:spLocks noChangeAspect="1" noChangeArrowheads="1"/>
            </p:cNvSpPr>
            <p:nvPr/>
          </p:nvSpPr>
          <p:spPr bwMode="auto">
            <a:xfrm>
              <a:off x="2763" y="245"/>
              <a:ext cx="538" cy="290"/>
            </a:xfrm>
            <a:prstGeom prst="rect">
              <a:avLst/>
            </a:prstGeom>
            <a:noFill/>
            <a:ln w="9525">
              <a:noFill/>
              <a:miter lim="800000"/>
              <a:headEnd/>
              <a:tailEnd/>
            </a:ln>
            <a:effectLst/>
          </p:spPr>
          <p:txBody>
            <a:bodyPr wrap="none">
              <a:spAutoFit/>
            </a:bodyPr>
            <a:lstStyle/>
            <a:p>
              <a:pPr algn="ctr"/>
              <a:r>
                <a:rPr lang="es-ES_tradnl" sz="1600"/>
                <a:t>Cenit</a:t>
              </a:r>
            </a:p>
          </p:txBody>
        </p:sp>
      </p:grpSp>
      <p:sp>
        <p:nvSpPr>
          <p:cNvPr id="30" name="Line 32">
            <a:extLst>
              <a:ext uri="{FF2B5EF4-FFF2-40B4-BE49-F238E27FC236}">
                <a16:creationId xmlns:a16="http://schemas.microsoft.com/office/drawing/2014/main" id="{C36A6D4A-E288-95A7-3215-F8E1B9ECD8E5}"/>
              </a:ext>
            </a:extLst>
          </p:cNvPr>
          <p:cNvSpPr>
            <a:spLocks noChangeShapeType="1"/>
          </p:cNvSpPr>
          <p:nvPr/>
        </p:nvSpPr>
        <p:spPr bwMode="auto">
          <a:xfrm flipH="1" flipV="1">
            <a:off x="5073269" y="3952962"/>
            <a:ext cx="1790700" cy="1814512"/>
          </a:xfrm>
          <a:prstGeom prst="line">
            <a:avLst/>
          </a:prstGeom>
          <a:noFill/>
          <a:ln w="9525">
            <a:solidFill>
              <a:srgbClr val="FF33CC"/>
            </a:solidFill>
            <a:round/>
            <a:headEnd/>
            <a:tailEnd/>
          </a:ln>
          <a:effectLst/>
        </p:spPr>
        <p:txBody>
          <a:bodyPr/>
          <a:lstStyle/>
          <a:p>
            <a:endParaRPr lang="es-AR"/>
          </a:p>
        </p:txBody>
      </p:sp>
      <p:grpSp>
        <p:nvGrpSpPr>
          <p:cNvPr id="31" name="Group 35">
            <a:extLst>
              <a:ext uri="{FF2B5EF4-FFF2-40B4-BE49-F238E27FC236}">
                <a16:creationId xmlns:a16="http://schemas.microsoft.com/office/drawing/2014/main" id="{DE7D2A9E-327C-F2A1-2A6E-B0440701B7FC}"/>
              </a:ext>
            </a:extLst>
          </p:cNvPr>
          <p:cNvGrpSpPr>
            <a:grpSpLocks/>
          </p:cNvGrpSpPr>
          <p:nvPr/>
        </p:nvGrpSpPr>
        <p:grpSpPr bwMode="auto">
          <a:xfrm>
            <a:off x="4531931" y="4279987"/>
            <a:ext cx="2882900" cy="1482725"/>
            <a:chOff x="2410" y="2531"/>
            <a:chExt cx="1816" cy="934"/>
          </a:xfrm>
        </p:grpSpPr>
        <p:grpSp>
          <p:nvGrpSpPr>
            <p:cNvPr id="32" name="Group 31">
              <a:extLst>
                <a:ext uri="{FF2B5EF4-FFF2-40B4-BE49-F238E27FC236}">
                  <a16:creationId xmlns:a16="http://schemas.microsoft.com/office/drawing/2014/main" id="{00ED01EA-B450-2935-AE94-58AD9F2D8922}"/>
                </a:ext>
              </a:extLst>
            </p:cNvPr>
            <p:cNvGrpSpPr>
              <a:grpSpLocks/>
            </p:cNvGrpSpPr>
            <p:nvPr/>
          </p:nvGrpSpPr>
          <p:grpSpPr bwMode="auto">
            <a:xfrm>
              <a:off x="2410" y="2531"/>
              <a:ext cx="1816" cy="690"/>
              <a:chOff x="1550" y="2409"/>
              <a:chExt cx="1816" cy="690"/>
            </a:xfrm>
          </p:grpSpPr>
          <p:sp>
            <p:nvSpPr>
              <p:cNvPr id="34" name="Arc 23">
                <a:extLst>
                  <a:ext uri="{FF2B5EF4-FFF2-40B4-BE49-F238E27FC236}">
                    <a16:creationId xmlns:a16="http://schemas.microsoft.com/office/drawing/2014/main" id="{C61DA230-71F2-B363-25E3-F79064CB347A}"/>
                  </a:ext>
                </a:extLst>
              </p:cNvPr>
              <p:cNvSpPr>
                <a:spLocks noChangeAspect="1"/>
              </p:cNvSpPr>
              <p:nvPr/>
            </p:nvSpPr>
            <p:spPr bwMode="auto">
              <a:xfrm rot="-8604292">
                <a:off x="1550" y="2654"/>
                <a:ext cx="1816" cy="445"/>
              </a:xfrm>
              <a:custGeom>
                <a:avLst/>
                <a:gdLst>
                  <a:gd name="G0" fmla="+- 0 0 0"/>
                  <a:gd name="G1" fmla="+- 12737 0 0"/>
                  <a:gd name="G2" fmla="+- 21600 0 0"/>
                  <a:gd name="T0" fmla="*/ 17445 w 21600"/>
                  <a:gd name="T1" fmla="*/ 0 h 13943"/>
                  <a:gd name="T2" fmla="*/ 21566 w 21600"/>
                  <a:gd name="T3" fmla="*/ 13943 h 13943"/>
                  <a:gd name="T4" fmla="*/ 0 w 21600"/>
                  <a:gd name="T5" fmla="*/ 12737 h 13943"/>
                </a:gdLst>
                <a:ahLst/>
                <a:cxnLst>
                  <a:cxn ang="0">
                    <a:pos x="T0" y="T1"/>
                  </a:cxn>
                  <a:cxn ang="0">
                    <a:pos x="T2" y="T3"/>
                  </a:cxn>
                  <a:cxn ang="0">
                    <a:pos x="T4" y="T5"/>
                  </a:cxn>
                </a:cxnLst>
                <a:rect l="0" t="0" r="r" b="b"/>
                <a:pathLst>
                  <a:path w="21600" h="13943" fill="none" extrusionOk="0">
                    <a:moveTo>
                      <a:pt x="17445" y="-1"/>
                    </a:moveTo>
                    <a:cubicBezTo>
                      <a:pt x="20144" y="3697"/>
                      <a:pt x="21600" y="8158"/>
                      <a:pt x="21600" y="12737"/>
                    </a:cubicBezTo>
                    <a:cubicBezTo>
                      <a:pt x="21600" y="13139"/>
                      <a:pt x="21588" y="13541"/>
                      <a:pt x="21566" y="13943"/>
                    </a:cubicBezTo>
                  </a:path>
                  <a:path w="21600" h="13943" stroke="0" extrusionOk="0">
                    <a:moveTo>
                      <a:pt x="17445" y="-1"/>
                    </a:moveTo>
                    <a:cubicBezTo>
                      <a:pt x="20144" y="3697"/>
                      <a:pt x="21600" y="8158"/>
                      <a:pt x="21600" y="12737"/>
                    </a:cubicBezTo>
                    <a:cubicBezTo>
                      <a:pt x="21600" y="13139"/>
                      <a:pt x="21588" y="13541"/>
                      <a:pt x="21566" y="13943"/>
                    </a:cubicBezTo>
                    <a:lnTo>
                      <a:pt x="0" y="12737"/>
                    </a:lnTo>
                    <a:close/>
                  </a:path>
                </a:pathLst>
              </a:custGeom>
              <a:noFill/>
              <a:ln w="28575">
                <a:solidFill>
                  <a:srgbClr val="FF0000"/>
                </a:solidFill>
                <a:round/>
                <a:headEnd/>
                <a:tailEnd/>
              </a:ln>
              <a:effectLst/>
            </p:spPr>
            <p:txBody>
              <a:bodyPr wrap="none" anchor="ctr"/>
              <a:lstStyle/>
              <a:p>
                <a:endParaRPr lang="es-AR"/>
              </a:p>
            </p:txBody>
          </p:sp>
          <p:sp>
            <p:nvSpPr>
              <p:cNvPr id="35" name="Rectangle 24">
                <a:extLst>
                  <a:ext uri="{FF2B5EF4-FFF2-40B4-BE49-F238E27FC236}">
                    <a16:creationId xmlns:a16="http://schemas.microsoft.com/office/drawing/2014/main" id="{F396E2D6-C594-8523-3722-077AF48AFE78}"/>
                  </a:ext>
                </a:extLst>
              </p:cNvPr>
              <p:cNvSpPr>
                <a:spLocks noChangeAspect="1" noChangeArrowheads="1"/>
              </p:cNvSpPr>
              <p:nvPr/>
            </p:nvSpPr>
            <p:spPr bwMode="auto">
              <a:xfrm>
                <a:off x="1586" y="2409"/>
                <a:ext cx="237" cy="230"/>
              </a:xfrm>
              <a:prstGeom prst="rect">
                <a:avLst/>
              </a:prstGeom>
              <a:noFill/>
              <a:ln w="9525">
                <a:noFill/>
                <a:miter lim="800000"/>
                <a:headEnd/>
                <a:tailEnd/>
              </a:ln>
              <a:effectLst/>
            </p:spPr>
            <p:txBody>
              <a:bodyPr>
                <a:spAutoFit/>
              </a:bodyPr>
              <a:lstStyle/>
              <a:p>
                <a:r>
                  <a:rPr lang="es-ES_tradnl" sz="1800" b="1" i="1">
                    <a:solidFill>
                      <a:srgbClr val="FF0000"/>
                    </a:solidFill>
                    <a:sym typeface="Symbol" pitchFamily="18" charset="2"/>
                  </a:rPr>
                  <a:t></a:t>
                </a:r>
                <a:endParaRPr lang="es-ES_tradnl" sz="1800" b="1" i="1">
                  <a:solidFill>
                    <a:srgbClr val="FF33CC"/>
                  </a:solidFill>
                  <a:sym typeface="Symbol" pitchFamily="18" charset="2"/>
                </a:endParaRPr>
              </a:p>
            </p:txBody>
          </p:sp>
        </p:grpSp>
        <p:sp>
          <p:nvSpPr>
            <p:cNvPr id="33" name="Line 33">
              <a:extLst>
                <a:ext uri="{FF2B5EF4-FFF2-40B4-BE49-F238E27FC236}">
                  <a16:creationId xmlns:a16="http://schemas.microsoft.com/office/drawing/2014/main" id="{7959F669-E503-EEF3-0385-7220F4F0F306}"/>
                </a:ext>
              </a:extLst>
            </p:cNvPr>
            <p:cNvSpPr>
              <a:spLocks noChangeShapeType="1"/>
            </p:cNvSpPr>
            <p:nvPr/>
          </p:nvSpPr>
          <p:spPr bwMode="auto">
            <a:xfrm flipH="1" flipV="1">
              <a:off x="2784" y="2862"/>
              <a:ext cx="1092" cy="603"/>
            </a:xfrm>
            <a:prstGeom prst="line">
              <a:avLst/>
            </a:prstGeom>
            <a:noFill/>
            <a:ln w="9525">
              <a:solidFill>
                <a:srgbClr val="FF0000"/>
              </a:solidFill>
              <a:round/>
              <a:headEnd/>
              <a:tailEnd/>
            </a:ln>
            <a:effectLst/>
          </p:spPr>
          <p:txBody>
            <a:bodyPr/>
            <a:lstStyle/>
            <a:p>
              <a:endParaRPr lang="es-AR"/>
            </a:p>
          </p:txBody>
        </p:sp>
      </p:grpSp>
      <p:graphicFrame>
        <p:nvGraphicFramePr>
          <p:cNvPr id="36" name="Object 1024">
            <a:extLst>
              <a:ext uri="{FF2B5EF4-FFF2-40B4-BE49-F238E27FC236}">
                <a16:creationId xmlns:a16="http://schemas.microsoft.com/office/drawing/2014/main" id="{C614BA50-6E2D-8C60-B84D-BE7EEC5640F9}"/>
              </a:ext>
            </a:extLst>
          </p:cNvPr>
          <p:cNvGraphicFramePr>
            <a:graphicFrameLocks noChangeAspect="1"/>
          </p:cNvGraphicFramePr>
          <p:nvPr>
            <p:extLst>
              <p:ext uri="{D42A27DB-BD31-4B8C-83A1-F6EECF244321}">
                <p14:modId xmlns:p14="http://schemas.microsoft.com/office/powerpoint/2010/main" val="371806356"/>
              </p:ext>
            </p:extLst>
          </p:nvPr>
        </p:nvGraphicFramePr>
        <p:xfrm>
          <a:off x="6671881" y="5230899"/>
          <a:ext cx="388938" cy="552450"/>
        </p:xfrm>
        <a:graphic>
          <a:graphicData uri="http://schemas.openxmlformats.org/presentationml/2006/ole">
            <mc:AlternateContent xmlns:mc="http://schemas.openxmlformats.org/markup-compatibility/2006">
              <mc:Choice xmlns:v="urn:schemas-microsoft-com:vml" Requires="v">
                <p:oleObj name="Imagen" r:id="rId5" imgW="3848100" imgH="5478463" progId="">
                  <p:embed/>
                </p:oleObj>
              </mc:Choice>
              <mc:Fallback>
                <p:oleObj name="Imagen" r:id="rId5" imgW="3848100" imgH="5478463" progId="">
                  <p:embed/>
                  <p:pic>
                    <p:nvPicPr>
                      <p:cNvPr id="35"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881" y="5230899"/>
                        <a:ext cx="388938"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Text Box 34">
            <a:extLst>
              <a:ext uri="{FF2B5EF4-FFF2-40B4-BE49-F238E27FC236}">
                <a16:creationId xmlns:a16="http://schemas.microsoft.com/office/drawing/2014/main" id="{9B5A4B78-962E-7CDF-773A-F83D0DEC5AC2}"/>
              </a:ext>
            </a:extLst>
          </p:cNvPr>
          <p:cNvSpPr txBox="1">
            <a:spLocks noChangeArrowheads="1"/>
          </p:cNvSpPr>
          <p:nvPr/>
        </p:nvSpPr>
        <p:spPr bwMode="auto">
          <a:xfrm>
            <a:off x="3619119" y="3303674"/>
            <a:ext cx="1671637" cy="366713"/>
          </a:xfrm>
          <a:prstGeom prst="rect">
            <a:avLst/>
          </a:prstGeom>
          <a:noFill/>
          <a:ln w="9525">
            <a:noFill/>
            <a:miter lim="800000"/>
            <a:headEnd/>
            <a:tailEnd/>
          </a:ln>
          <a:effectLst/>
        </p:spPr>
        <p:txBody>
          <a:bodyPr wrap="none">
            <a:spAutoFit/>
          </a:bodyPr>
          <a:lstStyle/>
          <a:p>
            <a:r>
              <a:rPr lang="es-PR" sz="1800" dirty="0">
                <a:solidFill>
                  <a:srgbClr val="FF0000"/>
                </a:solidFill>
              </a:rPr>
              <a:t>HSL = 12:00:00</a:t>
            </a:r>
            <a:endParaRPr lang="es-ES" sz="1800" dirty="0">
              <a:solidFill>
                <a:srgbClr val="FF0000"/>
              </a:solidFill>
            </a:endParaRPr>
          </a:p>
        </p:txBody>
      </p:sp>
      <p:sp>
        <p:nvSpPr>
          <p:cNvPr id="38" name="Oval 26">
            <a:extLst>
              <a:ext uri="{FF2B5EF4-FFF2-40B4-BE49-F238E27FC236}">
                <a16:creationId xmlns:a16="http://schemas.microsoft.com/office/drawing/2014/main" id="{2840E075-4048-53E8-6E58-0C327B4C39B9}"/>
              </a:ext>
            </a:extLst>
          </p:cNvPr>
          <p:cNvSpPr>
            <a:spLocks noChangeAspect="1" noChangeArrowheads="1"/>
          </p:cNvSpPr>
          <p:nvPr/>
        </p:nvSpPr>
        <p:spPr bwMode="auto">
          <a:xfrm>
            <a:off x="4960556" y="4694324"/>
            <a:ext cx="169863" cy="169863"/>
          </a:xfrm>
          <a:prstGeom prst="ellipse">
            <a:avLst/>
          </a:prstGeom>
          <a:solidFill>
            <a:srgbClr val="FFFF00"/>
          </a:solidFill>
          <a:ln w="9525">
            <a:solidFill>
              <a:srgbClr val="FFFF00"/>
            </a:solidFill>
            <a:round/>
            <a:headEnd/>
            <a:tailEnd/>
          </a:ln>
          <a:effectLst/>
        </p:spPr>
        <p:txBody>
          <a:bodyPr wrap="none" anchor="ctr"/>
          <a:lstStyle/>
          <a:p>
            <a:endParaRPr lang="es-AR"/>
          </a:p>
        </p:txBody>
      </p:sp>
      <p:sp>
        <p:nvSpPr>
          <p:cNvPr id="39" name="Oval 25">
            <a:extLst>
              <a:ext uri="{FF2B5EF4-FFF2-40B4-BE49-F238E27FC236}">
                <a16:creationId xmlns:a16="http://schemas.microsoft.com/office/drawing/2014/main" id="{CF1B6F05-7287-D631-183C-07ACE1EFB40B}"/>
              </a:ext>
            </a:extLst>
          </p:cNvPr>
          <p:cNvSpPr>
            <a:spLocks noChangeAspect="1" noChangeArrowheads="1"/>
          </p:cNvSpPr>
          <p:nvPr/>
        </p:nvSpPr>
        <p:spPr bwMode="auto">
          <a:xfrm>
            <a:off x="4922456" y="3811674"/>
            <a:ext cx="171450" cy="169863"/>
          </a:xfrm>
          <a:prstGeom prst="ellipse">
            <a:avLst/>
          </a:prstGeom>
          <a:solidFill>
            <a:srgbClr val="FFFF00"/>
          </a:solidFill>
          <a:ln w="9525">
            <a:solidFill>
              <a:srgbClr val="FFFF00"/>
            </a:solidFill>
            <a:round/>
            <a:headEnd/>
            <a:tailEnd/>
          </a:ln>
          <a:effectLst/>
        </p:spPr>
        <p:txBody>
          <a:bodyPr wrap="none" anchor="ctr"/>
          <a:lstStyle/>
          <a:p>
            <a:endParaRPr lang="es-AR"/>
          </a:p>
        </p:txBody>
      </p:sp>
      <p:sp>
        <p:nvSpPr>
          <p:cNvPr id="40" name="Rectangle 36">
            <a:extLst>
              <a:ext uri="{FF2B5EF4-FFF2-40B4-BE49-F238E27FC236}">
                <a16:creationId xmlns:a16="http://schemas.microsoft.com/office/drawing/2014/main" id="{BDEDB256-8685-9AE8-8593-B8FE7E3392A6}"/>
              </a:ext>
            </a:extLst>
          </p:cNvPr>
          <p:cNvSpPr>
            <a:spLocks noChangeArrowheads="1"/>
          </p:cNvSpPr>
          <p:nvPr/>
        </p:nvSpPr>
        <p:spPr bwMode="auto">
          <a:xfrm>
            <a:off x="2309431" y="4232362"/>
            <a:ext cx="966931" cy="369332"/>
          </a:xfrm>
          <a:prstGeom prst="rect">
            <a:avLst/>
          </a:prstGeom>
          <a:noFill/>
          <a:ln w="9525">
            <a:noFill/>
            <a:miter lim="800000"/>
            <a:headEnd/>
            <a:tailEnd/>
          </a:ln>
          <a:effectLst/>
        </p:spPr>
        <p:txBody>
          <a:bodyPr wrap="none">
            <a:spAutoFit/>
          </a:bodyPr>
          <a:lstStyle/>
          <a:p>
            <a:r>
              <a:rPr lang="es-ES_tradnl" sz="1800" i="1" dirty="0">
                <a:solidFill>
                  <a:srgbClr val="FF0000"/>
                </a:solidFill>
                <a:sym typeface="Symbol" pitchFamily="18" charset="2"/>
              </a:rPr>
              <a:t> </a:t>
            </a:r>
            <a:r>
              <a:rPr lang="es-ES_tradnl" sz="1800" dirty="0">
                <a:solidFill>
                  <a:srgbClr val="FF0000"/>
                </a:solidFill>
                <a:sym typeface="Symbol" pitchFamily="18" charset="2"/>
              </a:rPr>
              <a:t>= -30º</a:t>
            </a:r>
          </a:p>
        </p:txBody>
      </p:sp>
      <p:sp>
        <p:nvSpPr>
          <p:cNvPr id="41" name="Text Box 37">
            <a:extLst>
              <a:ext uri="{FF2B5EF4-FFF2-40B4-BE49-F238E27FC236}">
                <a16:creationId xmlns:a16="http://schemas.microsoft.com/office/drawing/2014/main" id="{B554C022-0861-DC60-223C-D0DD30AE65BB}"/>
              </a:ext>
            </a:extLst>
          </p:cNvPr>
          <p:cNvSpPr txBox="1">
            <a:spLocks noChangeArrowheads="1"/>
          </p:cNvSpPr>
          <p:nvPr/>
        </p:nvSpPr>
        <p:spPr bwMode="auto">
          <a:xfrm>
            <a:off x="1268031" y="4260937"/>
            <a:ext cx="1022350" cy="366712"/>
          </a:xfrm>
          <a:prstGeom prst="rect">
            <a:avLst/>
          </a:prstGeom>
          <a:noFill/>
          <a:ln w="9525">
            <a:noFill/>
            <a:miter lim="800000"/>
            <a:headEnd/>
            <a:tailEnd/>
          </a:ln>
          <a:effectLst/>
        </p:spPr>
        <p:txBody>
          <a:bodyPr wrap="none">
            <a:spAutoFit/>
          </a:bodyPr>
          <a:lstStyle/>
          <a:p>
            <a:r>
              <a:rPr lang="es-PR" sz="1800"/>
              <a:t>Ejemplo:</a:t>
            </a:r>
            <a:endParaRPr lang="es-ES" sz="1800"/>
          </a:p>
        </p:txBody>
      </p:sp>
      <p:grpSp>
        <p:nvGrpSpPr>
          <p:cNvPr id="42" name="Group 40">
            <a:extLst>
              <a:ext uri="{FF2B5EF4-FFF2-40B4-BE49-F238E27FC236}">
                <a16:creationId xmlns:a16="http://schemas.microsoft.com/office/drawing/2014/main" id="{7B4E0C1C-6C2F-B75D-BE8F-2C54249B0570}"/>
              </a:ext>
            </a:extLst>
          </p:cNvPr>
          <p:cNvGrpSpPr>
            <a:grpSpLocks/>
          </p:cNvGrpSpPr>
          <p:nvPr/>
        </p:nvGrpSpPr>
        <p:grpSpPr bwMode="auto">
          <a:xfrm>
            <a:off x="1714119" y="5545224"/>
            <a:ext cx="1581150" cy="865188"/>
            <a:chOff x="671" y="2770"/>
            <a:chExt cx="996" cy="545"/>
          </a:xfrm>
        </p:grpSpPr>
        <p:sp>
          <p:nvSpPr>
            <p:cNvPr id="43" name="Text Box 38">
              <a:extLst>
                <a:ext uri="{FF2B5EF4-FFF2-40B4-BE49-F238E27FC236}">
                  <a16:creationId xmlns:a16="http://schemas.microsoft.com/office/drawing/2014/main" id="{67AF241D-90F7-406B-B01E-0961FB6CB86D}"/>
                </a:ext>
              </a:extLst>
            </p:cNvPr>
            <p:cNvSpPr txBox="1">
              <a:spLocks noChangeArrowheads="1"/>
            </p:cNvSpPr>
            <p:nvPr/>
          </p:nvSpPr>
          <p:spPr bwMode="auto">
            <a:xfrm>
              <a:off x="671" y="3082"/>
              <a:ext cx="996" cy="233"/>
            </a:xfrm>
            <a:prstGeom prst="rect">
              <a:avLst/>
            </a:prstGeom>
            <a:noFill/>
            <a:ln w="9525">
              <a:noFill/>
              <a:miter lim="800000"/>
              <a:headEnd/>
              <a:tailEnd/>
            </a:ln>
            <a:effectLst/>
          </p:spPr>
          <p:txBody>
            <a:bodyPr wrap="none">
              <a:spAutoFit/>
            </a:bodyPr>
            <a:lstStyle/>
            <a:p>
              <a:r>
                <a:rPr lang="es-PR" sz="1800" dirty="0">
                  <a:solidFill>
                    <a:srgbClr val="FF0000"/>
                  </a:solidFill>
                </a:rPr>
                <a:t>HSL = 14:00:00</a:t>
              </a:r>
              <a:endParaRPr lang="es-ES" sz="1800" dirty="0">
                <a:solidFill>
                  <a:srgbClr val="FF0000"/>
                </a:solidFill>
              </a:endParaRPr>
            </a:p>
          </p:txBody>
        </p:sp>
        <p:sp>
          <p:nvSpPr>
            <p:cNvPr id="44" name="Line 39">
              <a:extLst>
                <a:ext uri="{FF2B5EF4-FFF2-40B4-BE49-F238E27FC236}">
                  <a16:creationId xmlns:a16="http://schemas.microsoft.com/office/drawing/2014/main" id="{45F8CC4B-1F45-1444-9EE9-747BFDCC5952}"/>
                </a:ext>
              </a:extLst>
            </p:cNvPr>
            <p:cNvSpPr>
              <a:spLocks noChangeShapeType="1"/>
            </p:cNvSpPr>
            <p:nvPr/>
          </p:nvSpPr>
          <p:spPr bwMode="auto">
            <a:xfrm flipH="1">
              <a:off x="1280" y="2770"/>
              <a:ext cx="0" cy="275"/>
            </a:xfrm>
            <a:prstGeom prst="line">
              <a:avLst/>
            </a:prstGeom>
            <a:noFill/>
            <a:ln w="9525">
              <a:solidFill>
                <a:srgbClr val="FF0000"/>
              </a:solidFill>
              <a:round/>
              <a:headEnd/>
              <a:tailEnd type="triangle" w="med" len="med"/>
            </a:ln>
            <a:effectLst/>
          </p:spPr>
          <p:txBody>
            <a:bodyPr/>
            <a:lstStyle/>
            <a:p>
              <a:endParaRPr lang="es-AR"/>
            </a:p>
          </p:txBody>
        </p:sp>
      </p:grpSp>
      <p:sp>
        <p:nvSpPr>
          <p:cNvPr id="45" name="Rectangle 41">
            <a:extLst>
              <a:ext uri="{FF2B5EF4-FFF2-40B4-BE49-F238E27FC236}">
                <a16:creationId xmlns:a16="http://schemas.microsoft.com/office/drawing/2014/main" id="{2778DBFE-EDCD-7FB0-95C4-00A63C6F0050}"/>
              </a:ext>
            </a:extLst>
          </p:cNvPr>
          <p:cNvSpPr>
            <a:spLocks noChangeArrowheads="1"/>
          </p:cNvSpPr>
          <p:nvPr/>
        </p:nvSpPr>
        <p:spPr bwMode="auto">
          <a:xfrm>
            <a:off x="4138231" y="3654512"/>
            <a:ext cx="769938" cy="366712"/>
          </a:xfrm>
          <a:prstGeom prst="rect">
            <a:avLst/>
          </a:prstGeom>
          <a:noFill/>
          <a:ln w="9525">
            <a:noFill/>
            <a:miter lim="800000"/>
            <a:headEnd/>
            <a:tailEnd/>
          </a:ln>
          <a:effectLst/>
        </p:spPr>
        <p:txBody>
          <a:bodyPr wrap="none">
            <a:spAutoFit/>
          </a:bodyPr>
          <a:lstStyle/>
          <a:p>
            <a:r>
              <a:rPr lang="es-ES_tradnl" sz="1800" i="1">
                <a:solidFill>
                  <a:srgbClr val="FF0000"/>
                </a:solidFill>
                <a:sym typeface="Symbol" pitchFamily="18" charset="2"/>
              </a:rPr>
              <a:t> </a:t>
            </a:r>
            <a:r>
              <a:rPr lang="es-ES_tradnl" sz="1800">
                <a:solidFill>
                  <a:srgbClr val="FF0000"/>
                </a:solidFill>
                <a:sym typeface="Symbol" pitchFamily="18" charset="2"/>
              </a:rPr>
              <a:t>= 0º</a:t>
            </a:r>
            <a:endParaRPr lang="es-ES" sz="1800">
              <a:solidFill>
                <a:srgbClr val="FF0000"/>
              </a:solidFill>
              <a:sym typeface="Symbol" pitchFamily="18" charset="2"/>
            </a:endParaRPr>
          </a:p>
        </p:txBody>
      </p:sp>
      <p:graphicFrame>
        <p:nvGraphicFramePr>
          <p:cNvPr id="46" name="Object 1025">
            <a:extLst>
              <a:ext uri="{FF2B5EF4-FFF2-40B4-BE49-F238E27FC236}">
                <a16:creationId xmlns:a16="http://schemas.microsoft.com/office/drawing/2014/main" id="{9AFEBA69-E131-B583-018B-B2A397A51D92}"/>
              </a:ext>
            </a:extLst>
          </p:cNvPr>
          <p:cNvGraphicFramePr>
            <a:graphicFrameLocks noChangeAspect="1"/>
          </p:cNvGraphicFramePr>
          <p:nvPr>
            <p:extLst>
              <p:ext uri="{D42A27DB-BD31-4B8C-83A1-F6EECF244321}">
                <p14:modId xmlns:p14="http://schemas.microsoft.com/office/powerpoint/2010/main" val="3699628149"/>
              </p:ext>
            </p:extLst>
          </p:nvPr>
        </p:nvGraphicFramePr>
        <p:xfrm>
          <a:off x="2249106" y="4988012"/>
          <a:ext cx="889000" cy="393700"/>
        </p:xfrm>
        <a:graphic>
          <a:graphicData uri="http://schemas.openxmlformats.org/presentationml/2006/ole">
            <mc:AlternateContent xmlns:mc="http://schemas.openxmlformats.org/markup-compatibility/2006">
              <mc:Choice xmlns:v="urn:schemas-microsoft-com:vml" Requires="v">
                <p:oleObj name="Ecuación" r:id="rId7" imgW="888840" imgH="393480" progId="Equation.3">
                  <p:embed/>
                </p:oleObj>
              </mc:Choice>
              <mc:Fallback>
                <p:oleObj name="Ecuación" r:id="rId7" imgW="888840" imgH="393480" progId="Equation.3">
                  <p:embed/>
                  <p:pic>
                    <p:nvPicPr>
                      <p:cNvPr id="45"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9106" y="4988012"/>
                        <a:ext cx="889000" cy="393700"/>
                      </a:xfrm>
                      <a:prstGeom prst="rect">
                        <a:avLst/>
                      </a:prstGeom>
                      <a:solidFill>
                        <a:srgbClr val="EAEAEA"/>
                      </a:solidFill>
                    </p:spPr>
                  </p:pic>
                </p:oleObj>
              </mc:Fallback>
            </mc:AlternateContent>
          </a:graphicData>
        </a:graphic>
      </p:graphicFrame>
      <p:grpSp>
        <p:nvGrpSpPr>
          <p:cNvPr id="47" name="Group 66">
            <a:extLst>
              <a:ext uri="{FF2B5EF4-FFF2-40B4-BE49-F238E27FC236}">
                <a16:creationId xmlns:a16="http://schemas.microsoft.com/office/drawing/2014/main" id="{1E8AED27-E2FE-2616-71FC-91B4C3AB4D73}"/>
              </a:ext>
            </a:extLst>
          </p:cNvPr>
          <p:cNvGrpSpPr>
            <a:grpSpLocks/>
          </p:cNvGrpSpPr>
          <p:nvPr/>
        </p:nvGrpSpPr>
        <p:grpSpPr bwMode="auto">
          <a:xfrm>
            <a:off x="866249" y="2883808"/>
            <a:ext cx="2076450" cy="895350"/>
            <a:chOff x="370" y="1704"/>
            <a:chExt cx="1308" cy="564"/>
          </a:xfrm>
        </p:grpSpPr>
        <p:sp>
          <p:nvSpPr>
            <p:cNvPr id="48" name="Text Box 64">
              <a:extLst>
                <a:ext uri="{FF2B5EF4-FFF2-40B4-BE49-F238E27FC236}">
                  <a16:creationId xmlns:a16="http://schemas.microsoft.com/office/drawing/2014/main" id="{0B7F433E-8BD2-07EF-2D6B-23A30EB51B6B}"/>
                </a:ext>
              </a:extLst>
            </p:cNvPr>
            <p:cNvSpPr txBox="1">
              <a:spLocks noChangeArrowheads="1"/>
            </p:cNvSpPr>
            <p:nvPr/>
          </p:nvSpPr>
          <p:spPr bwMode="auto">
            <a:xfrm>
              <a:off x="370" y="1704"/>
              <a:ext cx="1308" cy="231"/>
            </a:xfrm>
            <a:prstGeom prst="rect">
              <a:avLst/>
            </a:prstGeom>
            <a:solidFill>
              <a:srgbClr val="99FFCC"/>
            </a:solidFill>
            <a:ln w="9525">
              <a:noFill/>
              <a:miter lim="800000"/>
              <a:headEnd/>
              <a:tailEnd/>
            </a:ln>
            <a:effectLst/>
          </p:spPr>
          <p:txBody>
            <a:bodyPr wrap="none">
              <a:spAutoFit/>
            </a:bodyPr>
            <a:lstStyle/>
            <a:p>
              <a:r>
                <a:rPr lang="es-ES_tradnl" sz="1800"/>
                <a:t>Movimiento del Sol:</a:t>
              </a:r>
            </a:p>
          </p:txBody>
        </p:sp>
        <p:graphicFrame>
          <p:nvGraphicFramePr>
            <p:cNvPr id="49" name="Object 1026">
              <a:extLst>
                <a:ext uri="{FF2B5EF4-FFF2-40B4-BE49-F238E27FC236}">
                  <a16:creationId xmlns:a16="http://schemas.microsoft.com/office/drawing/2014/main" id="{77EAE464-76B7-7D3A-E53B-245021A2ED69}"/>
                </a:ext>
              </a:extLst>
            </p:cNvPr>
            <p:cNvGraphicFramePr>
              <a:graphicFrameLocks noChangeAspect="1"/>
            </p:cNvGraphicFramePr>
            <p:nvPr/>
          </p:nvGraphicFramePr>
          <p:xfrm>
            <a:off x="539" y="1925"/>
            <a:ext cx="936" cy="343"/>
          </p:xfrm>
          <a:graphic>
            <a:graphicData uri="http://schemas.openxmlformats.org/presentationml/2006/ole">
              <mc:AlternateContent xmlns:mc="http://schemas.openxmlformats.org/markup-compatibility/2006">
                <mc:Choice xmlns:v="urn:schemas-microsoft-com:vml" Requires="v">
                  <p:oleObj name="Ecuación" r:id="rId9" imgW="1485720" imgH="545760" progId="Equation.3">
                    <p:embed/>
                  </p:oleObj>
                </mc:Choice>
                <mc:Fallback>
                  <p:oleObj name="Ecuación" r:id="rId9" imgW="1485720" imgH="545760" progId="Equation.3">
                    <p:embed/>
                    <p:pic>
                      <p:nvPicPr>
                        <p:cNvPr id="48" name="Object 10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 y="1925"/>
                          <a:ext cx="936" cy="343"/>
                        </a:xfrm>
                        <a:prstGeom prst="rect">
                          <a:avLst/>
                        </a:prstGeom>
                        <a:solidFill>
                          <a:srgbClr val="99FFCC"/>
                        </a:solidFill>
                      </p:spPr>
                    </p:pic>
                  </p:oleObj>
                </mc:Fallback>
              </mc:AlternateContent>
            </a:graphicData>
          </a:graphic>
        </p:graphicFrame>
      </p:grpSp>
    </p:spTree>
    <p:extLst>
      <p:ext uri="{BB962C8B-B14F-4D97-AF65-F5344CB8AC3E}">
        <p14:creationId xmlns:p14="http://schemas.microsoft.com/office/powerpoint/2010/main" val="117063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1+#ppt_w/2"/>
                                          </p:val>
                                        </p:tav>
                                        <p:tav tm="100000">
                                          <p:val>
                                            <p:strVal val="#ppt_x"/>
                                          </p:val>
                                        </p:tav>
                                      </p:tavLst>
                                    </p:anim>
                                    <p:anim calcmode="lin" valueType="num">
                                      <p:cBhvr additive="base">
                                        <p:cTn id="2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strips(upRigh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righ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fill="hold"/>
                                        <p:tgtEl>
                                          <p:spTgt spid="39"/>
                                        </p:tgtEl>
                                        <p:attrNameLst>
                                          <p:attrName>ppt_x</p:attrName>
                                        </p:attrNameLst>
                                      </p:cBhvr>
                                      <p:tavLst>
                                        <p:tav tm="0">
                                          <p:val>
                                            <p:strVal val="0-#ppt_w/2"/>
                                          </p:val>
                                        </p:tav>
                                        <p:tav tm="100000">
                                          <p:val>
                                            <p:strVal val="#ppt_x"/>
                                          </p:val>
                                        </p:tav>
                                      </p:tavLst>
                                    </p:anim>
                                    <p:anim calcmode="lin" valueType="num">
                                      <p:cBhvr additive="base">
                                        <p:cTn id="5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wipe(right)">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fill="hold"/>
                                        <p:tgtEl>
                                          <p:spTgt spid="45"/>
                                        </p:tgtEl>
                                        <p:attrNameLst>
                                          <p:attrName>ppt_x</p:attrName>
                                        </p:attrNameLst>
                                      </p:cBhvr>
                                      <p:tavLst>
                                        <p:tav tm="0">
                                          <p:val>
                                            <p:strVal val="0-#ppt_w/2"/>
                                          </p:val>
                                        </p:tav>
                                        <p:tav tm="100000">
                                          <p:val>
                                            <p:strVal val="#ppt_x"/>
                                          </p:val>
                                        </p:tav>
                                      </p:tavLst>
                                    </p:anim>
                                    <p:anim calcmode="lin" valueType="num">
                                      <p:cBhvr additive="base">
                                        <p:cTn id="69"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down)">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2" presetClass="entr" presetSubtype="12"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 calcmode="lin" valueType="num">
                                      <p:cBhvr additive="base">
                                        <p:cTn id="79" dur="500" fill="hold"/>
                                        <p:tgtEl>
                                          <p:spTgt spid="38"/>
                                        </p:tgtEl>
                                        <p:attrNameLst>
                                          <p:attrName>ppt_x</p:attrName>
                                        </p:attrNameLst>
                                      </p:cBhvr>
                                      <p:tavLst>
                                        <p:tav tm="0">
                                          <p:val>
                                            <p:strVal val="0-#ppt_w/2"/>
                                          </p:val>
                                        </p:tav>
                                        <p:tav tm="100000">
                                          <p:val>
                                            <p:strVal val="#ppt_x"/>
                                          </p:val>
                                        </p:tav>
                                      </p:tavLst>
                                    </p:anim>
                                    <p:anim calcmode="lin" valueType="num">
                                      <p:cBhvr additive="base">
                                        <p:cTn id="8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nodeType="click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0-#ppt_w/2"/>
                                          </p:val>
                                        </p:tav>
                                        <p:tav tm="100000">
                                          <p:val>
                                            <p:strVal val="#ppt_x"/>
                                          </p:val>
                                        </p:tav>
                                      </p:tavLst>
                                    </p:anim>
                                    <p:anim calcmode="lin" valueType="num">
                                      <p:cBhvr additive="base">
                                        <p:cTn id="8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wipe(up)">
                                      <p:cBhvr>
                                        <p:cTn id="91" dur="500"/>
                                        <p:tgtEl>
                                          <p:spTgt spid="47"/>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41"/>
                                        </p:tgtEl>
                                        <p:attrNameLst>
                                          <p:attrName>style.visibility</p:attrName>
                                        </p:attrNameLst>
                                      </p:cBhvr>
                                      <p:to>
                                        <p:strVal val="visible"/>
                                      </p:to>
                                    </p:set>
                                    <p:anim calcmode="lin" valueType="num">
                                      <p:cBhvr additive="base">
                                        <p:cTn id="96" dur="500" fill="hold"/>
                                        <p:tgtEl>
                                          <p:spTgt spid="41"/>
                                        </p:tgtEl>
                                        <p:attrNameLst>
                                          <p:attrName>ppt_x</p:attrName>
                                        </p:attrNameLst>
                                      </p:cBhvr>
                                      <p:tavLst>
                                        <p:tav tm="0">
                                          <p:val>
                                            <p:strVal val="0-#ppt_w/2"/>
                                          </p:val>
                                        </p:tav>
                                        <p:tav tm="100000">
                                          <p:val>
                                            <p:strVal val="#ppt_x"/>
                                          </p:val>
                                        </p:tav>
                                      </p:tavLst>
                                    </p:anim>
                                    <p:anim calcmode="lin" valueType="num">
                                      <p:cBhvr additive="base">
                                        <p:cTn id="97"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left)">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42" fill="hold" nodeType="click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barn(outHorizontal)">
                                      <p:cBhvr>
                                        <p:cTn id="107" dur="500"/>
                                        <p:tgtEl>
                                          <p:spTgt spid="4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wipe(up)">
                                      <p:cBhvr>
                                        <p:cTn id="1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7" grpId="0" animBg="1" autoUpdateAnimBg="0"/>
      <p:bldP spid="10" grpId="0" animBg="1" autoUpdateAnimBg="0"/>
      <p:bldP spid="18" grpId="0" animBg="1"/>
      <p:bldP spid="26" grpId="0" animBg="1"/>
      <p:bldP spid="30" grpId="0" animBg="1"/>
      <p:bldP spid="37" grpId="0" autoUpdateAnimBg="0"/>
      <p:bldP spid="38" grpId="0" animBg="1"/>
      <p:bldP spid="39" grpId="0" animBg="1"/>
      <p:bldP spid="40" grpId="0" autoUpdateAnimBg="0"/>
      <p:bldP spid="41" grpId="0" autoUpdateAnimBg="0"/>
      <p:bldP spid="4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86D4-E1E1-E8DE-5F93-741380EECC7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8255087-7EF4-53BC-E835-62047A636593}"/>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FDC31311-A7BD-FA55-1EE1-FB57DB7235B1}"/>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4959484C-D67D-457D-C29C-54A479D3E626}"/>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BB9EEA0E-771C-49B9-0F0E-29BD69489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D4A0C357-BFE1-B234-BE35-E6E321A7D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829675C-86B9-4C44-225F-DCC8E2EC2461}"/>
              </a:ext>
            </a:extLst>
          </p:cNvPr>
          <p:cNvSpPr>
            <a:spLocks noGrp="1"/>
          </p:cNvSpPr>
          <p:nvPr>
            <p:ph type="sldNum" sz="quarter" idx="12"/>
          </p:nvPr>
        </p:nvSpPr>
        <p:spPr/>
        <p:txBody>
          <a:bodyPr/>
          <a:lstStyle/>
          <a:p>
            <a:fld id="{4211D988-AFD1-4293-9FBC-6556B6FD0ACE}" type="slidenum">
              <a:rPr lang="es-AR" smtClean="0"/>
              <a:t>24</a:t>
            </a:fld>
            <a:endParaRPr lang="es-AR"/>
          </a:p>
        </p:txBody>
      </p:sp>
      <p:sp>
        <p:nvSpPr>
          <p:cNvPr id="3" name="Text Box 4">
            <a:extLst>
              <a:ext uri="{FF2B5EF4-FFF2-40B4-BE49-F238E27FC236}">
                <a16:creationId xmlns:a16="http://schemas.microsoft.com/office/drawing/2014/main" id="{41CC83CD-3FFA-8CC2-B61C-DFF180A8C82B}"/>
              </a:ext>
            </a:extLst>
          </p:cNvPr>
          <p:cNvSpPr txBox="1">
            <a:spLocks noChangeArrowheads="1"/>
          </p:cNvSpPr>
          <p:nvPr/>
        </p:nvSpPr>
        <p:spPr bwMode="auto">
          <a:xfrm>
            <a:off x="2279639" y="1416282"/>
            <a:ext cx="7632720" cy="369332"/>
          </a:xfrm>
          <a:prstGeom prst="rect">
            <a:avLst/>
          </a:prstGeom>
          <a:solidFill>
            <a:srgbClr val="FF33CC"/>
          </a:solidFill>
          <a:ln w="9525">
            <a:noFill/>
            <a:miter lim="800000"/>
            <a:headEnd/>
            <a:tailEnd/>
          </a:ln>
          <a:effectLst/>
        </p:spPr>
        <p:txBody>
          <a:bodyPr wrap="square" anchor="ctr">
            <a:spAutoFit/>
          </a:bodyPr>
          <a:lstStyle/>
          <a:p>
            <a:pPr eaLnBrk="1" hangingPunct="1"/>
            <a:r>
              <a:rPr lang="es-ES_tradnl" sz="1800" b="1" dirty="0">
                <a:solidFill>
                  <a:srgbClr val="FFFF00"/>
                </a:solidFill>
                <a:sym typeface="Symbol" pitchFamily="18" charset="2"/>
              </a:rPr>
              <a:t>HORA SOLAR ESTÁNDAR (HSE)</a:t>
            </a:r>
            <a:r>
              <a:rPr lang="es-ES_tradnl" b="1" dirty="0">
                <a:solidFill>
                  <a:srgbClr val="FFFF00"/>
                </a:solidFill>
              </a:rPr>
              <a:t>     /    </a:t>
            </a:r>
            <a:r>
              <a:rPr lang="es-ES_tradnl" sz="1800" b="1" dirty="0">
                <a:solidFill>
                  <a:srgbClr val="FFFF00"/>
                </a:solidFill>
              </a:rPr>
              <a:t>LOCAL STANDARD TIME (LST)</a:t>
            </a:r>
            <a:endParaRPr lang="es-ES_tradnl" sz="1800" b="1" dirty="0">
              <a:solidFill>
                <a:srgbClr val="FFFF00"/>
              </a:solidFill>
              <a:sym typeface="Symbol" pitchFamily="18" charset="2"/>
            </a:endParaRPr>
          </a:p>
        </p:txBody>
      </p:sp>
      <p:sp>
        <p:nvSpPr>
          <p:cNvPr id="5" name="Text Box 5">
            <a:extLst>
              <a:ext uri="{FF2B5EF4-FFF2-40B4-BE49-F238E27FC236}">
                <a16:creationId xmlns:a16="http://schemas.microsoft.com/office/drawing/2014/main" id="{1ACD0635-A6C8-1B7C-3B40-81390C41FE10}"/>
              </a:ext>
            </a:extLst>
          </p:cNvPr>
          <p:cNvSpPr txBox="1">
            <a:spLocks noChangeArrowheads="1"/>
          </p:cNvSpPr>
          <p:nvPr/>
        </p:nvSpPr>
        <p:spPr bwMode="auto">
          <a:xfrm>
            <a:off x="743472" y="2068485"/>
            <a:ext cx="6722642" cy="366713"/>
          </a:xfrm>
          <a:prstGeom prst="rect">
            <a:avLst/>
          </a:prstGeom>
          <a:solidFill>
            <a:srgbClr val="99FFCC"/>
          </a:solidFill>
          <a:ln w="9525">
            <a:noFill/>
            <a:miter lim="800000"/>
            <a:headEnd/>
            <a:tailEnd/>
          </a:ln>
          <a:effectLst/>
        </p:spPr>
        <p:txBody>
          <a:bodyPr wrap="square">
            <a:spAutoFit/>
          </a:bodyPr>
          <a:lstStyle/>
          <a:p>
            <a:r>
              <a:rPr lang="es-PR" sz="1800" dirty="0"/>
              <a:t>Se refiere a la hora del meridiano de referencia de cada zona.</a:t>
            </a:r>
            <a:endParaRPr lang="es-ES" sz="1800" dirty="0"/>
          </a:p>
        </p:txBody>
      </p:sp>
      <p:sp>
        <p:nvSpPr>
          <p:cNvPr id="7" name="Text Box 6">
            <a:extLst>
              <a:ext uri="{FF2B5EF4-FFF2-40B4-BE49-F238E27FC236}">
                <a16:creationId xmlns:a16="http://schemas.microsoft.com/office/drawing/2014/main" id="{1593D011-363C-5E3B-651F-3F11BCA3AC2E}"/>
              </a:ext>
            </a:extLst>
          </p:cNvPr>
          <p:cNvSpPr txBox="1">
            <a:spLocks noChangeArrowheads="1"/>
          </p:cNvSpPr>
          <p:nvPr/>
        </p:nvSpPr>
        <p:spPr bwMode="auto">
          <a:xfrm>
            <a:off x="743472" y="2608406"/>
            <a:ext cx="8588194" cy="366712"/>
          </a:xfrm>
          <a:prstGeom prst="rect">
            <a:avLst/>
          </a:prstGeom>
          <a:solidFill>
            <a:srgbClr val="99FFCC"/>
          </a:solidFill>
          <a:ln w="9525">
            <a:noFill/>
            <a:miter lim="800000"/>
            <a:headEnd/>
            <a:tailEnd/>
          </a:ln>
          <a:effectLst/>
        </p:spPr>
        <p:txBody>
          <a:bodyPr wrap="square">
            <a:spAutoFit/>
          </a:bodyPr>
          <a:lstStyle/>
          <a:p>
            <a:r>
              <a:rPr lang="es-PR" sz="1800"/>
              <a:t>Todos los meridianos estándar son múltiplos de 15º al E o al W de Greenwich.</a:t>
            </a:r>
            <a:endParaRPr lang="es-ES" sz="1800"/>
          </a:p>
        </p:txBody>
      </p:sp>
      <p:pic>
        <p:nvPicPr>
          <p:cNvPr id="11" name="Picture 7" descr="C:\__2003\figuras FA\HUSOS_1.JPG">
            <a:extLst>
              <a:ext uri="{FF2B5EF4-FFF2-40B4-BE49-F238E27FC236}">
                <a16:creationId xmlns:a16="http://schemas.microsoft.com/office/drawing/2014/main" id="{BD5F0116-DF31-0690-310A-CA18DC4F0E69}"/>
              </a:ext>
            </a:extLst>
          </p:cNvPr>
          <p:cNvPicPr>
            <a:picLocks noChangeAspect="1" noChangeArrowheads="1"/>
          </p:cNvPicPr>
          <p:nvPr/>
        </p:nvPicPr>
        <p:blipFill>
          <a:blip r:embed="rId5" cstate="print"/>
          <a:srcRect/>
          <a:stretch>
            <a:fillRect/>
          </a:stretch>
        </p:blipFill>
        <p:spPr bwMode="auto">
          <a:xfrm>
            <a:off x="2474895" y="3153735"/>
            <a:ext cx="7242209" cy="3567740"/>
          </a:xfrm>
          <a:prstGeom prst="rect">
            <a:avLst/>
          </a:prstGeom>
          <a:noFill/>
        </p:spPr>
      </p:pic>
      <p:sp>
        <p:nvSpPr>
          <p:cNvPr id="12" name="Text Box 2">
            <a:extLst>
              <a:ext uri="{FF2B5EF4-FFF2-40B4-BE49-F238E27FC236}">
                <a16:creationId xmlns:a16="http://schemas.microsoft.com/office/drawing/2014/main" id="{A57DD1BD-587F-0E24-C5EA-597DDFD611BE}"/>
              </a:ext>
            </a:extLst>
          </p:cNvPr>
          <p:cNvSpPr txBox="1">
            <a:spLocks noChangeArrowheads="1"/>
          </p:cNvSpPr>
          <p:nvPr/>
        </p:nvSpPr>
        <p:spPr bwMode="auto">
          <a:xfrm>
            <a:off x="209369" y="886036"/>
            <a:ext cx="7112203" cy="461665"/>
          </a:xfrm>
          <a:prstGeom prst="rect">
            <a:avLst/>
          </a:prstGeom>
          <a:noFill/>
          <a:ln w="9525">
            <a:noFill/>
            <a:miter lim="800000"/>
            <a:headEnd/>
            <a:tailEnd/>
          </a:ln>
          <a:effectLst/>
        </p:spPr>
        <p:txBody>
          <a:bodyPr wrap="none">
            <a:spAutoFit/>
          </a:bodyPr>
          <a:lstStyle/>
          <a:p>
            <a:r>
              <a:rPr lang="es-ES_tradnl" sz="2400" dirty="0"/>
              <a:t>DETERMINACIÓN DE LA HORA: HORA SOLAR ESTÁNDAR</a:t>
            </a:r>
          </a:p>
        </p:txBody>
      </p:sp>
    </p:spTree>
    <p:extLst>
      <p:ext uri="{BB962C8B-B14F-4D97-AF65-F5344CB8AC3E}">
        <p14:creationId xmlns:p14="http://schemas.microsoft.com/office/powerpoint/2010/main" val="288528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5" grpId="0" animBg="1" autoUpdateAnimBg="0"/>
      <p:bldP spid="7" grpId="0" animBg="1" autoUpdateAnimBg="0"/>
      <p:bldP spid="12"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3DF3-EDFB-F8CF-9441-193BA939773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1334062-B63D-153C-BE09-D637E2DDDB70}"/>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C26F2344-E54B-F213-CA9B-3C69BEB78518}"/>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F31D7E3A-092F-79C0-A7A2-4DBF13A9D8B9}"/>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307B0BA8-E37C-E0DE-150B-4051E986F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51E692C3-8233-C42C-F7B3-B2295A42C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688BB6BC-5684-D468-9405-19DE84A49FCF}"/>
              </a:ext>
            </a:extLst>
          </p:cNvPr>
          <p:cNvSpPr>
            <a:spLocks noGrp="1"/>
          </p:cNvSpPr>
          <p:nvPr>
            <p:ph type="sldNum" sz="quarter" idx="12"/>
          </p:nvPr>
        </p:nvSpPr>
        <p:spPr/>
        <p:txBody>
          <a:bodyPr/>
          <a:lstStyle/>
          <a:p>
            <a:fld id="{4211D988-AFD1-4293-9FBC-6556B6FD0ACE}" type="slidenum">
              <a:rPr lang="es-AR" smtClean="0"/>
              <a:t>25</a:t>
            </a:fld>
            <a:endParaRPr lang="es-AR"/>
          </a:p>
        </p:txBody>
      </p:sp>
      <p:sp>
        <p:nvSpPr>
          <p:cNvPr id="3" name="Rectangle 1043">
            <a:extLst>
              <a:ext uri="{FF2B5EF4-FFF2-40B4-BE49-F238E27FC236}">
                <a16:creationId xmlns:a16="http://schemas.microsoft.com/office/drawing/2014/main" id="{D02B825D-0B71-444C-1925-5865F253C07E}"/>
              </a:ext>
            </a:extLst>
          </p:cNvPr>
          <p:cNvSpPr>
            <a:spLocks noChangeArrowheads="1"/>
          </p:cNvSpPr>
          <p:nvPr/>
        </p:nvSpPr>
        <p:spPr bwMode="auto">
          <a:xfrm>
            <a:off x="209369" y="1873211"/>
            <a:ext cx="11198009" cy="4416425"/>
          </a:xfrm>
          <a:prstGeom prst="rect">
            <a:avLst/>
          </a:prstGeom>
          <a:solidFill>
            <a:srgbClr val="EAEAEA"/>
          </a:solidFill>
          <a:ln w="9525">
            <a:noFill/>
            <a:miter lim="800000"/>
            <a:headEnd/>
            <a:tailEnd/>
          </a:ln>
          <a:effectLst/>
        </p:spPr>
        <p:txBody>
          <a:bodyPr wrap="none" anchor="ctr"/>
          <a:lstStyle/>
          <a:p>
            <a:pPr algn="ctr"/>
            <a:endParaRPr lang="es-ES_tradnl"/>
          </a:p>
        </p:txBody>
      </p:sp>
      <p:sp>
        <p:nvSpPr>
          <p:cNvPr id="5" name="Text Box 1026">
            <a:extLst>
              <a:ext uri="{FF2B5EF4-FFF2-40B4-BE49-F238E27FC236}">
                <a16:creationId xmlns:a16="http://schemas.microsoft.com/office/drawing/2014/main" id="{D3C68585-15A2-117D-4847-26F7E79508EF}"/>
              </a:ext>
            </a:extLst>
          </p:cNvPr>
          <p:cNvSpPr txBox="1">
            <a:spLocks noChangeArrowheads="1"/>
          </p:cNvSpPr>
          <p:nvPr/>
        </p:nvSpPr>
        <p:spPr bwMode="auto">
          <a:xfrm>
            <a:off x="209369" y="965161"/>
            <a:ext cx="6731000" cy="366712"/>
          </a:xfrm>
          <a:prstGeom prst="rect">
            <a:avLst/>
          </a:prstGeom>
          <a:noFill/>
          <a:ln w="9525">
            <a:noFill/>
            <a:miter lim="800000"/>
            <a:headEnd/>
            <a:tailEnd/>
          </a:ln>
          <a:effectLst/>
        </p:spPr>
        <p:txBody>
          <a:bodyPr wrap="none">
            <a:spAutoFit/>
          </a:bodyPr>
          <a:lstStyle/>
          <a:p>
            <a:r>
              <a:rPr lang="es-ES_tradnl" sz="1800" dirty="0"/>
              <a:t>DETERMINACIÓN DE LA HORA: HORA SOLAR ESTÁNDAR (II)</a:t>
            </a:r>
          </a:p>
        </p:txBody>
      </p:sp>
      <p:sp>
        <p:nvSpPr>
          <p:cNvPr id="7" name="Text Box 1027">
            <a:extLst>
              <a:ext uri="{FF2B5EF4-FFF2-40B4-BE49-F238E27FC236}">
                <a16:creationId xmlns:a16="http://schemas.microsoft.com/office/drawing/2014/main" id="{877D47EB-C3D5-01C7-B5D7-9EF01C2BBFF0}"/>
              </a:ext>
            </a:extLst>
          </p:cNvPr>
          <p:cNvSpPr txBox="1">
            <a:spLocks noChangeArrowheads="1"/>
          </p:cNvSpPr>
          <p:nvPr/>
        </p:nvSpPr>
        <p:spPr bwMode="auto">
          <a:xfrm>
            <a:off x="230006" y="1419186"/>
            <a:ext cx="5441949" cy="369332"/>
          </a:xfrm>
          <a:prstGeom prst="rect">
            <a:avLst/>
          </a:prstGeom>
          <a:solidFill>
            <a:srgbClr val="99FFCC"/>
          </a:solidFill>
          <a:ln w="9525">
            <a:noFill/>
            <a:miter lim="800000"/>
            <a:headEnd/>
            <a:tailEnd/>
          </a:ln>
          <a:effectLst/>
        </p:spPr>
        <p:txBody>
          <a:bodyPr wrap="square">
            <a:spAutoFit/>
          </a:bodyPr>
          <a:lstStyle/>
          <a:p>
            <a:r>
              <a:rPr lang="es-PR" sz="1800" dirty="0"/>
              <a:t>Relación entre hora solar local y hora solar estándar</a:t>
            </a:r>
          </a:p>
        </p:txBody>
      </p:sp>
      <p:sp>
        <p:nvSpPr>
          <p:cNvPr id="10" name="Text Box 1028">
            <a:extLst>
              <a:ext uri="{FF2B5EF4-FFF2-40B4-BE49-F238E27FC236}">
                <a16:creationId xmlns:a16="http://schemas.microsoft.com/office/drawing/2014/main" id="{02D60BA4-2B1C-0997-2D32-5851B1398094}"/>
              </a:ext>
            </a:extLst>
          </p:cNvPr>
          <p:cNvSpPr txBox="1">
            <a:spLocks noChangeArrowheads="1"/>
          </p:cNvSpPr>
          <p:nvPr/>
        </p:nvSpPr>
        <p:spPr bwMode="auto">
          <a:xfrm>
            <a:off x="2503306" y="2049424"/>
            <a:ext cx="1290638" cy="366712"/>
          </a:xfrm>
          <a:prstGeom prst="rect">
            <a:avLst/>
          </a:prstGeom>
          <a:solidFill>
            <a:srgbClr val="FFFFCC"/>
          </a:solidFill>
          <a:ln w="9525">
            <a:noFill/>
            <a:miter lim="800000"/>
            <a:headEnd/>
            <a:tailEnd/>
          </a:ln>
          <a:effectLst/>
        </p:spPr>
        <p:txBody>
          <a:bodyPr wrap="none">
            <a:spAutoFit/>
          </a:bodyPr>
          <a:lstStyle/>
          <a:p>
            <a:r>
              <a:rPr lang="es-PR" sz="1800" dirty="0"/>
              <a:t>HSE = HSL</a:t>
            </a:r>
            <a:endParaRPr lang="es-ES" sz="1800" dirty="0"/>
          </a:p>
        </p:txBody>
      </p:sp>
      <p:sp>
        <p:nvSpPr>
          <p:cNvPr id="11" name="Text Box 1029">
            <a:extLst>
              <a:ext uri="{FF2B5EF4-FFF2-40B4-BE49-F238E27FC236}">
                <a16:creationId xmlns:a16="http://schemas.microsoft.com/office/drawing/2014/main" id="{2F09D20C-F172-8E49-DB88-6C2F7EED3745}"/>
              </a:ext>
            </a:extLst>
          </p:cNvPr>
          <p:cNvSpPr txBox="1">
            <a:spLocks noChangeArrowheads="1"/>
          </p:cNvSpPr>
          <p:nvPr/>
        </p:nvSpPr>
        <p:spPr bwMode="auto">
          <a:xfrm>
            <a:off x="3700281" y="2051011"/>
            <a:ext cx="1203325" cy="366713"/>
          </a:xfrm>
          <a:prstGeom prst="rect">
            <a:avLst/>
          </a:prstGeom>
          <a:solidFill>
            <a:srgbClr val="FFFFCC"/>
          </a:solidFill>
          <a:ln w="9525">
            <a:noFill/>
            <a:miter lim="800000"/>
            <a:headEnd/>
            <a:tailEnd/>
          </a:ln>
          <a:effectLst/>
        </p:spPr>
        <p:txBody>
          <a:bodyPr wrap="none">
            <a:spAutoFit/>
          </a:bodyPr>
          <a:lstStyle/>
          <a:p>
            <a:r>
              <a:rPr lang="es-PR" sz="1800"/>
              <a:t>- 4</a:t>
            </a:r>
            <a:r>
              <a:rPr lang="es-PR" sz="1800">
                <a:cs typeface="Times New Roman" pitchFamily="18" charset="0"/>
              </a:rPr>
              <a:t>·(L</a:t>
            </a:r>
            <a:r>
              <a:rPr lang="es-PR" sz="1800" baseline="-25000">
                <a:cs typeface="Times New Roman" pitchFamily="18" charset="0"/>
              </a:rPr>
              <a:t>s</a:t>
            </a:r>
            <a:r>
              <a:rPr lang="es-PR" sz="1800">
                <a:cs typeface="Times New Roman" pitchFamily="18" charset="0"/>
              </a:rPr>
              <a:t>-L</a:t>
            </a:r>
            <a:r>
              <a:rPr lang="es-PR" sz="1800" baseline="-25000">
                <a:cs typeface="Times New Roman" pitchFamily="18" charset="0"/>
              </a:rPr>
              <a:t>e</a:t>
            </a:r>
            <a:r>
              <a:rPr lang="es-PR" sz="1800">
                <a:cs typeface="Times New Roman" pitchFamily="18" charset="0"/>
              </a:rPr>
              <a:t>) </a:t>
            </a:r>
            <a:endParaRPr lang="es-ES" sz="1800"/>
          </a:p>
        </p:txBody>
      </p:sp>
      <p:sp>
        <p:nvSpPr>
          <p:cNvPr id="12" name="Text Box 1030">
            <a:extLst>
              <a:ext uri="{FF2B5EF4-FFF2-40B4-BE49-F238E27FC236}">
                <a16:creationId xmlns:a16="http://schemas.microsoft.com/office/drawing/2014/main" id="{92A66519-6E41-160E-12E0-DE2BF7A267AF}"/>
              </a:ext>
            </a:extLst>
          </p:cNvPr>
          <p:cNvSpPr txBox="1">
            <a:spLocks noChangeArrowheads="1"/>
          </p:cNvSpPr>
          <p:nvPr/>
        </p:nvSpPr>
        <p:spPr bwMode="auto">
          <a:xfrm>
            <a:off x="4792481" y="2052599"/>
            <a:ext cx="500063" cy="366712"/>
          </a:xfrm>
          <a:prstGeom prst="rect">
            <a:avLst/>
          </a:prstGeom>
          <a:solidFill>
            <a:srgbClr val="FFFFCC"/>
          </a:solidFill>
          <a:ln w="9525">
            <a:noFill/>
            <a:miter lim="800000"/>
            <a:headEnd/>
            <a:tailEnd/>
          </a:ln>
          <a:effectLst/>
        </p:spPr>
        <p:txBody>
          <a:bodyPr wrap="none">
            <a:spAutoFit/>
          </a:bodyPr>
          <a:lstStyle/>
          <a:p>
            <a:r>
              <a:rPr lang="es-PR" sz="1800" dirty="0"/>
              <a:t>- </a:t>
            </a:r>
            <a:r>
              <a:rPr lang="es-PR" sz="1800" dirty="0">
                <a:cs typeface="Times New Roman" pitchFamily="18" charset="0"/>
              </a:rPr>
              <a:t>E</a:t>
            </a:r>
            <a:r>
              <a:rPr lang="es-PR" sz="1800" baseline="-25000" dirty="0">
                <a:cs typeface="Times New Roman" pitchFamily="18" charset="0"/>
              </a:rPr>
              <a:t>t</a:t>
            </a:r>
            <a:endParaRPr lang="es-ES" sz="1800" dirty="0"/>
          </a:p>
        </p:txBody>
      </p:sp>
      <p:grpSp>
        <p:nvGrpSpPr>
          <p:cNvPr id="13" name="Group 1051">
            <a:extLst>
              <a:ext uri="{FF2B5EF4-FFF2-40B4-BE49-F238E27FC236}">
                <a16:creationId xmlns:a16="http://schemas.microsoft.com/office/drawing/2014/main" id="{AA870652-B423-AFB0-C84A-CAD58B7A53C8}"/>
              </a:ext>
            </a:extLst>
          </p:cNvPr>
          <p:cNvGrpSpPr>
            <a:grpSpLocks/>
          </p:cNvGrpSpPr>
          <p:nvPr/>
        </p:nvGrpSpPr>
        <p:grpSpPr bwMode="auto">
          <a:xfrm>
            <a:off x="1530169" y="2396936"/>
            <a:ext cx="2651125" cy="535167"/>
            <a:chOff x="1241" y="1579"/>
            <a:chExt cx="1670" cy="480"/>
          </a:xfrm>
        </p:grpSpPr>
        <p:sp>
          <p:nvSpPr>
            <p:cNvPr id="14" name="Text Box 1031">
              <a:extLst>
                <a:ext uri="{FF2B5EF4-FFF2-40B4-BE49-F238E27FC236}">
                  <a16:creationId xmlns:a16="http://schemas.microsoft.com/office/drawing/2014/main" id="{75B0F5E9-EB18-854A-9D84-2A922B840A99}"/>
                </a:ext>
              </a:extLst>
            </p:cNvPr>
            <p:cNvSpPr txBox="1">
              <a:spLocks noChangeArrowheads="1"/>
            </p:cNvSpPr>
            <p:nvPr/>
          </p:nvSpPr>
          <p:spPr bwMode="auto">
            <a:xfrm>
              <a:off x="1241" y="1847"/>
              <a:ext cx="1299" cy="212"/>
            </a:xfrm>
            <a:prstGeom prst="rect">
              <a:avLst/>
            </a:prstGeom>
            <a:noFill/>
            <a:ln w="9525">
              <a:noFill/>
              <a:miter lim="800000"/>
              <a:headEnd/>
              <a:tailEnd/>
            </a:ln>
            <a:effectLst/>
          </p:spPr>
          <p:txBody>
            <a:bodyPr wrap="none">
              <a:spAutoFit/>
            </a:bodyPr>
            <a:lstStyle/>
            <a:p>
              <a:r>
                <a:rPr lang="es-ES_tradnl" sz="1600"/>
                <a:t>Corrección de longitud</a:t>
              </a:r>
            </a:p>
          </p:txBody>
        </p:sp>
        <p:cxnSp>
          <p:nvCxnSpPr>
            <p:cNvPr id="15" name="AutoShape 1032">
              <a:extLst>
                <a:ext uri="{FF2B5EF4-FFF2-40B4-BE49-F238E27FC236}">
                  <a16:creationId xmlns:a16="http://schemas.microsoft.com/office/drawing/2014/main" id="{6C23B861-268D-41BD-86E9-08E84A2843BE}"/>
                </a:ext>
              </a:extLst>
            </p:cNvPr>
            <p:cNvCxnSpPr>
              <a:cxnSpLocks noChangeShapeType="1"/>
              <a:stCxn id="11" idx="2"/>
              <a:endCxn id="14" idx="0"/>
            </p:cNvCxnSpPr>
            <p:nvPr/>
          </p:nvCxnSpPr>
          <p:spPr bwMode="auto">
            <a:xfrm rot="5400000">
              <a:off x="2267" y="1203"/>
              <a:ext cx="268" cy="1020"/>
            </a:xfrm>
            <a:prstGeom prst="bentConnector3">
              <a:avLst>
                <a:gd name="adj1" fmla="val 50000"/>
              </a:avLst>
            </a:prstGeom>
            <a:noFill/>
            <a:ln w="9525">
              <a:solidFill>
                <a:srgbClr val="FF0000"/>
              </a:solidFill>
              <a:miter lim="800000"/>
              <a:headEnd/>
              <a:tailEnd type="triangle" w="med" len="med"/>
            </a:ln>
            <a:effectLst/>
          </p:spPr>
        </p:cxnSp>
      </p:grpSp>
      <p:sp>
        <p:nvSpPr>
          <p:cNvPr id="16" name="Text Box 1034">
            <a:extLst>
              <a:ext uri="{FF2B5EF4-FFF2-40B4-BE49-F238E27FC236}">
                <a16:creationId xmlns:a16="http://schemas.microsoft.com/office/drawing/2014/main" id="{374F19A7-085B-48C2-F166-54EABD9E3573}"/>
              </a:ext>
            </a:extLst>
          </p:cNvPr>
          <p:cNvSpPr txBox="1">
            <a:spLocks noChangeArrowheads="1"/>
          </p:cNvSpPr>
          <p:nvPr/>
        </p:nvSpPr>
        <p:spPr bwMode="auto">
          <a:xfrm>
            <a:off x="1171394" y="3578186"/>
            <a:ext cx="2555875" cy="336550"/>
          </a:xfrm>
          <a:prstGeom prst="rect">
            <a:avLst/>
          </a:prstGeom>
          <a:noFill/>
          <a:ln w="9525">
            <a:noFill/>
            <a:miter lim="800000"/>
            <a:headEnd/>
            <a:tailEnd/>
          </a:ln>
          <a:effectLst/>
        </p:spPr>
        <p:txBody>
          <a:bodyPr wrap="none">
            <a:spAutoFit/>
          </a:bodyPr>
          <a:lstStyle/>
          <a:p>
            <a:r>
              <a:rPr lang="es-ES_tradnl" sz="1600"/>
              <a:t>Movimiento aparente del Sol</a:t>
            </a:r>
          </a:p>
        </p:txBody>
      </p:sp>
      <p:sp>
        <p:nvSpPr>
          <p:cNvPr id="17" name="Text Box 1035">
            <a:extLst>
              <a:ext uri="{FF2B5EF4-FFF2-40B4-BE49-F238E27FC236}">
                <a16:creationId xmlns:a16="http://schemas.microsoft.com/office/drawing/2014/main" id="{EF393BCE-C06D-776F-3C3C-F73F6D51B28C}"/>
              </a:ext>
            </a:extLst>
          </p:cNvPr>
          <p:cNvSpPr txBox="1">
            <a:spLocks noChangeArrowheads="1"/>
          </p:cNvSpPr>
          <p:nvPr/>
        </p:nvSpPr>
        <p:spPr bwMode="auto">
          <a:xfrm>
            <a:off x="493531" y="4098886"/>
            <a:ext cx="1501775" cy="336550"/>
          </a:xfrm>
          <a:prstGeom prst="rect">
            <a:avLst/>
          </a:prstGeom>
          <a:noFill/>
          <a:ln w="9525">
            <a:noFill/>
            <a:miter lim="800000"/>
            <a:headEnd/>
            <a:tailEnd/>
          </a:ln>
          <a:effectLst/>
        </p:spPr>
        <p:txBody>
          <a:bodyPr wrap="none">
            <a:spAutoFit/>
          </a:bodyPr>
          <a:lstStyle/>
          <a:p>
            <a:r>
              <a:rPr lang="es-ES_tradnl" sz="1600"/>
              <a:t>15 grados / hora</a:t>
            </a:r>
          </a:p>
        </p:txBody>
      </p:sp>
      <p:grpSp>
        <p:nvGrpSpPr>
          <p:cNvPr id="18" name="Group 1048">
            <a:extLst>
              <a:ext uri="{FF2B5EF4-FFF2-40B4-BE49-F238E27FC236}">
                <a16:creationId xmlns:a16="http://schemas.microsoft.com/office/drawing/2014/main" id="{A8CF3100-60CB-A30A-E162-5D1DA79FB4F2}"/>
              </a:ext>
            </a:extLst>
          </p:cNvPr>
          <p:cNvGrpSpPr>
            <a:grpSpLocks/>
          </p:cNvGrpSpPr>
          <p:nvPr/>
        </p:nvGrpSpPr>
        <p:grpSpPr bwMode="auto">
          <a:xfrm>
            <a:off x="2157231" y="4092536"/>
            <a:ext cx="2132013" cy="336550"/>
            <a:chOff x="1636" y="2462"/>
            <a:chExt cx="1343" cy="212"/>
          </a:xfrm>
        </p:grpSpPr>
        <p:sp>
          <p:nvSpPr>
            <p:cNvPr id="19" name="Line 1036">
              <a:extLst>
                <a:ext uri="{FF2B5EF4-FFF2-40B4-BE49-F238E27FC236}">
                  <a16:creationId xmlns:a16="http://schemas.microsoft.com/office/drawing/2014/main" id="{9E2FA71E-5F6F-E234-91DA-E5D8A3AB9B0E}"/>
                </a:ext>
              </a:extLst>
            </p:cNvPr>
            <p:cNvSpPr>
              <a:spLocks noChangeShapeType="1"/>
            </p:cNvSpPr>
            <p:nvPr/>
          </p:nvSpPr>
          <p:spPr bwMode="auto">
            <a:xfrm>
              <a:off x="1636" y="2573"/>
              <a:ext cx="400" cy="0"/>
            </a:xfrm>
            <a:prstGeom prst="line">
              <a:avLst/>
            </a:prstGeom>
            <a:noFill/>
            <a:ln w="9525">
              <a:solidFill>
                <a:srgbClr val="FF0000"/>
              </a:solidFill>
              <a:round/>
              <a:headEnd/>
              <a:tailEnd type="triangle" w="med" len="med"/>
            </a:ln>
            <a:effectLst/>
          </p:spPr>
          <p:txBody>
            <a:bodyPr wrap="none" anchor="ctr"/>
            <a:lstStyle/>
            <a:p>
              <a:endParaRPr lang="es-AR"/>
            </a:p>
          </p:txBody>
        </p:sp>
        <p:sp>
          <p:nvSpPr>
            <p:cNvPr id="20" name="Text Box 1037">
              <a:extLst>
                <a:ext uri="{FF2B5EF4-FFF2-40B4-BE49-F238E27FC236}">
                  <a16:creationId xmlns:a16="http://schemas.microsoft.com/office/drawing/2014/main" id="{6D7BBCA8-58C9-609D-A019-8C3F0C488E65}"/>
                </a:ext>
              </a:extLst>
            </p:cNvPr>
            <p:cNvSpPr txBox="1">
              <a:spLocks noChangeArrowheads="1"/>
            </p:cNvSpPr>
            <p:nvPr/>
          </p:nvSpPr>
          <p:spPr bwMode="auto">
            <a:xfrm>
              <a:off x="2175" y="2462"/>
              <a:ext cx="804" cy="212"/>
            </a:xfrm>
            <a:prstGeom prst="rect">
              <a:avLst/>
            </a:prstGeom>
            <a:noFill/>
            <a:ln w="9525">
              <a:noFill/>
              <a:miter lim="800000"/>
              <a:headEnd/>
              <a:tailEnd/>
            </a:ln>
            <a:effectLst/>
          </p:spPr>
          <p:txBody>
            <a:bodyPr wrap="none">
              <a:spAutoFit/>
            </a:bodyPr>
            <a:lstStyle/>
            <a:p>
              <a:r>
                <a:rPr lang="es-ES_tradnl" sz="1600"/>
                <a:t>4 min / grado</a:t>
              </a:r>
            </a:p>
          </p:txBody>
        </p:sp>
      </p:grpSp>
      <p:grpSp>
        <p:nvGrpSpPr>
          <p:cNvPr id="21" name="Group 1038">
            <a:extLst>
              <a:ext uri="{FF2B5EF4-FFF2-40B4-BE49-F238E27FC236}">
                <a16:creationId xmlns:a16="http://schemas.microsoft.com/office/drawing/2014/main" id="{462B1E76-886F-5997-8B85-180D8A70E005}"/>
              </a:ext>
            </a:extLst>
          </p:cNvPr>
          <p:cNvGrpSpPr>
            <a:grpSpLocks/>
          </p:cNvGrpSpPr>
          <p:nvPr/>
        </p:nvGrpSpPr>
        <p:grpSpPr bwMode="auto">
          <a:xfrm>
            <a:off x="1373006" y="4610061"/>
            <a:ext cx="2044700" cy="677863"/>
            <a:chOff x="3668" y="3370"/>
            <a:chExt cx="1288" cy="427"/>
          </a:xfrm>
        </p:grpSpPr>
        <p:sp>
          <p:nvSpPr>
            <p:cNvPr id="22" name="Text Box 1039">
              <a:extLst>
                <a:ext uri="{FF2B5EF4-FFF2-40B4-BE49-F238E27FC236}">
                  <a16:creationId xmlns:a16="http://schemas.microsoft.com/office/drawing/2014/main" id="{48B0E723-8086-34E7-1B42-BB8C424BA62B}"/>
                </a:ext>
              </a:extLst>
            </p:cNvPr>
            <p:cNvSpPr txBox="1">
              <a:spLocks noChangeArrowheads="1"/>
            </p:cNvSpPr>
            <p:nvPr/>
          </p:nvSpPr>
          <p:spPr bwMode="auto">
            <a:xfrm>
              <a:off x="3668" y="3458"/>
              <a:ext cx="404" cy="233"/>
            </a:xfrm>
            <a:prstGeom prst="rect">
              <a:avLst/>
            </a:prstGeom>
            <a:solidFill>
              <a:srgbClr val="CCECFF"/>
            </a:solidFill>
            <a:ln w="9525">
              <a:noFill/>
              <a:miter lim="800000"/>
              <a:headEnd/>
              <a:tailEnd/>
            </a:ln>
            <a:effectLst/>
          </p:spPr>
          <p:txBody>
            <a:bodyPr wrap="none">
              <a:spAutoFit/>
            </a:bodyPr>
            <a:lstStyle/>
            <a:p>
              <a:r>
                <a:rPr lang="es-PR" sz="1800" dirty="0" err="1">
                  <a:cs typeface="Times New Roman" pitchFamily="18" charset="0"/>
                </a:rPr>
                <a:t>L</a:t>
              </a:r>
              <a:r>
                <a:rPr lang="es-PR" sz="1800" baseline="-25000" dirty="0" err="1">
                  <a:cs typeface="Times New Roman" pitchFamily="18" charset="0"/>
                </a:rPr>
                <a:t>s</a:t>
              </a:r>
              <a:r>
                <a:rPr lang="es-PR" sz="1800" dirty="0">
                  <a:cs typeface="Times New Roman" pitchFamily="18" charset="0"/>
                </a:rPr>
                <a:t> -L</a:t>
              </a:r>
              <a:r>
                <a:rPr lang="es-PR" sz="1800" baseline="-25000" dirty="0">
                  <a:cs typeface="Times New Roman" pitchFamily="18" charset="0"/>
                </a:rPr>
                <a:t>e</a:t>
              </a:r>
              <a:endParaRPr lang="es-ES" sz="1800" dirty="0"/>
            </a:p>
          </p:txBody>
        </p:sp>
        <p:sp>
          <p:nvSpPr>
            <p:cNvPr id="23" name="Text Box 1040">
              <a:extLst>
                <a:ext uri="{FF2B5EF4-FFF2-40B4-BE49-F238E27FC236}">
                  <a16:creationId xmlns:a16="http://schemas.microsoft.com/office/drawing/2014/main" id="{D19FCBDD-CEFB-0CFD-4641-A39880290CF8}"/>
                </a:ext>
              </a:extLst>
            </p:cNvPr>
            <p:cNvSpPr txBox="1">
              <a:spLocks noChangeArrowheads="1"/>
            </p:cNvSpPr>
            <p:nvPr/>
          </p:nvSpPr>
          <p:spPr bwMode="auto">
            <a:xfrm>
              <a:off x="4103" y="3370"/>
              <a:ext cx="853" cy="231"/>
            </a:xfrm>
            <a:prstGeom prst="rect">
              <a:avLst/>
            </a:prstGeom>
            <a:solidFill>
              <a:srgbClr val="CCECFF"/>
            </a:solidFill>
            <a:ln w="9525">
              <a:noFill/>
              <a:miter lim="800000"/>
              <a:headEnd/>
              <a:tailEnd/>
            </a:ln>
            <a:effectLst/>
          </p:spPr>
          <p:txBody>
            <a:bodyPr wrap="none">
              <a:spAutoFit/>
            </a:bodyPr>
            <a:lstStyle/>
            <a:p>
              <a:r>
                <a:rPr lang="es-PR" sz="1800"/>
                <a:t>  &gt;0 hacia W</a:t>
              </a:r>
              <a:endParaRPr lang="es-ES" sz="1800"/>
            </a:p>
          </p:txBody>
        </p:sp>
        <p:sp>
          <p:nvSpPr>
            <p:cNvPr id="24" name="Text Box 1041">
              <a:extLst>
                <a:ext uri="{FF2B5EF4-FFF2-40B4-BE49-F238E27FC236}">
                  <a16:creationId xmlns:a16="http://schemas.microsoft.com/office/drawing/2014/main" id="{67DD3E3B-7D25-5200-2D52-8FB1505BE517}"/>
                </a:ext>
              </a:extLst>
            </p:cNvPr>
            <p:cNvSpPr txBox="1">
              <a:spLocks noChangeArrowheads="1"/>
            </p:cNvSpPr>
            <p:nvPr/>
          </p:nvSpPr>
          <p:spPr bwMode="auto">
            <a:xfrm>
              <a:off x="4107" y="3566"/>
              <a:ext cx="841" cy="231"/>
            </a:xfrm>
            <a:prstGeom prst="rect">
              <a:avLst/>
            </a:prstGeom>
            <a:solidFill>
              <a:srgbClr val="CCECFF"/>
            </a:solidFill>
            <a:ln w="9525">
              <a:noFill/>
              <a:miter lim="800000"/>
              <a:headEnd/>
              <a:tailEnd/>
            </a:ln>
            <a:effectLst/>
          </p:spPr>
          <p:txBody>
            <a:bodyPr wrap="none">
              <a:spAutoFit/>
            </a:bodyPr>
            <a:lstStyle/>
            <a:p>
              <a:r>
                <a:rPr lang="es-PR" sz="1800"/>
                <a:t>  &lt;0 hacia E </a:t>
              </a:r>
              <a:endParaRPr lang="es-ES" sz="1800"/>
            </a:p>
          </p:txBody>
        </p:sp>
        <p:sp>
          <p:nvSpPr>
            <p:cNvPr id="25" name="AutoShape 1042">
              <a:extLst>
                <a:ext uri="{FF2B5EF4-FFF2-40B4-BE49-F238E27FC236}">
                  <a16:creationId xmlns:a16="http://schemas.microsoft.com/office/drawing/2014/main" id="{4E0F6BF8-49A0-4C54-1BA7-7EF804DBA308}"/>
                </a:ext>
              </a:extLst>
            </p:cNvPr>
            <p:cNvSpPr>
              <a:spLocks/>
            </p:cNvSpPr>
            <p:nvPr/>
          </p:nvSpPr>
          <p:spPr bwMode="auto">
            <a:xfrm>
              <a:off x="4122" y="3383"/>
              <a:ext cx="56" cy="402"/>
            </a:xfrm>
            <a:prstGeom prst="leftBrace">
              <a:avLst>
                <a:gd name="adj1" fmla="val 59821"/>
                <a:gd name="adj2" fmla="val 50000"/>
              </a:avLst>
            </a:prstGeom>
            <a:noFill/>
            <a:ln w="9525">
              <a:solidFill>
                <a:schemeClr val="tx1"/>
              </a:solidFill>
              <a:round/>
              <a:headEnd/>
              <a:tailEnd/>
            </a:ln>
            <a:effectLst/>
          </p:spPr>
          <p:txBody>
            <a:bodyPr wrap="none" anchor="ctr"/>
            <a:lstStyle/>
            <a:p>
              <a:endParaRPr lang="es-AR"/>
            </a:p>
          </p:txBody>
        </p:sp>
      </p:grpSp>
      <p:grpSp>
        <p:nvGrpSpPr>
          <p:cNvPr id="26" name="Group 1050">
            <a:extLst>
              <a:ext uri="{FF2B5EF4-FFF2-40B4-BE49-F238E27FC236}">
                <a16:creationId xmlns:a16="http://schemas.microsoft.com/office/drawing/2014/main" id="{F94F2AAB-C5EE-F296-4991-243F25E9BE0E}"/>
              </a:ext>
            </a:extLst>
          </p:cNvPr>
          <p:cNvGrpSpPr>
            <a:grpSpLocks/>
          </p:cNvGrpSpPr>
          <p:nvPr/>
        </p:nvGrpSpPr>
        <p:grpSpPr bwMode="auto">
          <a:xfrm>
            <a:off x="614181" y="4925439"/>
            <a:ext cx="1003300" cy="904149"/>
            <a:chOff x="679" y="2785"/>
            <a:chExt cx="632" cy="829"/>
          </a:xfrm>
        </p:grpSpPr>
        <p:sp>
          <p:nvSpPr>
            <p:cNvPr id="27" name="Text Box 1045">
              <a:extLst>
                <a:ext uri="{FF2B5EF4-FFF2-40B4-BE49-F238E27FC236}">
                  <a16:creationId xmlns:a16="http://schemas.microsoft.com/office/drawing/2014/main" id="{79031F85-76B8-CBFA-6B4B-149EA6336800}"/>
                </a:ext>
              </a:extLst>
            </p:cNvPr>
            <p:cNvSpPr txBox="1">
              <a:spLocks noChangeArrowheads="1"/>
            </p:cNvSpPr>
            <p:nvPr/>
          </p:nvSpPr>
          <p:spPr bwMode="auto">
            <a:xfrm>
              <a:off x="679" y="3402"/>
              <a:ext cx="632" cy="212"/>
            </a:xfrm>
            <a:prstGeom prst="rect">
              <a:avLst/>
            </a:prstGeom>
            <a:noFill/>
            <a:ln w="9525">
              <a:noFill/>
              <a:miter lim="800000"/>
              <a:headEnd/>
              <a:tailEnd/>
            </a:ln>
            <a:effectLst/>
          </p:spPr>
          <p:txBody>
            <a:bodyPr wrap="none">
              <a:spAutoFit/>
            </a:bodyPr>
            <a:lstStyle/>
            <a:p>
              <a:r>
                <a:rPr lang="es-ES_tradnl" sz="1600" dirty="0"/>
                <a:t>En grados</a:t>
              </a:r>
            </a:p>
          </p:txBody>
        </p:sp>
        <p:cxnSp>
          <p:nvCxnSpPr>
            <p:cNvPr id="28" name="AutoShape 1046">
              <a:extLst>
                <a:ext uri="{FF2B5EF4-FFF2-40B4-BE49-F238E27FC236}">
                  <a16:creationId xmlns:a16="http://schemas.microsoft.com/office/drawing/2014/main" id="{5770821A-420A-07A9-9A01-56FDE48932D4}"/>
                </a:ext>
              </a:extLst>
            </p:cNvPr>
            <p:cNvCxnSpPr>
              <a:cxnSpLocks noChangeShapeType="1"/>
            </p:cNvCxnSpPr>
            <p:nvPr/>
          </p:nvCxnSpPr>
          <p:spPr bwMode="auto">
            <a:xfrm rot="5400000">
              <a:off x="687" y="2995"/>
              <a:ext cx="558" cy="137"/>
            </a:xfrm>
            <a:prstGeom prst="bentConnector3">
              <a:avLst>
                <a:gd name="adj1" fmla="val -1351"/>
              </a:avLst>
            </a:prstGeom>
            <a:noFill/>
            <a:ln w="9525">
              <a:solidFill>
                <a:srgbClr val="FF0000"/>
              </a:solidFill>
              <a:miter lim="800000"/>
              <a:headEnd/>
              <a:tailEnd type="triangle" w="med" len="med"/>
            </a:ln>
            <a:effectLst/>
          </p:spPr>
        </p:cxnSp>
      </p:grpSp>
      <p:grpSp>
        <p:nvGrpSpPr>
          <p:cNvPr id="29" name="Group 1049">
            <a:extLst>
              <a:ext uri="{FF2B5EF4-FFF2-40B4-BE49-F238E27FC236}">
                <a16:creationId xmlns:a16="http://schemas.microsoft.com/office/drawing/2014/main" id="{7CE3A103-E490-6559-C340-8EC38F8C72DB}"/>
              </a:ext>
            </a:extLst>
          </p:cNvPr>
          <p:cNvGrpSpPr>
            <a:grpSpLocks/>
          </p:cNvGrpSpPr>
          <p:nvPr/>
        </p:nvGrpSpPr>
        <p:grpSpPr bwMode="auto">
          <a:xfrm>
            <a:off x="1709556" y="5586374"/>
            <a:ext cx="3198813" cy="336550"/>
            <a:chOff x="1354" y="3403"/>
            <a:chExt cx="2015" cy="212"/>
          </a:xfrm>
        </p:grpSpPr>
        <p:sp>
          <p:nvSpPr>
            <p:cNvPr id="30" name="Text Box 1033">
              <a:extLst>
                <a:ext uri="{FF2B5EF4-FFF2-40B4-BE49-F238E27FC236}">
                  <a16:creationId xmlns:a16="http://schemas.microsoft.com/office/drawing/2014/main" id="{B5727898-E4CF-E82D-5D5F-226DFCC266E5}"/>
                </a:ext>
              </a:extLst>
            </p:cNvPr>
            <p:cNvSpPr txBox="1">
              <a:spLocks noChangeArrowheads="1"/>
            </p:cNvSpPr>
            <p:nvPr/>
          </p:nvSpPr>
          <p:spPr bwMode="auto">
            <a:xfrm>
              <a:off x="1624" y="3403"/>
              <a:ext cx="1745" cy="212"/>
            </a:xfrm>
            <a:prstGeom prst="rect">
              <a:avLst/>
            </a:prstGeom>
            <a:noFill/>
            <a:ln w="9525">
              <a:noFill/>
              <a:miter lim="800000"/>
              <a:headEnd/>
              <a:tailEnd/>
            </a:ln>
            <a:effectLst/>
          </p:spPr>
          <p:txBody>
            <a:bodyPr wrap="none">
              <a:spAutoFit/>
            </a:bodyPr>
            <a:lstStyle/>
            <a:p>
              <a:r>
                <a:rPr lang="es-ES_tradnl" sz="1600"/>
                <a:t>Corrección longitud en minutos</a:t>
              </a:r>
            </a:p>
          </p:txBody>
        </p:sp>
        <p:sp>
          <p:nvSpPr>
            <p:cNvPr id="31" name="Line 1047">
              <a:extLst>
                <a:ext uri="{FF2B5EF4-FFF2-40B4-BE49-F238E27FC236}">
                  <a16:creationId xmlns:a16="http://schemas.microsoft.com/office/drawing/2014/main" id="{B00BB0F7-6EEB-BE37-03E2-E0633C175D31}"/>
                </a:ext>
              </a:extLst>
            </p:cNvPr>
            <p:cNvSpPr>
              <a:spLocks noChangeShapeType="1"/>
            </p:cNvSpPr>
            <p:nvPr/>
          </p:nvSpPr>
          <p:spPr bwMode="auto">
            <a:xfrm>
              <a:off x="1354" y="3509"/>
              <a:ext cx="246" cy="0"/>
            </a:xfrm>
            <a:prstGeom prst="line">
              <a:avLst/>
            </a:prstGeom>
            <a:noFill/>
            <a:ln w="9525">
              <a:solidFill>
                <a:srgbClr val="FF0000"/>
              </a:solidFill>
              <a:round/>
              <a:headEnd/>
              <a:tailEnd type="triangle" w="med" len="med"/>
            </a:ln>
            <a:effectLst/>
          </p:spPr>
          <p:txBody>
            <a:bodyPr wrap="none" anchor="ctr"/>
            <a:lstStyle/>
            <a:p>
              <a:endParaRPr lang="es-AR"/>
            </a:p>
          </p:txBody>
        </p:sp>
      </p:grpSp>
      <p:grpSp>
        <p:nvGrpSpPr>
          <p:cNvPr id="32" name="Group 1054">
            <a:extLst>
              <a:ext uri="{FF2B5EF4-FFF2-40B4-BE49-F238E27FC236}">
                <a16:creationId xmlns:a16="http://schemas.microsoft.com/office/drawing/2014/main" id="{31130898-36A7-F7CA-D966-F3F476327C43}"/>
              </a:ext>
            </a:extLst>
          </p:cNvPr>
          <p:cNvGrpSpPr>
            <a:grpSpLocks/>
          </p:cNvGrpSpPr>
          <p:nvPr/>
        </p:nvGrpSpPr>
        <p:grpSpPr bwMode="auto">
          <a:xfrm>
            <a:off x="5021081" y="2463761"/>
            <a:ext cx="2452688" cy="168537"/>
            <a:chOff x="3377" y="1547"/>
            <a:chExt cx="1545" cy="212"/>
          </a:xfrm>
        </p:grpSpPr>
        <p:sp>
          <p:nvSpPr>
            <p:cNvPr id="33" name="Text Box 1052">
              <a:extLst>
                <a:ext uri="{FF2B5EF4-FFF2-40B4-BE49-F238E27FC236}">
                  <a16:creationId xmlns:a16="http://schemas.microsoft.com/office/drawing/2014/main" id="{D526F6BF-9158-6CDD-07C6-36CA37BF5C31}"/>
                </a:ext>
              </a:extLst>
            </p:cNvPr>
            <p:cNvSpPr txBox="1">
              <a:spLocks noChangeArrowheads="1"/>
            </p:cNvSpPr>
            <p:nvPr/>
          </p:nvSpPr>
          <p:spPr bwMode="auto">
            <a:xfrm>
              <a:off x="3787" y="1547"/>
              <a:ext cx="1135" cy="212"/>
            </a:xfrm>
            <a:prstGeom prst="rect">
              <a:avLst/>
            </a:prstGeom>
            <a:noFill/>
            <a:ln w="9525">
              <a:noFill/>
              <a:miter lim="800000"/>
              <a:headEnd/>
              <a:tailEnd/>
            </a:ln>
            <a:effectLst/>
          </p:spPr>
          <p:txBody>
            <a:bodyPr wrap="none">
              <a:spAutoFit/>
            </a:bodyPr>
            <a:lstStyle/>
            <a:p>
              <a:r>
                <a:rPr lang="es-ES_tradnl" sz="1600" dirty="0"/>
                <a:t>Ecuación de tiempo</a:t>
              </a:r>
            </a:p>
          </p:txBody>
        </p:sp>
        <p:cxnSp>
          <p:nvCxnSpPr>
            <p:cNvPr id="34" name="AutoShape 1053">
              <a:extLst>
                <a:ext uri="{FF2B5EF4-FFF2-40B4-BE49-F238E27FC236}">
                  <a16:creationId xmlns:a16="http://schemas.microsoft.com/office/drawing/2014/main" id="{CF0ABAC6-2059-AF37-38CA-0F9045CF81FB}"/>
                </a:ext>
              </a:extLst>
            </p:cNvPr>
            <p:cNvCxnSpPr>
              <a:cxnSpLocks noChangeShapeType="1"/>
              <a:stCxn id="12" idx="2"/>
              <a:endCxn id="33" idx="1"/>
            </p:cNvCxnSpPr>
            <p:nvPr/>
          </p:nvCxnSpPr>
          <p:spPr bwMode="auto">
            <a:xfrm rot="5400000" flipH="1" flipV="1">
              <a:off x="3565" y="1465"/>
              <a:ext cx="34" cy="410"/>
            </a:xfrm>
            <a:prstGeom prst="bentConnector4">
              <a:avLst>
                <a:gd name="adj1" fmla="val -844290"/>
                <a:gd name="adj2" fmla="val 69204"/>
              </a:avLst>
            </a:prstGeom>
            <a:noFill/>
            <a:ln w="9525">
              <a:solidFill>
                <a:srgbClr val="FF0000"/>
              </a:solidFill>
              <a:miter lim="800000"/>
              <a:headEnd/>
              <a:tailEnd type="triangle" w="med" len="med"/>
            </a:ln>
            <a:effectLst/>
          </p:spPr>
        </p:cxnSp>
      </p:grpSp>
      <p:sp>
        <p:nvSpPr>
          <p:cNvPr id="35" name="Text Box 1055">
            <a:extLst>
              <a:ext uri="{FF2B5EF4-FFF2-40B4-BE49-F238E27FC236}">
                <a16:creationId xmlns:a16="http://schemas.microsoft.com/office/drawing/2014/main" id="{EF839402-9AF4-8958-62AC-C6EA518B7646}"/>
              </a:ext>
            </a:extLst>
          </p:cNvPr>
          <p:cNvSpPr txBox="1">
            <a:spLocks noChangeArrowheads="1"/>
          </p:cNvSpPr>
          <p:nvPr/>
        </p:nvSpPr>
        <p:spPr bwMode="auto">
          <a:xfrm>
            <a:off x="7503932" y="2468602"/>
            <a:ext cx="977900" cy="336550"/>
          </a:xfrm>
          <a:prstGeom prst="rect">
            <a:avLst/>
          </a:prstGeom>
          <a:noFill/>
          <a:ln w="9525">
            <a:noFill/>
            <a:miter lim="800000"/>
            <a:headEnd/>
            <a:tailEnd/>
          </a:ln>
          <a:effectLst/>
        </p:spPr>
        <p:txBody>
          <a:bodyPr wrap="none">
            <a:spAutoFit/>
          </a:bodyPr>
          <a:lstStyle/>
          <a:p>
            <a:r>
              <a:rPr lang="es-ES_tradnl" sz="1600" dirty="0"/>
              <a:t>(minutos)</a:t>
            </a:r>
          </a:p>
        </p:txBody>
      </p:sp>
      <p:grpSp>
        <p:nvGrpSpPr>
          <p:cNvPr id="36" name="Group 1061">
            <a:extLst>
              <a:ext uri="{FF2B5EF4-FFF2-40B4-BE49-F238E27FC236}">
                <a16:creationId xmlns:a16="http://schemas.microsoft.com/office/drawing/2014/main" id="{A540D45C-F7B6-4440-1847-EFCE9791BE53}"/>
              </a:ext>
            </a:extLst>
          </p:cNvPr>
          <p:cNvGrpSpPr>
            <a:grpSpLocks/>
          </p:cNvGrpSpPr>
          <p:nvPr/>
        </p:nvGrpSpPr>
        <p:grpSpPr bwMode="auto">
          <a:xfrm>
            <a:off x="3706953" y="2873065"/>
            <a:ext cx="4470401" cy="1127124"/>
            <a:chOff x="2390" y="1972"/>
            <a:chExt cx="2816" cy="710"/>
          </a:xfrm>
        </p:grpSpPr>
        <p:sp>
          <p:nvSpPr>
            <p:cNvPr id="37" name="Text Box 1056">
              <a:extLst>
                <a:ext uri="{FF2B5EF4-FFF2-40B4-BE49-F238E27FC236}">
                  <a16:creationId xmlns:a16="http://schemas.microsoft.com/office/drawing/2014/main" id="{7BA265B3-6E2B-C9CB-E389-75D0F8A47FDB}"/>
                </a:ext>
              </a:extLst>
            </p:cNvPr>
            <p:cNvSpPr txBox="1">
              <a:spLocks noChangeArrowheads="1"/>
            </p:cNvSpPr>
            <p:nvPr/>
          </p:nvSpPr>
          <p:spPr bwMode="auto">
            <a:xfrm>
              <a:off x="3387" y="2183"/>
              <a:ext cx="1775" cy="212"/>
            </a:xfrm>
            <a:prstGeom prst="rect">
              <a:avLst/>
            </a:prstGeom>
            <a:noFill/>
            <a:ln w="9525">
              <a:noFill/>
              <a:miter lim="800000"/>
              <a:headEnd/>
              <a:tailEnd/>
            </a:ln>
            <a:effectLst/>
          </p:spPr>
          <p:txBody>
            <a:bodyPr wrap="none">
              <a:spAutoFit/>
            </a:bodyPr>
            <a:lstStyle/>
            <a:p>
              <a:r>
                <a:rPr lang="es-ES_tradnl" sz="1600"/>
                <a:t>L</a:t>
              </a:r>
              <a:r>
                <a:rPr lang="es-ES_tradnl" sz="1600" baseline="-25000"/>
                <a:t>s</a:t>
              </a:r>
              <a:r>
                <a:rPr lang="es-ES_tradnl" sz="1600"/>
                <a:t>  Longitud meridiano estándar</a:t>
              </a:r>
            </a:p>
          </p:txBody>
        </p:sp>
        <p:sp>
          <p:nvSpPr>
            <p:cNvPr id="38" name="Text Box 1057">
              <a:extLst>
                <a:ext uri="{FF2B5EF4-FFF2-40B4-BE49-F238E27FC236}">
                  <a16:creationId xmlns:a16="http://schemas.microsoft.com/office/drawing/2014/main" id="{2291BCD2-923C-A635-9A98-C39EAE3BFD0F}"/>
                </a:ext>
              </a:extLst>
            </p:cNvPr>
            <p:cNvSpPr txBox="1">
              <a:spLocks noChangeArrowheads="1"/>
            </p:cNvSpPr>
            <p:nvPr/>
          </p:nvSpPr>
          <p:spPr bwMode="auto">
            <a:xfrm>
              <a:off x="3401" y="2424"/>
              <a:ext cx="1805" cy="212"/>
            </a:xfrm>
            <a:prstGeom prst="rect">
              <a:avLst/>
            </a:prstGeom>
            <a:noFill/>
            <a:ln w="9525">
              <a:noFill/>
              <a:miter lim="800000"/>
              <a:headEnd/>
              <a:tailEnd/>
            </a:ln>
            <a:effectLst/>
          </p:spPr>
          <p:txBody>
            <a:bodyPr wrap="none">
              <a:spAutoFit/>
            </a:bodyPr>
            <a:lstStyle/>
            <a:p>
              <a:r>
                <a:rPr lang="es-ES_tradnl" sz="1600" dirty="0"/>
                <a:t>L</a:t>
              </a:r>
              <a:r>
                <a:rPr lang="es-ES_tradnl" sz="1600" baseline="-25000" dirty="0"/>
                <a:t>e</a:t>
              </a:r>
              <a:r>
                <a:rPr lang="es-ES_tradnl" sz="1600" dirty="0"/>
                <a:t>  Longitud meridiano del lugar</a:t>
              </a:r>
            </a:p>
          </p:txBody>
        </p:sp>
        <p:sp>
          <p:nvSpPr>
            <p:cNvPr id="39" name="AutoShape 1058">
              <a:extLst>
                <a:ext uri="{FF2B5EF4-FFF2-40B4-BE49-F238E27FC236}">
                  <a16:creationId xmlns:a16="http://schemas.microsoft.com/office/drawing/2014/main" id="{105FFF2B-7CA9-7029-D444-F2C22E1223C4}"/>
                </a:ext>
              </a:extLst>
            </p:cNvPr>
            <p:cNvSpPr>
              <a:spLocks/>
            </p:cNvSpPr>
            <p:nvPr/>
          </p:nvSpPr>
          <p:spPr bwMode="auto">
            <a:xfrm>
              <a:off x="3273" y="2164"/>
              <a:ext cx="100" cy="518"/>
            </a:xfrm>
            <a:prstGeom prst="leftBrace">
              <a:avLst>
                <a:gd name="adj1" fmla="val 43167"/>
                <a:gd name="adj2" fmla="val 50000"/>
              </a:avLst>
            </a:prstGeom>
            <a:noFill/>
            <a:ln w="9525">
              <a:solidFill>
                <a:schemeClr val="tx1"/>
              </a:solidFill>
              <a:round/>
              <a:headEnd/>
              <a:tailEnd/>
            </a:ln>
            <a:effectLst/>
          </p:spPr>
          <p:txBody>
            <a:bodyPr wrap="none" anchor="ctr"/>
            <a:lstStyle/>
            <a:p>
              <a:endParaRPr lang="es-AR"/>
            </a:p>
          </p:txBody>
        </p:sp>
        <p:cxnSp>
          <p:nvCxnSpPr>
            <p:cNvPr id="40" name="AutoShape 1060">
              <a:extLst>
                <a:ext uri="{FF2B5EF4-FFF2-40B4-BE49-F238E27FC236}">
                  <a16:creationId xmlns:a16="http://schemas.microsoft.com/office/drawing/2014/main" id="{C35C3183-5D92-8B76-6F8D-CAB43A8CE0DB}"/>
                </a:ext>
              </a:extLst>
            </p:cNvPr>
            <p:cNvCxnSpPr>
              <a:cxnSpLocks noChangeShapeType="1"/>
              <a:stCxn id="14" idx="3"/>
              <a:endCxn id="39" idx="1"/>
            </p:cNvCxnSpPr>
            <p:nvPr/>
          </p:nvCxnSpPr>
          <p:spPr bwMode="auto">
            <a:xfrm>
              <a:off x="2390" y="1972"/>
              <a:ext cx="883" cy="451"/>
            </a:xfrm>
            <a:prstGeom prst="bentConnector3">
              <a:avLst>
                <a:gd name="adj1" fmla="val 50000"/>
              </a:avLst>
            </a:prstGeom>
            <a:noFill/>
            <a:ln w="9525">
              <a:solidFill>
                <a:srgbClr val="FF0000"/>
              </a:solidFill>
              <a:miter lim="800000"/>
              <a:headEnd/>
              <a:tailEnd type="triangle" w="med" len="med"/>
            </a:ln>
            <a:effectLst/>
          </p:spPr>
        </p:cxnSp>
      </p:grpSp>
      <p:grpSp>
        <p:nvGrpSpPr>
          <p:cNvPr id="41" name="Group 1064">
            <a:extLst>
              <a:ext uri="{FF2B5EF4-FFF2-40B4-BE49-F238E27FC236}">
                <a16:creationId xmlns:a16="http://schemas.microsoft.com/office/drawing/2014/main" id="{C9E91715-3B98-1DA2-2878-DBE1DAE39CAC}"/>
              </a:ext>
            </a:extLst>
          </p:cNvPr>
          <p:cNvGrpSpPr>
            <a:grpSpLocks/>
          </p:cNvGrpSpPr>
          <p:nvPr/>
        </p:nvGrpSpPr>
        <p:grpSpPr bwMode="auto">
          <a:xfrm>
            <a:off x="4611506" y="4586249"/>
            <a:ext cx="3216275" cy="1023937"/>
            <a:chOff x="3182" y="2773"/>
            <a:chExt cx="2026" cy="645"/>
          </a:xfrm>
        </p:grpSpPr>
        <p:sp>
          <p:nvSpPr>
            <p:cNvPr id="42" name="Oval 1063">
              <a:extLst>
                <a:ext uri="{FF2B5EF4-FFF2-40B4-BE49-F238E27FC236}">
                  <a16:creationId xmlns:a16="http://schemas.microsoft.com/office/drawing/2014/main" id="{5664433D-4CE8-069D-1633-EC7F9A70FA66}"/>
                </a:ext>
              </a:extLst>
            </p:cNvPr>
            <p:cNvSpPr>
              <a:spLocks noChangeArrowheads="1"/>
            </p:cNvSpPr>
            <p:nvPr/>
          </p:nvSpPr>
          <p:spPr bwMode="auto">
            <a:xfrm>
              <a:off x="3182" y="2773"/>
              <a:ext cx="2026" cy="645"/>
            </a:xfrm>
            <a:prstGeom prst="ellipse">
              <a:avLst/>
            </a:prstGeom>
            <a:solidFill>
              <a:srgbClr val="FFFFCC"/>
            </a:solidFill>
            <a:ln w="9525">
              <a:noFill/>
              <a:round/>
              <a:headEnd/>
              <a:tailEnd/>
            </a:ln>
            <a:effectLst/>
          </p:spPr>
          <p:txBody>
            <a:bodyPr wrap="none" anchor="ctr"/>
            <a:lstStyle/>
            <a:p>
              <a:endParaRPr lang="es-AR"/>
            </a:p>
          </p:txBody>
        </p:sp>
        <p:sp>
          <p:nvSpPr>
            <p:cNvPr id="43" name="Text Box 1062">
              <a:extLst>
                <a:ext uri="{FF2B5EF4-FFF2-40B4-BE49-F238E27FC236}">
                  <a16:creationId xmlns:a16="http://schemas.microsoft.com/office/drawing/2014/main" id="{44FE619E-428B-4A65-44C0-E8B23358B11F}"/>
                </a:ext>
              </a:extLst>
            </p:cNvPr>
            <p:cNvSpPr txBox="1">
              <a:spLocks noChangeArrowheads="1"/>
            </p:cNvSpPr>
            <p:nvPr/>
          </p:nvSpPr>
          <p:spPr bwMode="auto">
            <a:xfrm>
              <a:off x="3315" y="2980"/>
              <a:ext cx="1792" cy="231"/>
            </a:xfrm>
            <a:prstGeom prst="rect">
              <a:avLst/>
            </a:prstGeom>
            <a:solidFill>
              <a:srgbClr val="FFFFCC"/>
            </a:solidFill>
            <a:ln w="9525">
              <a:noFill/>
              <a:miter lim="800000"/>
              <a:headEnd/>
              <a:tailEnd/>
            </a:ln>
            <a:effectLst/>
          </p:spPr>
          <p:txBody>
            <a:bodyPr wrap="none">
              <a:spAutoFit/>
            </a:bodyPr>
            <a:lstStyle/>
            <a:p>
              <a:r>
                <a:rPr lang="es-PR" sz="1800"/>
                <a:t>HSL = HSE + 4</a:t>
              </a:r>
              <a:r>
                <a:rPr lang="es-PR" sz="1800">
                  <a:cs typeface="Times New Roman" pitchFamily="18" charset="0"/>
                </a:rPr>
                <a:t>·(L</a:t>
              </a:r>
              <a:r>
                <a:rPr lang="es-PR" sz="1800" baseline="-25000">
                  <a:cs typeface="Times New Roman" pitchFamily="18" charset="0"/>
                </a:rPr>
                <a:t>s</a:t>
              </a:r>
              <a:r>
                <a:rPr lang="es-PR" sz="1800">
                  <a:cs typeface="Times New Roman" pitchFamily="18" charset="0"/>
                </a:rPr>
                <a:t>-L</a:t>
              </a:r>
              <a:r>
                <a:rPr lang="es-PR" sz="1800" baseline="-25000">
                  <a:cs typeface="Times New Roman" pitchFamily="18" charset="0"/>
                </a:rPr>
                <a:t>e</a:t>
              </a:r>
              <a:r>
                <a:rPr lang="es-PR" sz="1800">
                  <a:cs typeface="Times New Roman" pitchFamily="18" charset="0"/>
                </a:rPr>
                <a:t>) + E</a:t>
              </a:r>
              <a:r>
                <a:rPr lang="es-PR" sz="1800" baseline="-25000">
                  <a:cs typeface="Times New Roman" pitchFamily="18" charset="0"/>
                </a:rPr>
                <a:t>t</a:t>
              </a:r>
              <a:r>
                <a:rPr lang="es-PR" sz="1800">
                  <a:cs typeface="Times New Roman" pitchFamily="18" charset="0"/>
                </a:rPr>
                <a:t> </a:t>
              </a:r>
              <a:endParaRPr lang="es-ES" sz="1800"/>
            </a:p>
          </p:txBody>
        </p:sp>
      </p:grpSp>
      <p:grpSp>
        <p:nvGrpSpPr>
          <p:cNvPr id="44" name="42 Grupo">
            <a:extLst>
              <a:ext uri="{FF2B5EF4-FFF2-40B4-BE49-F238E27FC236}">
                <a16:creationId xmlns:a16="http://schemas.microsoft.com/office/drawing/2014/main" id="{9A00D377-0804-A345-C533-CF598A2A622A}"/>
              </a:ext>
            </a:extLst>
          </p:cNvPr>
          <p:cNvGrpSpPr/>
          <p:nvPr/>
        </p:nvGrpSpPr>
        <p:grpSpPr>
          <a:xfrm>
            <a:off x="1107745" y="4477207"/>
            <a:ext cx="4320480" cy="1440160"/>
            <a:chOff x="1547664" y="4293096"/>
            <a:chExt cx="4320480" cy="1440160"/>
          </a:xfrm>
        </p:grpSpPr>
        <p:sp>
          <p:nvSpPr>
            <p:cNvPr id="45" name="39 Elipse">
              <a:extLst>
                <a:ext uri="{FF2B5EF4-FFF2-40B4-BE49-F238E27FC236}">
                  <a16:creationId xmlns:a16="http://schemas.microsoft.com/office/drawing/2014/main" id="{ECE8F419-C8EA-7637-2F49-3C49059225A2}"/>
                </a:ext>
              </a:extLst>
            </p:cNvPr>
            <p:cNvSpPr/>
            <p:nvPr/>
          </p:nvSpPr>
          <p:spPr>
            <a:xfrm>
              <a:off x="1547664" y="4293096"/>
              <a:ext cx="2808312"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46" name="41 Conector recto de flecha">
              <a:extLst>
                <a:ext uri="{FF2B5EF4-FFF2-40B4-BE49-F238E27FC236}">
                  <a16:creationId xmlns:a16="http://schemas.microsoft.com/office/drawing/2014/main" id="{BEB006DE-EE19-6379-FAF6-0067C06F0961}"/>
                </a:ext>
              </a:extLst>
            </p:cNvPr>
            <p:cNvCxnSpPr/>
            <p:nvPr/>
          </p:nvCxnSpPr>
          <p:spPr>
            <a:xfrm>
              <a:off x="4211960" y="5013176"/>
              <a:ext cx="1656184" cy="7200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47" name="Picture 1">
            <a:extLst>
              <a:ext uri="{FF2B5EF4-FFF2-40B4-BE49-F238E27FC236}">
                <a16:creationId xmlns:a16="http://schemas.microsoft.com/office/drawing/2014/main" id="{837231C9-2B2F-CF09-A7BA-B99C8454936C}"/>
              </a:ext>
            </a:extLst>
          </p:cNvPr>
          <p:cNvPicPr>
            <a:picLocks noChangeAspect="1" noChangeArrowheads="1"/>
          </p:cNvPicPr>
          <p:nvPr/>
        </p:nvPicPr>
        <p:blipFill>
          <a:blip r:embed="rId5" cstate="print"/>
          <a:srcRect/>
          <a:stretch>
            <a:fillRect/>
          </a:stretch>
        </p:blipFill>
        <p:spPr bwMode="auto">
          <a:xfrm>
            <a:off x="5537019" y="5908759"/>
            <a:ext cx="4667250" cy="333375"/>
          </a:xfrm>
          <a:prstGeom prst="rect">
            <a:avLst/>
          </a:prstGeom>
          <a:noFill/>
          <a:ln w="9525">
            <a:noFill/>
            <a:miter lim="800000"/>
            <a:headEnd/>
            <a:tailEnd/>
          </a:ln>
        </p:spPr>
      </p:pic>
      <p:sp>
        <p:nvSpPr>
          <p:cNvPr id="48" name="CuadroTexto 47">
            <a:extLst>
              <a:ext uri="{FF2B5EF4-FFF2-40B4-BE49-F238E27FC236}">
                <a16:creationId xmlns:a16="http://schemas.microsoft.com/office/drawing/2014/main" id="{E20ADA5A-F829-49F9-1FCB-FD93BFB8362F}"/>
              </a:ext>
            </a:extLst>
          </p:cNvPr>
          <p:cNvSpPr txBox="1"/>
          <p:nvPr/>
        </p:nvSpPr>
        <p:spPr>
          <a:xfrm>
            <a:off x="767951" y="2094429"/>
            <a:ext cx="1155316" cy="369332"/>
          </a:xfrm>
          <a:prstGeom prst="rect">
            <a:avLst/>
          </a:prstGeom>
          <a:solidFill>
            <a:srgbClr val="00B050"/>
          </a:solidFill>
        </p:spPr>
        <p:txBody>
          <a:bodyPr wrap="none" rtlCol="0">
            <a:spAutoFit/>
          </a:bodyPr>
          <a:lstStyle/>
          <a:p>
            <a:r>
              <a:rPr lang="es-AR" dirty="0"/>
              <a:t>Hora Reloj</a:t>
            </a:r>
          </a:p>
        </p:txBody>
      </p:sp>
    </p:spTree>
    <p:extLst>
      <p:ext uri="{BB962C8B-B14F-4D97-AF65-F5344CB8AC3E}">
        <p14:creationId xmlns:p14="http://schemas.microsoft.com/office/powerpoint/2010/main" val="340005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ox(ou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trips(down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left)">
                                      <p:cBhvr>
                                        <p:cTn id="44" dur="500"/>
                                        <p:tgtEl>
                                          <p:spTgt spid="3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0-#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500" fill="hold"/>
                                        <p:tgtEl>
                                          <p:spTgt spid="21"/>
                                        </p:tgtEl>
                                        <p:attrNameLst>
                                          <p:attrName>ppt_x</p:attrName>
                                        </p:attrNameLst>
                                      </p:cBhvr>
                                      <p:tavLst>
                                        <p:tav tm="0">
                                          <p:val>
                                            <p:strVal val="1+#ppt_w/2"/>
                                          </p:val>
                                        </p:tav>
                                        <p:tav tm="100000">
                                          <p:val>
                                            <p:strVal val="#ppt_x"/>
                                          </p:val>
                                        </p:tav>
                                      </p:tavLst>
                                    </p:anim>
                                    <p:anim calcmode="lin" valueType="num">
                                      <p:cBhvr additive="base">
                                        <p:cTn id="67"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up)">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 calcmode="lin" valueType="num">
                                      <p:cBhvr additive="base">
                                        <p:cTn id="82" dur="500" fill="hold"/>
                                        <p:tgtEl>
                                          <p:spTgt spid="12"/>
                                        </p:tgtEl>
                                        <p:attrNameLst>
                                          <p:attrName>ppt_x</p:attrName>
                                        </p:attrNameLst>
                                      </p:cBhvr>
                                      <p:tavLst>
                                        <p:tav tm="0">
                                          <p:val>
                                            <p:strVal val="1+#ppt_w/2"/>
                                          </p:val>
                                        </p:tav>
                                        <p:tav tm="100000">
                                          <p:val>
                                            <p:strVal val="#ppt_x"/>
                                          </p:val>
                                        </p:tav>
                                      </p:tavLst>
                                    </p:anim>
                                    <p:anim calcmode="lin" valueType="num">
                                      <p:cBhvr additive="base">
                                        <p:cTn id="8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8" presetClass="entr" presetSubtype="6" fill="hold"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strips(downRight)">
                                      <p:cBhvr>
                                        <p:cTn id="88" dur="500"/>
                                        <p:tgtEl>
                                          <p:spTgt spid="32"/>
                                        </p:tgtEl>
                                      </p:cBhvr>
                                    </p:animEffect>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 calcmode="lin" valueType="num">
                                      <p:cBhvr additive="base">
                                        <p:cTn id="93" dur="500" fill="hold"/>
                                        <p:tgtEl>
                                          <p:spTgt spid="35"/>
                                        </p:tgtEl>
                                        <p:attrNameLst>
                                          <p:attrName>ppt_x</p:attrName>
                                        </p:attrNameLst>
                                      </p:cBhvr>
                                      <p:tavLst>
                                        <p:tav tm="0">
                                          <p:val>
                                            <p:strVal val="1+#ppt_w/2"/>
                                          </p:val>
                                        </p:tav>
                                        <p:tav tm="100000">
                                          <p:val>
                                            <p:strVal val="#ppt_x"/>
                                          </p:val>
                                        </p:tav>
                                      </p:tavLst>
                                    </p:anim>
                                    <p:anim calcmode="lin" valueType="num">
                                      <p:cBhvr additive="base">
                                        <p:cTn id="94"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anim calcmode="lin" valueType="num">
                                      <p:cBhvr>
                                        <p:cTn id="99" dur="500" fill="hold"/>
                                        <p:tgtEl>
                                          <p:spTgt spid="41"/>
                                        </p:tgtEl>
                                        <p:attrNameLst>
                                          <p:attrName>ppt_w</p:attrName>
                                        </p:attrNameLst>
                                      </p:cBhvr>
                                      <p:tavLst>
                                        <p:tav tm="0">
                                          <p:val>
                                            <p:fltVal val="0"/>
                                          </p:val>
                                        </p:tav>
                                        <p:tav tm="100000">
                                          <p:val>
                                            <p:strVal val="#ppt_w"/>
                                          </p:val>
                                        </p:tav>
                                      </p:tavLst>
                                    </p:anim>
                                    <p:anim calcmode="lin" valueType="num">
                                      <p:cBhvr>
                                        <p:cTn id="100" dur="500" fill="hold"/>
                                        <p:tgtEl>
                                          <p:spTgt spid="41"/>
                                        </p:tgtEl>
                                        <p:attrNameLst>
                                          <p:attrName>ppt_h</p:attrName>
                                        </p:attrNameLst>
                                      </p:cBhvr>
                                      <p:tavLst>
                                        <p:tav tm="0">
                                          <p:val>
                                            <p:fltVal val="0"/>
                                          </p:val>
                                        </p:tav>
                                        <p:tav tm="100000">
                                          <p:val>
                                            <p:strVal val="#ppt_h"/>
                                          </p:val>
                                        </p:tav>
                                      </p:tavLst>
                                    </p:anim>
                                    <p:animEffect transition="in" filter="fade">
                                      <p:cBhvr>
                                        <p:cTn id="101" dur="500"/>
                                        <p:tgtEl>
                                          <p:spTgt spid="41"/>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4"/>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utoUpdateAnimBg="0"/>
      <p:bldP spid="5" grpId="0" autoUpdateAnimBg="0"/>
      <p:bldP spid="7" grpId="0" animBg="1" autoUpdateAnimBg="0"/>
      <p:bldP spid="10" grpId="0" animBg="1" autoUpdateAnimBg="0"/>
      <p:bldP spid="11" grpId="0" animBg="1" autoUpdateAnimBg="0"/>
      <p:bldP spid="12" grpId="0" animBg="1" autoUpdateAnimBg="0"/>
      <p:bldP spid="16" grpId="0" autoUpdateAnimBg="0"/>
      <p:bldP spid="17" grpId="0" autoUpdateAnimBg="0"/>
      <p:bldP spid="35" grpId="0" autoUpdateAnimBg="0"/>
      <p:bldP spid="4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46E9B-0E35-9E8F-7503-377EA6653B5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E02F2EB-F518-8369-A173-26B140FA470A}"/>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F69A6931-C2FE-DF59-A57E-D23F755592AD}"/>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3E68499F-F80B-9C3F-A12E-2A42F808F53B}"/>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5A80361A-0D0D-D800-B7D4-9CF3DD985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269554E7-49AB-0F02-07B2-DB00CF000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FEB9D56B-7BBE-66B3-0D44-DCA1CD2F70DC}"/>
              </a:ext>
            </a:extLst>
          </p:cNvPr>
          <p:cNvSpPr>
            <a:spLocks noGrp="1"/>
          </p:cNvSpPr>
          <p:nvPr>
            <p:ph type="sldNum" sz="quarter" idx="12"/>
          </p:nvPr>
        </p:nvSpPr>
        <p:spPr/>
        <p:txBody>
          <a:bodyPr/>
          <a:lstStyle/>
          <a:p>
            <a:fld id="{4211D988-AFD1-4293-9FBC-6556B6FD0ACE}" type="slidenum">
              <a:rPr lang="es-AR" smtClean="0"/>
              <a:t>26</a:t>
            </a:fld>
            <a:endParaRPr lang="es-AR"/>
          </a:p>
        </p:txBody>
      </p:sp>
      <p:sp>
        <p:nvSpPr>
          <p:cNvPr id="7" name="CuadroTexto 6">
            <a:extLst>
              <a:ext uri="{FF2B5EF4-FFF2-40B4-BE49-F238E27FC236}">
                <a16:creationId xmlns:a16="http://schemas.microsoft.com/office/drawing/2014/main" id="{DCF3A99E-0534-9967-E88F-3B5EF2FEED5E}"/>
              </a:ext>
            </a:extLst>
          </p:cNvPr>
          <p:cNvSpPr txBox="1"/>
          <p:nvPr/>
        </p:nvSpPr>
        <p:spPr>
          <a:xfrm>
            <a:off x="54015" y="817455"/>
            <a:ext cx="6589304" cy="461665"/>
          </a:xfrm>
          <a:prstGeom prst="rect">
            <a:avLst/>
          </a:prstGeom>
          <a:noFill/>
        </p:spPr>
        <p:txBody>
          <a:bodyPr wrap="none" rtlCol="0">
            <a:spAutoFit/>
          </a:bodyPr>
          <a:lstStyle/>
          <a:p>
            <a:r>
              <a:rPr lang="es-AR" sz="2400" dirty="0"/>
              <a:t>El caso de la República Argentina es muy peculiar… </a:t>
            </a:r>
          </a:p>
        </p:txBody>
      </p:sp>
      <p:sp>
        <p:nvSpPr>
          <p:cNvPr id="10" name="CuadroTexto 9">
            <a:extLst>
              <a:ext uri="{FF2B5EF4-FFF2-40B4-BE49-F238E27FC236}">
                <a16:creationId xmlns:a16="http://schemas.microsoft.com/office/drawing/2014/main" id="{98A35CB1-95CC-A9FB-8E02-DE2CF0CE8754}"/>
              </a:ext>
            </a:extLst>
          </p:cNvPr>
          <p:cNvSpPr txBox="1"/>
          <p:nvPr/>
        </p:nvSpPr>
        <p:spPr>
          <a:xfrm>
            <a:off x="54015" y="1238852"/>
            <a:ext cx="11530144" cy="707886"/>
          </a:xfrm>
          <a:prstGeom prst="rect">
            <a:avLst/>
          </a:prstGeom>
          <a:noFill/>
        </p:spPr>
        <p:txBody>
          <a:bodyPr wrap="square" rtlCol="0">
            <a:spAutoFit/>
          </a:bodyPr>
          <a:lstStyle/>
          <a:p>
            <a:pPr algn="just"/>
            <a:r>
              <a:rPr lang="es-AR" sz="2000" dirty="0"/>
              <a:t>Vivimos una “eterna” hora de Verano, usando el GMT-3 cuando deberíamos usar la GMT-4 por la posición geográfica el país…incluso GMT-5 para Mendoza.</a:t>
            </a:r>
          </a:p>
        </p:txBody>
      </p:sp>
      <p:pic>
        <p:nvPicPr>
          <p:cNvPr id="13" name="Imagen 12">
            <a:extLst>
              <a:ext uri="{FF2B5EF4-FFF2-40B4-BE49-F238E27FC236}">
                <a16:creationId xmlns:a16="http://schemas.microsoft.com/office/drawing/2014/main" id="{1470E4BA-7146-29BE-9CB7-70EEF0BC709C}"/>
              </a:ext>
            </a:extLst>
          </p:cNvPr>
          <p:cNvPicPr>
            <a:picLocks noChangeAspect="1"/>
          </p:cNvPicPr>
          <p:nvPr/>
        </p:nvPicPr>
        <p:blipFill>
          <a:blip r:embed="rId5"/>
          <a:stretch>
            <a:fillRect/>
          </a:stretch>
        </p:blipFill>
        <p:spPr>
          <a:xfrm>
            <a:off x="1785920" y="2094543"/>
            <a:ext cx="8285182" cy="4444369"/>
          </a:xfrm>
          <a:prstGeom prst="rect">
            <a:avLst/>
          </a:prstGeom>
        </p:spPr>
      </p:pic>
      <p:sp>
        <p:nvSpPr>
          <p:cNvPr id="14" name="CuadroTexto 13">
            <a:extLst>
              <a:ext uri="{FF2B5EF4-FFF2-40B4-BE49-F238E27FC236}">
                <a16:creationId xmlns:a16="http://schemas.microsoft.com/office/drawing/2014/main" id="{DCFDC4EB-4AC6-8923-4982-9782B7E3B8DB}"/>
              </a:ext>
            </a:extLst>
          </p:cNvPr>
          <p:cNvSpPr txBox="1"/>
          <p:nvPr/>
        </p:nvSpPr>
        <p:spPr>
          <a:xfrm>
            <a:off x="7632072" y="3597546"/>
            <a:ext cx="1082476" cy="646331"/>
          </a:xfrm>
          <a:prstGeom prst="rect">
            <a:avLst/>
          </a:prstGeom>
          <a:noFill/>
        </p:spPr>
        <p:txBody>
          <a:bodyPr wrap="none" rtlCol="0">
            <a:spAutoFit/>
          </a:bodyPr>
          <a:lstStyle/>
          <a:p>
            <a:r>
              <a:rPr lang="es-AR" dirty="0">
                <a:solidFill>
                  <a:srgbClr val="FF0000"/>
                </a:solidFill>
              </a:rPr>
              <a:t>LON -45°</a:t>
            </a:r>
          </a:p>
          <a:p>
            <a:r>
              <a:rPr lang="es-AR" dirty="0">
                <a:solidFill>
                  <a:srgbClr val="FF0000"/>
                </a:solidFill>
              </a:rPr>
              <a:t> GMT -3</a:t>
            </a:r>
          </a:p>
        </p:txBody>
      </p:sp>
      <p:sp>
        <p:nvSpPr>
          <p:cNvPr id="15" name="CuadroTexto 14">
            <a:extLst>
              <a:ext uri="{FF2B5EF4-FFF2-40B4-BE49-F238E27FC236}">
                <a16:creationId xmlns:a16="http://schemas.microsoft.com/office/drawing/2014/main" id="{E53F6385-215B-B1DB-81A2-3FF14753EACA}"/>
              </a:ext>
            </a:extLst>
          </p:cNvPr>
          <p:cNvSpPr txBox="1"/>
          <p:nvPr/>
        </p:nvSpPr>
        <p:spPr>
          <a:xfrm>
            <a:off x="6009992" y="4516170"/>
            <a:ext cx="1082476" cy="646331"/>
          </a:xfrm>
          <a:prstGeom prst="rect">
            <a:avLst/>
          </a:prstGeom>
          <a:noFill/>
        </p:spPr>
        <p:txBody>
          <a:bodyPr wrap="none" rtlCol="0">
            <a:spAutoFit/>
          </a:bodyPr>
          <a:lstStyle/>
          <a:p>
            <a:r>
              <a:rPr lang="es-AR" dirty="0">
                <a:solidFill>
                  <a:srgbClr val="FF0000"/>
                </a:solidFill>
              </a:rPr>
              <a:t>LON -60°</a:t>
            </a:r>
          </a:p>
          <a:p>
            <a:r>
              <a:rPr lang="es-AR" dirty="0">
                <a:solidFill>
                  <a:srgbClr val="FF0000"/>
                </a:solidFill>
              </a:rPr>
              <a:t> GMT -4</a:t>
            </a:r>
          </a:p>
        </p:txBody>
      </p:sp>
      <p:sp>
        <p:nvSpPr>
          <p:cNvPr id="16" name="CuadroTexto 15">
            <a:extLst>
              <a:ext uri="{FF2B5EF4-FFF2-40B4-BE49-F238E27FC236}">
                <a16:creationId xmlns:a16="http://schemas.microsoft.com/office/drawing/2014/main" id="{1CA8DDB5-627D-67A3-F356-D8CE8A6CCFF1}"/>
              </a:ext>
            </a:extLst>
          </p:cNvPr>
          <p:cNvSpPr txBox="1"/>
          <p:nvPr/>
        </p:nvSpPr>
        <p:spPr>
          <a:xfrm>
            <a:off x="3939891" y="3429000"/>
            <a:ext cx="1073820" cy="646331"/>
          </a:xfrm>
          <a:prstGeom prst="rect">
            <a:avLst/>
          </a:prstGeom>
          <a:noFill/>
        </p:spPr>
        <p:txBody>
          <a:bodyPr wrap="none" rtlCol="0">
            <a:spAutoFit/>
          </a:bodyPr>
          <a:lstStyle/>
          <a:p>
            <a:r>
              <a:rPr lang="es-AR" dirty="0">
                <a:solidFill>
                  <a:srgbClr val="FF0000"/>
                </a:solidFill>
              </a:rPr>
              <a:t>LON -75°</a:t>
            </a:r>
          </a:p>
          <a:p>
            <a:r>
              <a:rPr lang="es-AR" dirty="0">
                <a:solidFill>
                  <a:srgbClr val="FF0000"/>
                </a:solidFill>
              </a:rPr>
              <a:t> GMT -5</a:t>
            </a:r>
          </a:p>
        </p:txBody>
      </p:sp>
    </p:spTree>
    <p:extLst>
      <p:ext uri="{BB962C8B-B14F-4D97-AF65-F5344CB8AC3E}">
        <p14:creationId xmlns:p14="http://schemas.microsoft.com/office/powerpoint/2010/main" val="28657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621A0-BDB2-D80E-7D1E-B8CB12A7511D}"/>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2CA4967-781E-D282-D107-26DFE0D2110C}"/>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0E3C1180-53DE-2B3B-28AE-D01D28DDF8B1}"/>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A95E2471-7115-DE23-61B6-DDB3C4F57DE3}"/>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E06EC754-3A1D-8694-A6B5-81875943D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0EF1997C-B227-CA91-6F8E-5B6ADA39D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972A744A-EF8F-1E8F-4202-B8590D2431B6}"/>
              </a:ext>
            </a:extLst>
          </p:cNvPr>
          <p:cNvSpPr>
            <a:spLocks noGrp="1"/>
          </p:cNvSpPr>
          <p:nvPr>
            <p:ph type="sldNum" sz="quarter" idx="12"/>
          </p:nvPr>
        </p:nvSpPr>
        <p:spPr/>
        <p:txBody>
          <a:bodyPr/>
          <a:lstStyle/>
          <a:p>
            <a:fld id="{4211D988-AFD1-4293-9FBC-6556B6FD0ACE}" type="slidenum">
              <a:rPr lang="es-AR" smtClean="0"/>
              <a:t>27</a:t>
            </a:fld>
            <a:endParaRPr lang="es-AR"/>
          </a:p>
        </p:txBody>
      </p:sp>
      <p:pic>
        <p:nvPicPr>
          <p:cNvPr id="5" name="Imagen 4">
            <a:extLst>
              <a:ext uri="{FF2B5EF4-FFF2-40B4-BE49-F238E27FC236}">
                <a16:creationId xmlns:a16="http://schemas.microsoft.com/office/drawing/2014/main" id="{DCCE17F8-6F70-DD79-A1B3-A2D0050F790B}"/>
              </a:ext>
            </a:extLst>
          </p:cNvPr>
          <p:cNvPicPr>
            <a:picLocks noChangeAspect="1"/>
          </p:cNvPicPr>
          <p:nvPr/>
        </p:nvPicPr>
        <p:blipFill>
          <a:blip r:embed="rId5"/>
          <a:stretch>
            <a:fillRect/>
          </a:stretch>
        </p:blipFill>
        <p:spPr>
          <a:xfrm>
            <a:off x="902999" y="922004"/>
            <a:ext cx="9238089" cy="5773806"/>
          </a:xfrm>
          <a:prstGeom prst="rect">
            <a:avLst/>
          </a:prstGeom>
        </p:spPr>
      </p:pic>
    </p:spTree>
    <p:extLst>
      <p:ext uri="{BB962C8B-B14F-4D97-AF65-F5344CB8AC3E}">
        <p14:creationId xmlns:p14="http://schemas.microsoft.com/office/powerpoint/2010/main" val="579776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B1F31-1DEE-E065-41F0-4E10D2FA4ED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CDE3651-022E-E56A-18B4-7C3CA0B8E898}"/>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C76E809F-9B3E-0016-2C9E-B900E13D1086}"/>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82E2F75E-3883-1E02-2957-79B656088753}"/>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B034EF08-83BD-B5D8-5F1D-9BFDDE4A3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193A84A5-8C0A-F79F-FA0B-C9799EF2B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DE88BC5A-4CE7-595C-4345-67BF860BFDA2}"/>
              </a:ext>
            </a:extLst>
          </p:cNvPr>
          <p:cNvSpPr>
            <a:spLocks noGrp="1"/>
          </p:cNvSpPr>
          <p:nvPr>
            <p:ph type="sldNum" sz="quarter" idx="12"/>
          </p:nvPr>
        </p:nvSpPr>
        <p:spPr/>
        <p:txBody>
          <a:bodyPr/>
          <a:lstStyle/>
          <a:p>
            <a:fld id="{4211D988-AFD1-4293-9FBC-6556B6FD0ACE}" type="slidenum">
              <a:rPr lang="es-AR" smtClean="0"/>
              <a:t>28</a:t>
            </a:fld>
            <a:endParaRPr lang="es-AR"/>
          </a:p>
        </p:txBody>
      </p:sp>
      <p:sp>
        <p:nvSpPr>
          <p:cNvPr id="3" name="51 CuadroTexto">
            <a:extLst>
              <a:ext uri="{FF2B5EF4-FFF2-40B4-BE49-F238E27FC236}">
                <a16:creationId xmlns:a16="http://schemas.microsoft.com/office/drawing/2014/main" id="{7BC4AC97-16CA-45FF-5A3B-BC40B9875707}"/>
              </a:ext>
            </a:extLst>
          </p:cNvPr>
          <p:cNvSpPr txBox="1"/>
          <p:nvPr/>
        </p:nvSpPr>
        <p:spPr>
          <a:xfrm>
            <a:off x="38701" y="976545"/>
            <a:ext cx="11956923" cy="830997"/>
          </a:xfrm>
          <a:prstGeom prst="rect">
            <a:avLst/>
          </a:prstGeom>
          <a:noFill/>
        </p:spPr>
        <p:txBody>
          <a:bodyPr wrap="square" rtlCol="0">
            <a:spAutoFit/>
          </a:bodyPr>
          <a:lstStyle/>
          <a:p>
            <a:pPr algn="just"/>
            <a:r>
              <a:rPr lang="es-AR" sz="2400" dirty="0"/>
              <a:t>AHORA YA PODEMOS DETERMINAR LAS  CARACTERÍSTICAS  ANGULARES Y DE POSICIÓN DEL DISCO SOLAR EN CUALQUIER PUNTO DEL PLANETA.</a:t>
            </a:r>
          </a:p>
        </p:txBody>
      </p:sp>
      <p:sp>
        <p:nvSpPr>
          <p:cNvPr id="5" name="52 Rectángulo">
            <a:extLst>
              <a:ext uri="{FF2B5EF4-FFF2-40B4-BE49-F238E27FC236}">
                <a16:creationId xmlns:a16="http://schemas.microsoft.com/office/drawing/2014/main" id="{661AFCEC-165E-3606-BDCA-F78380590986}"/>
              </a:ext>
            </a:extLst>
          </p:cNvPr>
          <p:cNvSpPr/>
          <p:nvPr/>
        </p:nvSpPr>
        <p:spPr>
          <a:xfrm>
            <a:off x="38701" y="1873428"/>
            <a:ext cx="11861072" cy="461665"/>
          </a:xfrm>
          <a:prstGeom prst="rect">
            <a:avLst/>
          </a:prstGeom>
        </p:spPr>
        <p:txBody>
          <a:bodyPr wrap="square">
            <a:spAutoFit/>
          </a:bodyPr>
          <a:lstStyle/>
          <a:p>
            <a:pPr algn="just"/>
            <a:r>
              <a:rPr lang="es-AR" sz="2400" dirty="0"/>
              <a:t>Hora del amanecer, Hora del atardecer, duración del día, máxima altura solar,  etc.</a:t>
            </a:r>
          </a:p>
        </p:txBody>
      </p:sp>
      <p:sp>
        <p:nvSpPr>
          <p:cNvPr id="7" name="53 CuadroTexto">
            <a:extLst>
              <a:ext uri="{FF2B5EF4-FFF2-40B4-BE49-F238E27FC236}">
                <a16:creationId xmlns:a16="http://schemas.microsoft.com/office/drawing/2014/main" id="{5F8393D8-90D1-9DD8-E867-7C21297A1FB9}"/>
              </a:ext>
            </a:extLst>
          </p:cNvPr>
          <p:cNvSpPr txBox="1"/>
          <p:nvPr/>
        </p:nvSpPr>
        <p:spPr>
          <a:xfrm>
            <a:off x="0" y="2388996"/>
            <a:ext cx="11861072" cy="830997"/>
          </a:xfrm>
          <a:prstGeom prst="rect">
            <a:avLst/>
          </a:prstGeom>
          <a:noFill/>
        </p:spPr>
        <p:txBody>
          <a:bodyPr wrap="square" rtlCol="0">
            <a:spAutoFit/>
          </a:bodyPr>
          <a:lstStyle/>
          <a:p>
            <a:pPr algn="just"/>
            <a:r>
              <a:rPr lang="es-AR" sz="2400" dirty="0"/>
              <a:t>Pero hasta aquí solo puedo calcular el valor de la Irradiancia extraterrestre  I</a:t>
            </a:r>
            <a:r>
              <a:rPr lang="es-AR" sz="2400" baseline="-25000" dirty="0"/>
              <a:t>0</a:t>
            </a:r>
            <a:r>
              <a:rPr lang="es-AR" sz="2400" dirty="0"/>
              <a:t> (W/m</a:t>
            </a:r>
            <a:r>
              <a:rPr lang="es-AR" sz="2400" baseline="30000" dirty="0"/>
              <a:t>2</a:t>
            </a:r>
            <a:r>
              <a:rPr lang="es-AR" sz="2400" dirty="0"/>
              <a:t>) y de la irradiación solar extraterrestre diaria H</a:t>
            </a:r>
            <a:r>
              <a:rPr lang="es-AR" sz="2400" baseline="-25000" dirty="0"/>
              <a:t>0</a:t>
            </a:r>
            <a:r>
              <a:rPr lang="es-AR" sz="2400" dirty="0"/>
              <a:t> (MJ/m</a:t>
            </a:r>
            <a:r>
              <a:rPr lang="es-AR" sz="2400" baseline="30000" dirty="0"/>
              <a:t>2</a:t>
            </a:r>
            <a:r>
              <a:rPr lang="es-AR" sz="2400" dirty="0"/>
              <a:t> o </a:t>
            </a:r>
            <a:r>
              <a:rPr lang="es-AR" sz="2400" dirty="0" err="1"/>
              <a:t>kWh</a:t>
            </a:r>
            <a:r>
              <a:rPr lang="es-AR" sz="2400" dirty="0"/>
              <a:t>/m</a:t>
            </a:r>
            <a:r>
              <a:rPr lang="es-AR" sz="2400" baseline="30000" dirty="0"/>
              <a:t>2</a:t>
            </a:r>
            <a:r>
              <a:rPr lang="es-AR" sz="2400" dirty="0"/>
              <a:t>)</a:t>
            </a:r>
          </a:p>
        </p:txBody>
      </p:sp>
      <p:sp>
        <p:nvSpPr>
          <p:cNvPr id="10" name="Rectangle 13">
            <a:extLst>
              <a:ext uri="{FF2B5EF4-FFF2-40B4-BE49-F238E27FC236}">
                <a16:creationId xmlns:a16="http://schemas.microsoft.com/office/drawing/2014/main" id="{12922B97-9EB3-CE4B-6377-6837463E90A3}"/>
              </a:ext>
            </a:extLst>
          </p:cNvPr>
          <p:cNvSpPr>
            <a:spLocks noChangeArrowheads="1"/>
          </p:cNvSpPr>
          <p:nvPr/>
        </p:nvSpPr>
        <p:spPr bwMode="auto">
          <a:xfrm>
            <a:off x="2556404" y="3451562"/>
            <a:ext cx="5411788" cy="1704975"/>
          </a:xfrm>
          <a:prstGeom prst="rect">
            <a:avLst/>
          </a:prstGeom>
          <a:solidFill>
            <a:srgbClr val="FFFFCC"/>
          </a:solidFill>
          <a:ln w="9525">
            <a:noFill/>
            <a:miter lim="800000"/>
            <a:headEnd/>
            <a:tailEnd/>
          </a:ln>
          <a:effectLst/>
        </p:spPr>
        <p:txBody>
          <a:bodyPr wrap="none" anchor="ctr"/>
          <a:lstStyle/>
          <a:p>
            <a:endParaRPr lang="es-AR"/>
          </a:p>
        </p:txBody>
      </p:sp>
      <p:sp>
        <p:nvSpPr>
          <p:cNvPr id="11" name="64 CuadroTexto">
            <a:extLst>
              <a:ext uri="{FF2B5EF4-FFF2-40B4-BE49-F238E27FC236}">
                <a16:creationId xmlns:a16="http://schemas.microsoft.com/office/drawing/2014/main" id="{86CA7EF0-121C-D8EC-CBED-E42A4CE8CD41}"/>
              </a:ext>
            </a:extLst>
          </p:cNvPr>
          <p:cNvSpPr txBox="1"/>
          <p:nvPr/>
        </p:nvSpPr>
        <p:spPr>
          <a:xfrm>
            <a:off x="330113" y="5420804"/>
            <a:ext cx="4321439" cy="830997"/>
          </a:xfrm>
          <a:prstGeom prst="rect">
            <a:avLst/>
          </a:prstGeom>
          <a:noFill/>
        </p:spPr>
        <p:txBody>
          <a:bodyPr wrap="none" rtlCol="0">
            <a:spAutoFit/>
          </a:bodyPr>
          <a:lstStyle/>
          <a:p>
            <a:r>
              <a:rPr lang="es-AR" sz="2400" dirty="0"/>
              <a:t>Irradiancia solar extraterrestre :</a:t>
            </a:r>
          </a:p>
          <a:p>
            <a:r>
              <a:rPr lang="es-AR" sz="2400" b="1" dirty="0"/>
              <a:t>Constante Solar x E</a:t>
            </a:r>
            <a:r>
              <a:rPr lang="es-AR" sz="2400" b="1" baseline="-25000" dirty="0"/>
              <a:t>0</a:t>
            </a:r>
          </a:p>
        </p:txBody>
      </p:sp>
      <p:sp>
        <p:nvSpPr>
          <p:cNvPr id="12" name="65 CuadroTexto">
            <a:extLst>
              <a:ext uri="{FF2B5EF4-FFF2-40B4-BE49-F238E27FC236}">
                <a16:creationId xmlns:a16="http://schemas.microsoft.com/office/drawing/2014/main" id="{AED1693E-3483-DA45-CC77-4C6BB1918645}"/>
              </a:ext>
            </a:extLst>
          </p:cNvPr>
          <p:cNvSpPr txBox="1"/>
          <p:nvPr/>
        </p:nvSpPr>
        <p:spPr>
          <a:xfrm>
            <a:off x="5262298" y="5420804"/>
            <a:ext cx="6769225" cy="830997"/>
          </a:xfrm>
          <a:prstGeom prst="rect">
            <a:avLst/>
          </a:prstGeom>
          <a:noFill/>
        </p:spPr>
        <p:txBody>
          <a:bodyPr wrap="none" rtlCol="0">
            <a:spAutoFit/>
          </a:bodyPr>
          <a:lstStyle/>
          <a:p>
            <a:r>
              <a:rPr lang="es-AR" sz="2400" dirty="0"/>
              <a:t>Irradiancia solar extraterrestre normal al plano es:</a:t>
            </a:r>
          </a:p>
          <a:p>
            <a:r>
              <a:rPr lang="es-AR" sz="2400" b="1" dirty="0"/>
              <a:t>Constante Solar x E</a:t>
            </a:r>
            <a:r>
              <a:rPr lang="es-AR" sz="2400" b="1" baseline="-25000" dirty="0"/>
              <a:t>0</a:t>
            </a:r>
            <a:r>
              <a:rPr lang="es-AR" sz="2400" b="1" dirty="0"/>
              <a:t> x </a:t>
            </a:r>
            <a:r>
              <a:rPr lang="es-AR" sz="2400" b="1" dirty="0" err="1"/>
              <a:t>cos</a:t>
            </a:r>
            <a:r>
              <a:rPr lang="es-AR" sz="2400" b="1" dirty="0"/>
              <a:t> </a:t>
            </a:r>
            <a:r>
              <a:rPr lang="es-AR" sz="2400" b="1" dirty="0">
                <a:sym typeface="Symbol"/>
              </a:rPr>
              <a:t></a:t>
            </a:r>
            <a:r>
              <a:rPr lang="es-AR" sz="2400" b="1" baseline="-25000" dirty="0">
                <a:sym typeface="Symbol"/>
              </a:rPr>
              <a:t>z</a:t>
            </a:r>
            <a:r>
              <a:rPr lang="es-AR" sz="2400" b="1" dirty="0"/>
              <a:t> </a:t>
            </a:r>
          </a:p>
        </p:txBody>
      </p:sp>
      <p:graphicFrame>
        <p:nvGraphicFramePr>
          <p:cNvPr id="13" name="Object 6">
            <a:extLst>
              <a:ext uri="{FF2B5EF4-FFF2-40B4-BE49-F238E27FC236}">
                <a16:creationId xmlns:a16="http://schemas.microsoft.com/office/drawing/2014/main" id="{29726E4A-670C-5F51-BA90-C7ADB97CFA36}"/>
              </a:ext>
            </a:extLst>
          </p:cNvPr>
          <p:cNvGraphicFramePr>
            <a:graphicFrameLocks noChangeAspect="1"/>
          </p:cNvGraphicFramePr>
          <p:nvPr>
            <p:extLst>
              <p:ext uri="{D42A27DB-BD31-4B8C-83A1-F6EECF244321}">
                <p14:modId xmlns:p14="http://schemas.microsoft.com/office/powerpoint/2010/main" val="1370335003"/>
              </p:ext>
            </p:extLst>
          </p:nvPr>
        </p:nvGraphicFramePr>
        <p:xfrm>
          <a:off x="2984500" y="4038110"/>
          <a:ext cx="2908300" cy="647700"/>
        </p:xfrm>
        <a:graphic>
          <a:graphicData uri="http://schemas.openxmlformats.org/presentationml/2006/ole">
            <mc:AlternateContent xmlns:mc="http://schemas.openxmlformats.org/markup-compatibility/2006">
              <mc:Choice xmlns:v="urn:schemas-microsoft-com:vml" Requires="v">
                <p:oleObj name="Ecuación" r:id="rId5" imgW="2908080" imgH="647640" progId="Equation.3">
                  <p:embed/>
                </p:oleObj>
              </mc:Choice>
              <mc:Fallback>
                <p:oleObj name="Ecuación" r:id="rId5" imgW="2908080" imgH="647640" progId="Equation.3">
                  <p:embed/>
                  <p:pic>
                    <p:nvPicPr>
                      <p:cNvPr id="1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4500" y="4038110"/>
                        <a:ext cx="29083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11">
            <a:extLst>
              <a:ext uri="{FF2B5EF4-FFF2-40B4-BE49-F238E27FC236}">
                <a16:creationId xmlns:a16="http://schemas.microsoft.com/office/drawing/2014/main" id="{00C834F3-5550-C6E5-F077-EC11E24E3125}"/>
              </a:ext>
            </a:extLst>
          </p:cNvPr>
          <p:cNvSpPr txBox="1">
            <a:spLocks noChangeArrowheads="1"/>
          </p:cNvSpPr>
          <p:nvPr/>
        </p:nvSpPr>
        <p:spPr bwMode="auto">
          <a:xfrm>
            <a:off x="3511760" y="3552812"/>
            <a:ext cx="2978150" cy="366712"/>
          </a:xfrm>
          <a:prstGeom prst="rect">
            <a:avLst/>
          </a:prstGeom>
          <a:noFill/>
          <a:ln w="9525">
            <a:noFill/>
            <a:miter lim="800000"/>
            <a:headEnd/>
            <a:tailEnd/>
          </a:ln>
          <a:effectLst/>
        </p:spPr>
        <p:txBody>
          <a:bodyPr wrap="none" anchor="ctr">
            <a:spAutoFit/>
          </a:bodyPr>
          <a:lstStyle/>
          <a:p>
            <a:r>
              <a:rPr lang="es-ES_tradnl" sz="1800" dirty="0"/>
              <a:t>Fórmula de </a:t>
            </a:r>
            <a:r>
              <a:rPr lang="es-ES_tradnl" sz="1800" dirty="0" err="1"/>
              <a:t>Duffie</a:t>
            </a:r>
            <a:r>
              <a:rPr lang="es-ES_tradnl" sz="1800" dirty="0"/>
              <a:t> y </a:t>
            </a:r>
            <a:r>
              <a:rPr lang="es-ES_tradnl" sz="1800" dirty="0" err="1"/>
              <a:t>Beckman</a:t>
            </a:r>
            <a:endParaRPr lang="es-ES_tradnl" sz="1800" dirty="0"/>
          </a:p>
        </p:txBody>
      </p:sp>
      <p:grpSp>
        <p:nvGrpSpPr>
          <p:cNvPr id="15" name="Group 21">
            <a:extLst>
              <a:ext uri="{FF2B5EF4-FFF2-40B4-BE49-F238E27FC236}">
                <a16:creationId xmlns:a16="http://schemas.microsoft.com/office/drawing/2014/main" id="{F32AB218-5016-2967-60CA-B0B6421E61CF}"/>
              </a:ext>
            </a:extLst>
          </p:cNvPr>
          <p:cNvGrpSpPr>
            <a:grpSpLocks/>
          </p:cNvGrpSpPr>
          <p:nvPr/>
        </p:nvGrpSpPr>
        <p:grpSpPr bwMode="auto">
          <a:xfrm>
            <a:off x="6033796" y="4026696"/>
            <a:ext cx="1531937" cy="731838"/>
            <a:chOff x="4573" y="2749"/>
            <a:chExt cx="965" cy="461"/>
          </a:xfrm>
        </p:grpSpPr>
        <p:sp>
          <p:nvSpPr>
            <p:cNvPr id="16" name="Text Box 17">
              <a:extLst>
                <a:ext uri="{FF2B5EF4-FFF2-40B4-BE49-F238E27FC236}">
                  <a16:creationId xmlns:a16="http://schemas.microsoft.com/office/drawing/2014/main" id="{C83437F8-4CEB-74A7-74EE-679500519EA3}"/>
                </a:ext>
              </a:extLst>
            </p:cNvPr>
            <p:cNvSpPr txBox="1">
              <a:spLocks noChangeArrowheads="1"/>
            </p:cNvSpPr>
            <p:nvPr/>
          </p:nvSpPr>
          <p:spPr bwMode="auto">
            <a:xfrm>
              <a:off x="4573" y="2749"/>
              <a:ext cx="965" cy="231"/>
            </a:xfrm>
            <a:prstGeom prst="rect">
              <a:avLst/>
            </a:prstGeom>
            <a:noFill/>
            <a:ln w="9525">
              <a:noFill/>
              <a:miter lim="800000"/>
              <a:headEnd/>
              <a:tailEnd/>
            </a:ln>
            <a:effectLst/>
          </p:spPr>
          <p:txBody>
            <a:bodyPr wrap="none" anchor="ctr">
              <a:spAutoFit/>
            </a:bodyPr>
            <a:lstStyle/>
            <a:p>
              <a:pPr algn="ctr"/>
              <a:r>
                <a:rPr lang="es-ES_tradnl" sz="1800" i="1" dirty="0"/>
                <a:t>J</a:t>
              </a:r>
              <a:r>
                <a:rPr lang="es-ES_tradnl" sz="1800" dirty="0"/>
                <a:t> = día del año</a:t>
              </a:r>
              <a:endParaRPr lang="es-ES_tradnl" dirty="0"/>
            </a:p>
          </p:txBody>
        </p:sp>
        <p:sp>
          <p:nvSpPr>
            <p:cNvPr id="17" name="Text Box 18">
              <a:extLst>
                <a:ext uri="{FF2B5EF4-FFF2-40B4-BE49-F238E27FC236}">
                  <a16:creationId xmlns:a16="http://schemas.microsoft.com/office/drawing/2014/main" id="{BA3CB212-97F5-A5AE-9DD5-79C658CA545F}"/>
                </a:ext>
              </a:extLst>
            </p:cNvPr>
            <p:cNvSpPr txBox="1">
              <a:spLocks noChangeArrowheads="1"/>
            </p:cNvSpPr>
            <p:nvPr/>
          </p:nvSpPr>
          <p:spPr bwMode="auto">
            <a:xfrm>
              <a:off x="4591" y="2979"/>
              <a:ext cx="861" cy="231"/>
            </a:xfrm>
            <a:prstGeom prst="rect">
              <a:avLst/>
            </a:prstGeom>
            <a:noFill/>
            <a:ln w="9525">
              <a:noFill/>
              <a:miter lim="800000"/>
              <a:headEnd/>
              <a:tailEnd/>
            </a:ln>
            <a:effectLst/>
          </p:spPr>
          <p:txBody>
            <a:bodyPr wrap="none" anchor="ctr">
              <a:spAutoFit/>
            </a:bodyPr>
            <a:lstStyle/>
            <a:p>
              <a:pPr algn="ctr"/>
              <a:r>
                <a:rPr lang="es-ES_tradnl" sz="1800" dirty="0"/>
                <a:t>(</a:t>
              </a:r>
              <a:r>
                <a:rPr lang="es-ES_tradnl" sz="1800" i="1" dirty="0"/>
                <a:t>J</a:t>
              </a:r>
              <a:r>
                <a:rPr lang="es-ES_tradnl" sz="1800" dirty="0"/>
                <a:t> = 1 .. 365)</a:t>
              </a:r>
            </a:p>
          </p:txBody>
        </p:sp>
      </p:grpSp>
    </p:spTree>
    <p:extLst>
      <p:ext uri="{BB962C8B-B14F-4D97-AF65-F5344CB8AC3E}">
        <p14:creationId xmlns:p14="http://schemas.microsoft.com/office/powerpoint/2010/main" val="169476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checkerboard(across)">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ppt_x</p:attrName>
                                        </p:attrNameLst>
                                      </p:cBhvr>
                                      <p:tavLst>
                                        <p:tav tm="0">
                                          <p:val>
                                            <p:strVal val="#ppt_x-#ppt_w/2"/>
                                          </p:val>
                                        </p:tav>
                                        <p:tav tm="100000">
                                          <p:val>
                                            <p:strVal val="#ppt_x"/>
                                          </p:val>
                                        </p:tav>
                                      </p:tavLst>
                                    </p:anim>
                                    <p:anim calcmode="lin" valueType="num">
                                      <p:cBhvr>
                                        <p:cTn id="31" dur="500" fill="hold"/>
                                        <p:tgtEl>
                                          <p:spTgt spid="13"/>
                                        </p:tgtEl>
                                        <p:attrNameLst>
                                          <p:attrName>ppt_y</p:attrName>
                                        </p:attrNameLst>
                                      </p:cBhvr>
                                      <p:tavLst>
                                        <p:tav tm="0">
                                          <p:val>
                                            <p:strVal val="#ppt_y"/>
                                          </p:val>
                                        </p:tav>
                                        <p:tav tm="100000">
                                          <p:val>
                                            <p:strVal val="#ppt_y"/>
                                          </p:val>
                                        </p:tav>
                                      </p:tavLst>
                                    </p:anim>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0-#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0" grpId="0" animBg="1"/>
      <p:bldP spid="11" grpId="0"/>
      <p:bldP spid="12" grpId="0"/>
      <p:bldP spid="1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DFA73-EEC7-2695-321C-3813CB6E6E30}"/>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2918F76-E9C6-6649-276E-A3139876F13F}"/>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69B3B79E-FFB9-C8AD-71B2-435E14A582DD}"/>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3FEF18C3-B579-0FAB-FE77-A919A5D94C4A}"/>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7AE19912-93EB-D350-7341-5FCF05DA3C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454DF4D3-B30E-C634-9A75-34B396DFB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5708E807-7FC3-12EE-C657-4300049C2151}"/>
              </a:ext>
            </a:extLst>
          </p:cNvPr>
          <p:cNvSpPr>
            <a:spLocks noGrp="1"/>
          </p:cNvSpPr>
          <p:nvPr>
            <p:ph type="sldNum" sz="quarter" idx="12"/>
          </p:nvPr>
        </p:nvSpPr>
        <p:spPr/>
        <p:txBody>
          <a:bodyPr/>
          <a:lstStyle/>
          <a:p>
            <a:fld id="{4211D988-AFD1-4293-9FBC-6556B6FD0ACE}" type="slidenum">
              <a:rPr lang="es-AR" smtClean="0"/>
              <a:t>29</a:t>
            </a:fld>
            <a:endParaRPr lang="es-AR"/>
          </a:p>
        </p:txBody>
      </p:sp>
      <p:sp>
        <p:nvSpPr>
          <p:cNvPr id="5" name="2 CuadroTexto">
            <a:extLst>
              <a:ext uri="{FF2B5EF4-FFF2-40B4-BE49-F238E27FC236}">
                <a16:creationId xmlns:a16="http://schemas.microsoft.com/office/drawing/2014/main" id="{F275546B-DC83-B487-0886-CC4FEEA93D3C}"/>
              </a:ext>
            </a:extLst>
          </p:cNvPr>
          <p:cNvSpPr txBox="1"/>
          <p:nvPr/>
        </p:nvSpPr>
        <p:spPr>
          <a:xfrm>
            <a:off x="209369" y="876918"/>
            <a:ext cx="5146089" cy="461665"/>
          </a:xfrm>
          <a:prstGeom prst="rect">
            <a:avLst/>
          </a:prstGeom>
          <a:noFill/>
        </p:spPr>
        <p:txBody>
          <a:bodyPr wrap="none" rtlCol="0">
            <a:spAutoFit/>
          </a:bodyPr>
          <a:lstStyle/>
          <a:p>
            <a:r>
              <a:rPr lang="es-AR" sz="2400" dirty="0"/>
              <a:t>Pero la constante solar no es constante!</a:t>
            </a:r>
          </a:p>
        </p:txBody>
      </p:sp>
      <p:sp>
        <p:nvSpPr>
          <p:cNvPr id="7" name="3 CuadroTexto">
            <a:extLst>
              <a:ext uri="{FF2B5EF4-FFF2-40B4-BE49-F238E27FC236}">
                <a16:creationId xmlns:a16="http://schemas.microsoft.com/office/drawing/2014/main" id="{02B5B814-BB9C-D8B6-84B0-B840DA021238}"/>
              </a:ext>
            </a:extLst>
          </p:cNvPr>
          <p:cNvSpPr txBox="1"/>
          <p:nvPr/>
        </p:nvSpPr>
        <p:spPr>
          <a:xfrm>
            <a:off x="495869" y="5529841"/>
            <a:ext cx="6482800" cy="369332"/>
          </a:xfrm>
          <a:prstGeom prst="rect">
            <a:avLst/>
          </a:prstGeom>
          <a:noFill/>
        </p:spPr>
        <p:txBody>
          <a:bodyPr wrap="none" rtlCol="0">
            <a:spAutoFit/>
          </a:bodyPr>
          <a:lstStyle/>
          <a:p>
            <a:r>
              <a:rPr lang="es-AR" dirty="0"/>
              <a:t>Es mejor denominarla </a:t>
            </a:r>
            <a:r>
              <a:rPr lang="es-AR" b="1" dirty="0"/>
              <a:t>Total Solar </a:t>
            </a:r>
            <a:r>
              <a:rPr lang="es-AR" b="1" dirty="0" err="1"/>
              <a:t>Irradiance</a:t>
            </a:r>
            <a:r>
              <a:rPr lang="es-AR" dirty="0"/>
              <a:t> (Irradiancia Solar Total)</a:t>
            </a:r>
          </a:p>
        </p:txBody>
      </p:sp>
      <p:sp>
        <p:nvSpPr>
          <p:cNvPr id="10" name="4 CuadroTexto">
            <a:extLst>
              <a:ext uri="{FF2B5EF4-FFF2-40B4-BE49-F238E27FC236}">
                <a16:creationId xmlns:a16="http://schemas.microsoft.com/office/drawing/2014/main" id="{764DA3CB-8A91-D66B-F8CC-1F8CF8EE9C2B}"/>
              </a:ext>
            </a:extLst>
          </p:cNvPr>
          <p:cNvSpPr txBox="1"/>
          <p:nvPr/>
        </p:nvSpPr>
        <p:spPr>
          <a:xfrm>
            <a:off x="3308992" y="5978060"/>
            <a:ext cx="5149743" cy="461665"/>
          </a:xfrm>
          <a:prstGeom prst="rect">
            <a:avLst/>
          </a:prstGeom>
          <a:solidFill>
            <a:srgbClr val="FFFF00"/>
          </a:solidFill>
        </p:spPr>
        <p:txBody>
          <a:bodyPr wrap="none" rtlCol="0">
            <a:spAutoFit/>
          </a:bodyPr>
          <a:lstStyle/>
          <a:p>
            <a:r>
              <a:rPr lang="es-AR" sz="2400" dirty="0"/>
              <a:t>Ultimo valor aceptado : </a:t>
            </a:r>
            <a:r>
              <a:rPr lang="es-AR" sz="2400" b="1" dirty="0"/>
              <a:t>1361.1 </a:t>
            </a:r>
            <a:r>
              <a:rPr lang="es-AR" sz="2400" dirty="0"/>
              <a:t>W/m</a:t>
            </a:r>
            <a:r>
              <a:rPr lang="es-AR" sz="2400" baseline="30000" dirty="0"/>
              <a:t>2</a:t>
            </a:r>
            <a:r>
              <a:rPr lang="es-AR" sz="2400" dirty="0"/>
              <a:t>.</a:t>
            </a:r>
          </a:p>
        </p:txBody>
      </p:sp>
      <p:sp>
        <p:nvSpPr>
          <p:cNvPr id="11" name="5 CuadroTexto">
            <a:extLst>
              <a:ext uri="{FF2B5EF4-FFF2-40B4-BE49-F238E27FC236}">
                <a16:creationId xmlns:a16="http://schemas.microsoft.com/office/drawing/2014/main" id="{8A6B71BB-2A31-AAA7-D686-E025FF7D94D6}"/>
              </a:ext>
            </a:extLst>
          </p:cNvPr>
          <p:cNvSpPr txBox="1"/>
          <p:nvPr/>
        </p:nvSpPr>
        <p:spPr>
          <a:xfrm>
            <a:off x="495869" y="6455969"/>
            <a:ext cx="11696131" cy="369332"/>
          </a:xfrm>
          <a:prstGeom prst="rect">
            <a:avLst/>
          </a:prstGeom>
          <a:noFill/>
        </p:spPr>
        <p:txBody>
          <a:bodyPr wrap="square" rtlCol="0">
            <a:spAutoFit/>
          </a:bodyPr>
          <a:lstStyle/>
          <a:p>
            <a:pPr algn="just"/>
            <a:r>
              <a:rPr lang="en-US" i="1" dirty="0"/>
              <a:t>(</a:t>
            </a:r>
            <a:r>
              <a:rPr lang="en-US" sz="1400" i="1" dirty="0"/>
              <a:t>Best Practices Handbook for the Collection and Use of Solar Resource Data for Solar Energy Applications, 2024 . Report NREL)</a:t>
            </a:r>
            <a:endParaRPr lang="es-AR" sz="1400" i="1" dirty="0"/>
          </a:p>
        </p:txBody>
      </p:sp>
      <p:pic>
        <p:nvPicPr>
          <p:cNvPr id="13" name="Imagen 12">
            <a:extLst>
              <a:ext uri="{FF2B5EF4-FFF2-40B4-BE49-F238E27FC236}">
                <a16:creationId xmlns:a16="http://schemas.microsoft.com/office/drawing/2014/main" id="{51740975-0606-C773-5DC2-6FD77121738F}"/>
              </a:ext>
            </a:extLst>
          </p:cNvPr>
          <p:cNvPicPr>
            <a:picLocks noChangeAspect="1"/>
          </p:cNvPicPr>
          <p:nvPr/>
        </p:nvPicPr>
        <p:blipFill>
          <a:blip r:embed="rId5"/>
          <a:stretch>
            <a:fillRect/>
          </a:stretch>
        </p:blipFill>
        <p:spPr>
          <a:xfrm>
            <a:off x="1489761" y="1417502"/>
            <a:ext cx="7120839" cy="4062530"/>
          </a:xfrm>
          <a:prstGeom prst="rect">
            <a:avLst/>
          </a:prstGeom>
        </p:spPr>
      </p:pic>
    </p:spTree>
    <p:extLst>
      <p:ext uri="{BB962C8B-B14F-4D97-AF65-F5344CB8AC3E}">
        <p14:creationId xmlns:p14="http://schemas.microsoft.com/office/powerpoint/2010/main" val="369810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80">
                                          <p:stCondLst>
                                            <p:cond delay="0"/>
                                          </p:stCondLst>
                                        </p:cTn>
                                        <p:tgtEl>
                                          <p:spTgt spid="10"/>
                                        </p:tgtEl>
                                      </p:cBhvr>
                                    </p:animEffect>
                                    <p:anim calcmode="lin" valueType="num">
                                      <p:cBhvr>
                                        <p:cTn id="2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7" dur="26">
                                          <p:stCondLst>
                                            <p:cond delay="650"/>
                                          </p:stCondLst>
                                        </p:cTn>
                                        <p:tgtEl>
                                          <p:spTgt spid="10"/>
                                        </p:tgtEl>
                                      </p:cBhvr>
                                      <p:to x="100000" y="60000"/>
                                    </p:animScale>
                                    <p:animScale>
                                      <p:cBhvr>
                                        <p:cTn id="28" dur="166" decel="50000">
                                          <p:stCondLst>
                                            <p:cond delay="676"/>
                                          </p:stCondLst>
                                        </p:cTn>
                                        <p:tgtEl>
                                          <p:spTgt spid="10"/>
                                        </p:tgtEl>
                                      </p:cBhvr>
                                      <p:to x="100000" y="100000"/>
                                    </p:animScale>
                                    <p:animScale>
                                      <p:cBhvr>
                                        <p:cTn id="29" dur="26">
                                          <p:stCondLst>
                                            <p:cond delay="1312"/>
                                          </p:stCondLst>
                                        </p:cTn>
                                        <p:tgtEl>
                                          <p:spTgt spid="10"/>
                                        </p:tgtEl>
                                      </p:cBhvr>
                                      <p:to x="100000" y="80000"/>
                                    </p:animScale>
                                    <p:animScale>
                                      <p:cBhvr>
                                        <p:cTn id="30" dur="166" decel="50000">
                                          <p:stCondLst>
                                            <p:cond delay="1338"/>
                                          </p:stCondLst>
                                        </p:cTn>
                                        <p:tgtEl>
                                          <p:spTgt spid="10"/>
                                        </p:tgtEl>
                                      </p:cBhvr>
                                      <p:to x="100000" y="100000"/>
                                    </p:animScale>
                                    <p:animScale>
                                      <p:cBhvr>
                                        <p:cTn id="31" dur="26">
                                          <p:stCondLst>
                                            <p:cond delay="1642"/>
                                          </p:stCondLst>
                                        </p:cTn>
                                        <p:tgtEl>
                                          <p:spTgt spid="10"/>
                                        </p:tgtEl>
                                      </p:cBhvr>
                                      <p:to x="100000" y="90000"/>
                                    </p:animScale>
                                    <p:animScale>
                                      <p:cBhvr>
                                        <p:cTn id="32" dur="166" decel="50000">
                                          <p:stCondLst>
                                            <p:cond delay="1668"/>
                                          </p:stCondLst>
                                        </p:cTn>
                                        <p:tgtEl>
                                          <p:spTgt spid="10"/>
                                        </p:tgtEl>
                                      </p:cBhvr>
                                      <p:to x="100000" y="100000"/>
                                    </p:animScale>
                                    <p:animScale>
                                      <p:cBhvr>
                                        <p:cTn id="33" dur="26">
                                          <p:stCondLst>
                                            <p:cond delay="1808"/>
                                          </p:stCondLst>
                                        </p:cTn>
                                        <p:tgtEl>
                                          <p:spTgt spid="10"/>
                                        </p:tgtEl>
                                      </p:cBhvr>
                                      <p:to x="100000" y="95000"/>
                                    </p:animScale>
                                    <p:animScale>
                                      <p:cBhvr>
                                        <p:cTn id="34" dur="166" decel="50000">
                                          <p:stCondLst>
                                            <p:cond delay="1834"/>
                                          </p:stCondLst>
                                        </p:cTn>
                                        <p:tgtEl>
                                          <p:spTgt spid="10"/>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CFED3-FDFA-6AB9-6244-656425A2CA7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03D41BB-4F22-5697-BE9C-E37AB9F8466E}"/>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9243B917-1AAC-CD9D-04F6-8BA1C4ECC386}"/>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F7146826-D5A1-0DC8-585B-6EC342F64A5F}"/>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3B5176B7-CC0A-E19A-766D-8262EFBD0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C1CA90F9-BC7C-156E-6372-F16C1B660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8B0FEA62-79EF-D4A2-1DC0-622E3999ECBD}"/>
              </a:ext>
            </a:extLst>
          </p:cNvPr>
          <p:cNvSpPr>
            <a:spLocks noGrp="1"/>
          </p:cNvSpPr>
          <p:nvPr>
            <p:ph type="sldNum" sz="quarter" idx="12"/>
          </p:nvPr>
        </p:nvSpPr>
        <p:spPr/>
        <p:txBody>
          <a:bodyPr/>
          <a:lstStyle/>
          <a:p>
            <a:fld id="{4211D988-AFD1-4293-9FBC-6556B6FD0ACE}" type="slidenum">
              <a:rPr lang="es-AR" smtClean="0"/>
              <a:t>3</a:t>
            </a:fld>
            <a:endParaRPr lang="es-AR"/>
          </a:p>
        </p:txBody>
      </p:sp>
      <p:pic>
        <p:nvPicPr>
          <p:cNvPr id="3" name="Picture 31" descr="fosiles">
            <a:extLst>
              <a:ext uri="{FF2B5EF4-FFF2-40B4-BE49-F238E27FC236}">
                <a16:creationId xmlns:a16="http://schemas.microsoft.com/office/drawing/2014/main" id="{F4E95CE8-4140-5066-6AD4-797664FD9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226" y="2044701"/>
            <a:ext cx="5795963"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6">
            <a:extLst>
              <a:ext uri="{FF2B5EF4-FFF2-40B4-BE49-F238E27FC236}">
                <a16:creationId xmlns:a16="http://schemas.microsoft.com/office/drawing/2014/main" id="{8BEDE5B8-4BB9-2DAA-120E-A519BB4BC559}"/>
              </a:ext>
            </a:extLst>
          </p:cNvPr>
          <p:cNvSpPr txBox="1">
            <a:spLocks noChangeArrowheads="1"/>
          </p:cNvSpPr>
          <p:nvPr/>
        </p:nvSpPr>
        <p:spPr bwMode="auto">
          <a:xfrm>
            <a:off x="2332039" y="1720851"/>
            <a:ext cx="2052637" cy="687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fontAlgn="base">
              <a:spcBef>
                <a:spcPct val="50000"/>
              </a:spcBef>
              <a:spcAft>
                <a:spcPct val="0"/>
              </a:spcAft>
            </a:pPr>
            <a:r>
              <a:rPr lang="es-ES" altLang="es-AR" sz="1300">
                <a:solidFill>
                  <a:srgbClr val="006600"/>
                </a:solidFill>
              </a:rPr>
              <a:t>La energía obtenida en la combustión se emplea en calentar agua.</a:t>
            </a:r>
          </a:p>
        </p:txBody>
      </p:sp>
      <p:sp>
        <p:nvSpPr>
          <p:cNvPr id="7" name="Text Box 48">
            <a:extLst>
              <a:ext uri="{FF2B5EF4-FFF2-40B4-BE49-F238E27FC236}">
                <a16:creationId xmlns:a16="http://schemas.microsoft.com/office/drawing/2014/main" id="{6F0B0987-CACD-D388-A60F-96AE1B949E9C}"/>
              </a:ext>
            </a:extLst>
          </p:cNvPr>
          <p:cNvSpPr txBox="1">
            <a:spLocks noChangeArrowheads="1"/>
          </p:cNvSpPr>
          <p:nvPr/>
        </p:nvSpPr>
        <p:spPr bwMode="auto">
          <a:xfrm>
            <a:off x="368301" y="1541462"/>
            <a:ext cx="1477963" cy="687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300">
                <a:solidFill>
                  <a:srgbClr val="006600"/>
                </a:solidFill>
              </a:rPr>
              <a:t>Salida de </a:t>
            </a:r>
            <a:r>
              <a:rPr lang="es-ES" altLang="es-AR" sz="1300" b="1">
                <a:solidFill>
                  <a:srgbClr val="006600"/>
                </a:solidFill>
              </a:rPr>
              <a:t>residuos gaseosos</a:t>
            </a:r>
            <a:r>
              <a:rPr lang="es-ES" altLang="es-AR" sz="1300">
                <a:solidFill>
                  <a:srgbClr val="006600"/>
                </a:solidFill>
              </a:rPr>
              <a:t>.</a:t>
            </a:r>
          </a:p>
        </p:txBody>
      </p:sp>
      <p:grpSp>
        <p:nvGrpSpPr>
          <p:cNvPr id="10" name="Group 51">
            <a:extLst>
              <a:ext uri="{FF2B5EF4-FFF2-40B4-BE49-F238E27FC236}">
                <a16:creationId xmlns:a16="http://schemas.microsoft.com/office/drawing/2014/main" id="{3229AA40-926D-19EE-EB76-28F2B0F3E403}"/>
              </a:ext>
            </a:extLst>
          </p:cNvPr>
          <p:cNvGrpSpPr>
            <a:grpSpLocks/>
          </p:cNvGrpSpPr>
          <p:nvPr/>
        </p:nvGrpSpPr>
        <p:grpSpPr bwMode="auto">
          <a:xfrm>
            <a:off x="2116139" y="1720850"/>
            <a:ext cx="276225" cy="290512"/>
            <a:chOff x="2281" y="3262"/>
            <a:chExt cx="174" cy="183"/>
          </a:xfrm>
        </p:grpSpPr>
        <p:sp>
          <p:nvSpPr>
            <p:cNvPr id="11" name="Oval 49">
              <a:extLst>
                <a:ext uri="{FF2B5EF4-FFF2-40B4-BE49-F238E27FC236}">
                  <a16:creationId xmlns:a16="http://schemas.microsoft.com/office/drawing/2014/main" id="{082B2887-9B56-F878-1CF5-AB30912E650C}"/>
                </a:ext>
              </a:extLst>
            </p:cNvPr>
            <p:cNvSpPr>
              <a:spLocks noChangeArrowheads="1"/>
            </p:cNvSpPr>
            <p:nvPr/>
          </p:nvSpPr>
          <p:spPr bwMode="auto">
            <a:xfrm>
              <a:off x="2289" y="3274"/>
              <a:ext cx="159" cy="15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endParaRPr lang="es-AR" altLang="es-AR">
                <a:solidFill>
                  <a:srgbClr val="000000"/>
                </a:solidFill>
              </a:endParaRPr>
            </a:p>
          </p:txBody>
        </p:sp>
        <p:sp>
          <p:nvSpPr>
            <p:cNvPr id="12" name="Text Box 50">
              <a:extLst>
                <a:ext uri="{FF2B5EF4-FFF2-40B4-BE49-F238E27FC236}">
                  <a16:creationId xmlns:a16="http://schemas.microsoft.com/office/drawing/2014/main" id="{AD75D7BF-CBC5-30EF-F06F-1066C5CC74F7}"/>
                </a:ext>
              </a:extLst>
            </p:cNvPr>
            <p:cNvSpPr txBox="1">
              <a:spLocks noChangeArrowheads="1"/>
            </p:cNvSpPr>
            <p:nvPr/>
          </p:nvSpPr>
          <p:spPr bwMode="auto">
            <a:xfrm>
              <a:off x="2281" y="3262"/>
              <a:ext cx="174" cy="18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300">
                  <a:solidFill>
                    <a:srgbClr val="006600"/>
                  </a:solidFill>
                </a:rPr>
                <a:t>1</a:t>
              </a:r>
            </a:p>
          </p:txBody>
        </p:sp>
      </p:grpSp>
      <p:grpSp>
        <p:nvGrpSpPr>
          <p:cNvPr id="13" name="Group 55">
            <a:extLst>
              <a:ext uri="{FF2B5EF4-FFF2-40B4-BE49-F238E27FC236}">
                <a16:creationId xmlns:a16="http://schemas.microsoft.com/office/drawing/2014/main" id="{12954F0B-6A91-BE99-E20C-ABCDE9F1A1B1}"/>
              </a:ext>
            </a:extLst>
          </p:cNvPr>
          <p:cNvGrpSpPr>
            <a:grpSpLocks/>
          </p:cNvGrpSpPr>
          <p:nvPr/>
        </p:nvGrpSpPr>
        <p:grpSpPr bwMode="auto">
          <a:xfrm>
            <a:off x="4602164" y="1901825"/>
            <a:ext cx="276225" cy="290512"/>
            <a:chOff x="2281" y="3262"/>
            <a:chExt cx="174" cy="183"/>
          </a:xfrm>
        </p:grpSpPr>
        <p:sp>
          <p:nvSpPr>
            <p:cNvPr id="14" name="Oval 56">
              <a:extLst>
                <a:ext uri="{FF2B5EF4-FFF2-40B4-BE49-F238E27FC236}">
                  <a16:creationId xmlns:a16="http://schemas.microsoft.com/office/drawing/2014/main" id="{F71DC2F9-7E7D-8639-E01C-CC55EEAA6D2D}"/>
                </a:ext>
              </a:extLst>
            </p:cNvPr>
            <p:cNvSpPr>
              <a:spLocks noChangeArrowheads="1"/>
            </p:cNvSpPr>
            <p:nvPr/>
          </p:nvSpPr>
          <p:spPr bwMode="auto">
            <a:xfrm>
              <a:off x="2289" y="3274"/>
              <a:ext cx="159" cy="15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endParaRPr lang="es-AR" altLang="es-AR">
                <a:solidFill>
                  <a:srgbClr val="000000"/>
                </a:solidFill>
              </a:endParaRPr>
            </a:p>
          </p:txBody>
        </p:sp>
        <p:sp>
          <p:nvSpPr>
            <p:cNvPr id="15" name="Text Box 57">
              <a:extLst>
                <a:ext uri="{FF2B5EF4-FFF2-40B4-BE49-F238E27FC236}">
                  <a16:creationId xmlns:a16="http://schemas.microsoft.com/office/drawing/2014/main" id="{13F35220-E470-285A-6405-D4504C4DD502}"/>
                </a:ext>
              </a:extLst>
            </p:cNvPr>
            <p:cNvSpPr txBox="1">
              <a:spLocks noChangeArrowheads="1"/>
            </p:cNvSpPr>
            <p:nvPr/>
          </p:nvSpPr>
          <p:spPr bwMode="auto">
            <a:xfrm>
              <a:off x="2281" y="3262"/>
              <a:ext cx="174" cy="18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300">
                  <a:solidFill>
                    <a:srgbClr val="006600"/>
                  </a:solidFill>
                </a:rPr>
                <a:t>2</a:t>
              </a:r>
            </a:p>
          </p:txBody>
        </p:sp>
      </p:grpSp>
      <p:grpSp>
        <p:nvGrpSpPr>
          <p:cNvPr id="16" name="Group 61">
            <a:extLst>
              <a:ext uri="{FF2B5EF4-FFF2-40B4-BE49-F238E27FC236}">
                <a16:creationId xmlns:a16="http://schemas.microsoft.com/office/drawing/2014/main" id="{C678BE59-CDCF-CF94-764F-BF9953799F15}"/>
              </a:ext>
            </a:extLst>
          </p:cNvPr>
          <p:cNvGrpSpPr>
            <a:grpSpLocks/>
          </p:cNvGrpSpPr>
          <p:nvPr/>
        </p:nvGrpSpPr>
        <p:grpSpPr bwMode="auto">
          <a:xfrm>
            <a:off x="4840289" y="5422900"/>
            <a:ext cx="276225" cy="290512"/>
            <a:chOff x="2281" y="3262"/>
            <a:chExt cx="174" cy="183"/>
          </a:xfrm>
        </p:grpSpPr>
        <p:sp>
          <p:nvSpPr>
            <p:cNvPr id="17" name="Oval 62">
              <a:extLst>
                <a:ext uri="{FF2B5EF4-FFF2-40B4-BE49-F238E27FC236}">
                  <a16:creationId xmlns:a16="http://schemas.microsoft.com/office/drawing/2014/main" id="{D87A2607-D00B-61E3-0838-6FA9CECA09EF}"/>
                </a:ext>
              </a:extLst>
            </p:cNvPr>
            <p:cNvSpPr>
              <a:spLocks noChangeArrowheads="1"/>
            </p:cNvSpPr>
            <p:nvPr/>
          </p:nvSpPr>
          <p:spPr bwMode="auto">
            <a:xfrm>
              <a:off x="2289" y="3274"/>
              <a:ext cx="159" cy="15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endParaRPr lang="es-AR" altLang="es-AR">
                <a:solidFill>
                  <a:srgbClr val="000000"/>
                </a:solidFill>
              </a:endParaRPr>
            </a:p>
          </p:txBody>
        </p:sp>
        <p:sp>
          <p:nvSpPr>
            <p:cNvPr id="18" name="Text Box 63">
              <a:extLst>
                <a:ext uri="{FF2B5EF4-FFF2-40B4-BE49-F238E27FC236}">
                  <a16:creationId xmlns:a16="http://schemas.microsoft.com/office/drawing/2014/main" id="{32BC3BBF-5E55-D65B-CD8D-6126B7DD5D44}"/>
                </a:ext>
              </a:extLst>
            </p:cNvPr>
            <p:cNvSpPr txBox="1">
              <a:spLocks noChangeArrowheads="1"/>
            </p:cNvSpPr>
            <p:nvPr/>
          </p:nvSpPr>
          <p:spPr bwMode="auto">
            <a:xfrm>
              <a:off x="2281" y="3262"/>
              <a:ext cx="174" cy="18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300">
                  <a:solidFill>
                    <a:srgbClr val="006600"/>
                  </a:solidFill>
                </a:rPr>
                <a:t>3</a:t>
              </a:r>
            </a:p>
          </p:txBody>
        </p:sp>
      </p:grpSp>
      <p:sp>
        <p:nvSpPr>
          <p:cNvPr id="19" name="Line 70">
            <a:extLst>
              <a:ext uri="{FF2B5EF4-FFF2-40B4-BE49-F238E27FC236}">
                <a16:creationId xmlns:a16="http://schemas.microsoft.com/office/drawing/2014/main" id="{C790159F-F754-D3C1-958C-C33740C4B77F}"/>
              </a:ext>
            </a:extLst>
          </p:cNvPr>
          <p:cNvSpPr>
            <a:spLocks noChangeShapeType="1"/>
          </p:cNvSpPr>
          <p:nvPr/>
        </p:nvSpPr>
        <p:spPr bwMode="auto">
          <a:xfrm flipV="1">
            <a:off x="2260600" y="2044701"/>
            <a:ext cx="0" cy="1081087"/>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20" name="Text Box 71">
            <a:extLst>
              <a:ext uri="{FF2B5EF4-FFF2-40B4-BE49-F238E27FC236}">
                <a16:creationId xmlns:a16="http://schemas.microsoft.com/office/drawing/2014/main" id="{9A4160A6-7854-6E9E-7D2D-2D1751EFFAF0}"/>
              </a:ext>
            </a:extLst>
          </p:cNvPr>
          <p:cNvSpPr txBox="1">
            <a:spLocks noChangeArrowheads="1"/>
          </p:cNvSpPr>
          <p:nvPr/>
        </p:nvSpPr>
        <p:spPr bwMode="auto">
          <a:xfrm>
            <a:off x="4797425" y="1901825"/>
            <a:ext cx="1758950" cy="488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300">
                <a:solidFill>
                  <a:srgbClr val="006600"/>
                </a:solidFill>
              </a:rPr>
              <a:t>El vapor hace mover la </a:t>
            </a:r>
            <a:r>
              <a:rPr lang="es-ES" altLang="es-AR" sz="1300" b="1">
                <a:solidFill>
                  <a:srgbClr val="006600"/>
                </a:solidFill>
              </a:rPr>
              <a:t>turbina</a:t>
            </a:r>
            <a:r>
              <a:rPr lang="es-ES" altLang="es-AR" sz="1300">
                <a:solidFill>
                  <a:srgbClr val="006600"/>
                </a:solidFill>
              </a:rPr>
              <a:t>.</a:t>
            </a:r>
          </a:p>
        </p:txBody>
      </p:sp>
      <p:sp>
        <p:nvSpPr>
          <p:cNvPr id="21" name="Line 72">
            <a:extLst>
              <a:ext uri="{FF2B5EF4-FFF2-40B4-BE49-F238E27FC236}">
                <a16:creationId xmlns:a16="http://schemas.microsoft.com/office/drawing/2014/main" id="{C3AFDEBF-F235-E307-3665-CEA06749884B}"/>
              </a:ext>
            </a:extLst>
          </p:cNvPr>
          <p:cNvSpPr>
            <a:spLocks noChangeShapeType="1"/>
          </p:cNvSpPr>
          <p:nvPr/>
        </p:nvSpPr>
        <p:spPr bwMode="auto">
          <a:xfrm flipV="1">
            <a:off x="4695825" y="2260600"/>
            <a:ext cx="0" cy="792162"/>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22" name="Text Box 73">
            <a:extLst>
              <a:ext uri="{FF2B5EF4-FFF2-40B4-BE49-F238E27FC236}">
                <a16:creationId xmlns:a16="http://schemas.microsoft.com/office/drawing/2014/main" id="{9BEA2CEF-6CBE-32E9-8433-753A8230C28D}"/>
              </a:ext>
            </a:extLst>
          </p:cNvPr>
          <p:cNvSpPr txBox="1">
            <a:spLocks noChangeArrowheads="1"/>
          </p:cNvSpPr>
          <p:nvPr/>
        </p:nvSpPr>
        <p:spPr bwMode="auto">
          <a:xfrm>
            <a:off x="5068889" y="5422901"/>
            <a:ext cx="2124075" cy="885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fontAlgn="base">
              <a:spcBef>
                <a:spcPct val="50000"/>
              </a:spcBef>
              <a:spcAft>
                <a:spcPct val="0"/>
              </a:spcAft>
            </a:pPr>
            <a:r>
              <a:rPr lang="es-ES" altLang="es-AR" sz="1300">
                <a:solidFill>
                  <a:srgbClr val="006600"/>
                </a:solidFill>
              </a:rPr>
              <a:t>El movimiento de la turbina se transmite a un </a:t>
            </a:r>
            <a:r>
              <a:rPr lang="es-ES" altLang="es-AR" sz="1300" b="1">
                <a:solidFill>
                  <a:srgbClr val="006600"/>
                </a:solidFill>
              </a:rPr>
              <a:t>generador</a:t>
            </a:r>
            <a:r>
              <a:rPr lang="es-ES" altLang="es-AR" sz="1300">
                <a:solidFill>
                  <a:srgbClr val="006600"/>
                </a:solidFill>
              </a:rPr>
              <a:t> que produce la corriente eléctrica.</a:t>
            </a:r>
          </a:p>
        </p:txBody>
      </p:sp>
      <p:sp>
        <p:nvSpPr>
          <p:cNvPr id="23" name="Freeform 75">
            <a:extLst>
              <a:ext uri="{FF2B5EF4-FFF2-40B4-BE49-F238E27FC236}">
                <a16:creationId xmlns:a16="http://schemas.microsoft.com/office/drawing/2014/main" id="{71ADBF0D-B3A9-23B5-C04A-9EC6A5555885}"/>
              </a:ext>
            </a:extLst>
          </p:cNvPr>
          <p:cNvSpPr>
            <a:spLocks/>
          </p:cNvSpPr>
          <p:nvPr/>
        </p:nvSpPr>
        <p:spPr bwMode="auto">
          <a:xfrm>
            <a:off x="5753101" y="3413125"/>
            <a:ext cx="950913" cy="1954212"/>
          </a:xfrm>
          <a:custGeom>
            <a:avLst/>
            <a:gdLst>
              <a:gd name="T0" fmla="*/ 0 w 599"/>
              <a:gd name="T1" fmla="*/ 0 h 1231"/>
              <a:gd name="T2" fmla="*/ 950913 w 599"/>
              <a:gd name="T3" fmla="*/ 398462 h 1231"/>
              <a:gd name="T4" fmla="*/ 936625 w 599"/>
              <a:gd name="T5" fmla="*/ 1954212 h 1231"/>
              <a:gd name="T6" fmla="*/ 0 60000 65536"/>
              <a:gd name="T7" fmla="*/ 0 60000 65536"/>
              <a:gd name="T8" fmla="*/ 0 60000 65536"/>
            </a:gdLst>
            <a:ahLst/>
            <a:cxnLst>
              <a:cxn ang="T6">
                <a:pos x="T0" y="T1"/>
              </a:cxn>
              <a:cxn ang="T7">
                <a:pos x="T2" y="T3"/>
              </a:cxn>
              <a:cxn ang="T8">
                <a:pos x="T4" y="T5"/>
              </a:cxn>
            </a:cxnLst>
            <a:rect l="0" t="0" r="r" b="b"/>
            <a:pathLst>
              <a:path w="599" h="1231">
                <a:moveTo>
                  <a:pt x="0" y="0"/>
                </a:moveTo>
                <a:lnTo>
                  <a:pt x="599" y="251"/>
                </a:lnTo>
                <a:lnTo>
                  <a:pt x="590" y="1231"/>
                </a:lnTo>
              </a:path>
            </a:pathLst>
          </a:custGeom>
          <a:noFill/>
          <a:ln w="19050">
            <a:solidFill>
              <a:srgbClr val="0066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grpSp>
        <p:nvGrpSpPr>
          <p:cNvPr id="24" name="Group 84">
            <a:extLst>
              <a:ext uri="{FF2B5EF4-FFF2-40B4-BE49-F238E27FC236}">
                <a16:creationId xmlns:a16="http://schemas.microsoft.com/office/drawing/2014/main" id="{0F171A70-8558-D771-C0C0-EC0FA775835A}"/>
              </a:ext>
            </a:extLst>
          </p:cNvPr>
          <p:cNvGrpSpPr>
            <a:grpSpLocks/>
          </p:cNvGrpSpPr>
          <p:nvPr/>
        </p:nvGrpSpPr>
        <p:grpSpPr bwMode="auto">
          <a:xfrm>
            <a:off x="3384550" y="3197225"/>
            <a:ext cx="863600" cy="463550"/>
            <a:chOff x="3248" y="1865"/>
            <a:chExt cx="544" cy="292"/>
          </a:xfrm>
        </p:grpSpPr>
        <p:sp>
          <p:nvSpPr>
            <p:cNvPr id="25" name="Text Box 74">
              <a:extLst>
                <a:ext uri="{FF2B5EF4-FFF2-40B4-BE49-F238E27FC236}">
                  <a16:creationId xmlns:a16="http://schemas.microsoft.com/office/drawing/2014/main" id="{18E13E9E-2ABF-4205-4C8C-A77DA62B0104}"/>
                </a:ext>
              </a:extLst>
            </p:cNvPr>
            <p:cNvSpPr txBox="1">
              <a:spLocks noChangeArrowheads="1"/>
            </p:cNvSpPr>
            <p:nvPr/>
          </p:nvSpPr>
          <p:spPr bwMode="auto">
            <a:xfrm>
              <a:off x="3248" y="1869"/>
              <a:ext cx="54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200">
                  <a:solidFill>
                    <a:srgbClr val="006600"/>
                  </a:solidFill>
                </a:rPr>
                <a:t>Vapor de agua</a:t>
              </a:r>
            </a:p>
          </p:txBody>
        </p:sp>
        <p:sp>
          <p:nvSpPr>
            <p:cNvPr id="26" name="Line 76">
              <a:extLst>
                <a:ext uri="{FF2B5EF4-FFF2-40B4-BE49-F238E27FC236}">
                  <a16:creationId xmlns:a16="http://schemas.microsoft.com/office/drawing/2014/main" id="{7B60839B-5A55-DEB9-4573-35589B70B310}"/>
                </a:ext>
              </a:extLst>
            </p:cNvPr>
            <p:cNvSpPr>
              <a:spLocks noChangeShapeType="1"/>
            </p:cNvSpPr>
            <p:nvPr/>
          </p:nvSpPr>
          <p:spPr bwMode="auto">
            <a:xfrm flipH="1">
              <a:off x="3356" y="1865"/>
              <a:ext cx="295" cy="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grpSp>
      <p:grpSp>
        <p:nvGrpSpPr>
          <p:cNvPr id="27" name="Group 85">
            <a:extLst>
              <a:ext uri="{FF2B5EF4-FFF2-40B4-BE49-F238E27FC236}">
                <a16:creationId xmlns:a16="http://schemas.microsoft.com/office/drawing/2014/main" id="{50AD6863-A334-4D67-DD74-667B0E48BF2B}"/>
              </a:ext>
            </a:extLst>
          </p:cNvPr>
          <p:cNvGrpSpPr>
            <a:grpSpLocks/>
          </p:cNvGrpSpPr>
          <p:nvPr/>
        </p:nvGrpSpPr>
        <p:grpSpPr bwMode="auto">
          <a:xfrm>
            <a:off x="3592513" y="3836987"/>
            <a:ext cx="811212" cy="274638"/>
            <a:chOff x="3379" y="2268"/>
            <a:chExt cx="511" cy="173"/>
          </a:xfrm>
        </p:grpSpPr>
        <p:sp>
          <p:nvSpPr>
            <p:cNvPr id="28" name="Text Box 47">
              <a:extLst>
                <a:ext uri="{FF2B5EF4-FFF2-40B4-BE49-F238E27FC236}">
                  <a16:creationId xmlns:a16="http://schemas.microsoft.com/office/drawing/2014/main" id="{5124C0E1-4B65-84D8-CAFC-E1A478F00513}"/>
                </a:ext>
              </a:extLst>
            </p:cNvPr>
            <p:cNvSpPr txBox="1">
              <a:spLocks noChangeArrowheads="1"/>
            </p:cNvSpPr>
            <p:nvPr/>
          </p:nvSpPr>
          <p:spPr bwMode="auto">
            <a:xfrm>
              <a:off x="3551" y="2268"/>
              <a:ext cx="339"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200">
                  <a:solidFill>
                    <a:srgbClr val="006600"/>
                  </a:solidFill>
                </a:rPr>
                <a:t>Agua</a:t>
              </a:r>
            </a:p>
          </p:txBody>
        </p:sp>
        <p:sp>
          <p:nvSpPr>
            <p:cNvPr id="29" name="Line 77">
              <a:extLst>
                <a:ext uri="{FF2B5EF4-FFF2-40B4-BE49-F238E27FC236}">
                  <a16:creationId xmlns:a16="http://schemas.microsoft.com/office/drawing/2014/main" id="{8BC3DA16-C18A-3E58-EAA0-A3A8FF2FC36F}"/>
                </a:ext>
              </a:extLst>
            </p:cNvPr>
            <p:cNvSpPr>
              <a:spLocks noChangeShapeType="1"/>
            </p:cNvSpPr>
            <p:nvPr/>
          </p:nvSpPr>
          <p:spPr bwMode="auto">
            <a:xfrm flipH="1">
              <a:off x="3379" y="2296"/>
              <a:ext cx="249"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grpSp>
      <p:sp>
        <p:nvSpPr>
          <p:cNvPr id="30" name="Line 78">
            <a:extLst>
              <a:ext uri="{FF2B5EF4-FFF2-40B4-BE49-F238E27FC236}">
                <a16:creationId xmlns:a16="http://schemas.microsoft.com/office/drawing/2014/main" id="{64C3A77E-7AE3-D672-7307-43C2BBFDE8EB}"/>
              </a:ext>
            </a:extLst>
          </p:cNvPr>
          <p:cNvSpPr>
            <a:spLocks noChangeShapeType="1"/>
          </p:cNvSpPr>
          <p:nvPr/>
        </p:nvSpPr>
        <p:spPr bwMode="auto">
          <a:xfrm flipV="1">
            <a:off x="712789" y="4386262"/>
            <a:ext cx="395287" cy="3238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31" name="Line 79">
            <a:extLst>
              <a:ext uri="{FF2B5EF4-FFF2-40B4-BE49-F238E27FC236}">
                <a16:creationId xmlns:a16="http://schemas.microsoft.com/office/drawing/2014/main" id="{770A09E4-5F4B-A001-0BBB-7C9139CA23AF}"/>
              </a:ext>
            </a:extLst>
          </p:cNvPr>
          <p:cNvSpPr>
            <a:spLocks noChangeShapeType="1"/>
          </p:cNvSpPr>
          <p:nvPr/>
        </p:nvSpPr>
        <p:spPr bwMode="auto">
          <a:xfrm flipV="1">
            <a:off x="1431925" y="2981326"/>
            <a:ext cx="0" cy="3968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32" name="Line 80">
            <a:extLst>
              <a:ext uri="{FF2B5EF4-FFF2-40B4-BE49-F238E27FC236}">
                <a16:creationId xmlns:a16="http://schemas.microsoft.com/office/drawing/2014/main" id="{368C6199-B15D-AEAA-6E2E-66CB217A66FE}"/>
              </a:ext>
            </a:extLst>
          </p:cNvPr>
          <p:cNvSpPr>
            <a:spLocks noChangeShapeType="1"/>
          </p:cNvSpPr>
          <p:nvPr/>
        </p:nvSpPr>
        <p:spPr bwMode="auto">
          <a:xfrm>
            <a:off x="4995863" y="3702050"/>
            <a:ext cx="0" cy="3238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33" name="Line 81">
            <a:extLst>
              <a:ext uri="{FF2B5EF4-FFF2-40B4-BE49-F238E27FC236}">
                <a16:creationId xmlns:a16="http://schemas.microsoft.com/office/drawing/2014/main" id="{1A440D38-572D-1631-1D48-BEE9A3265B30}"/>
              </a:ext>
            </a:extLst>
          </p:cNvPr>
          <p:cNvSpPr>
            <a:spLocks noChangeShapeType="1"/>
          </p:cNvSpPr>
          <p:nvPr/>
        </p:nvSpPr>
        <p:spPr bwMode="auto">
          <a:xfrm flipH="1">
            <a:off x="6221414" y="4349750"/>
            <a:ext cx="2508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34" name="Line 82">
            <a:extLst>
              <a:ext uri="{FF2B5EF4-FFF2-40B4-BE49-F238E27FC236}">
                <a16:creationId xmlns:a16="http://schemas.microsoft.com/office/drawing/2014/main" id="{74A81E51-64A5-5C11-C3E8-91DAC5ADC00D}"/>
              </a:ext>
            </a:extLst>
          </p:cNvPr>
          <p:cNvSpPr>
            <a:spLocks noChangeShapeType="1"/>
          </p:cNvSpPr>
          <p:nvPr/>
        </p:nvSpPr>
        <p:spPr bwMode="auto">
          <a:xfrm>
            <a:off x="6221414" y="4960937"/>
            <a:ext cx="2508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35" name="Line 83">
            <a:extLst>
              <a:ext uri="{FF2B5EF4-FFF2-40B4-BE49-F238E27FC236}">
                <a16:creationId xmlns:a16="http://schemas.microsoft.com/office/drawing/2014/main" id="{249EB04C-3491-3804-78D8-C188D2480DE9}"/>
              </a:ext>
            </a:extLst>
          </p:cNvPr>
          <p:cNvSpPr>
            <a:spLocks noChangeShapeType="1"/>
          </p:cNvSpPr>
          <p:nvPr/>
        </p:nvSpPr>
        <p:spPr bwMode="auto">
          <a:xfrm>
            <a:off x="6437314" y="2765425"/>
            <a:ext cx="358775" cy="0"/>
          </a:xfrm>
          <a:prstGeom prst="line">
            <a:avLst/>
          </a:prstGeom>
          <a:noFill/>
          <a:ln w="5715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36" name="CuadroTexto 35">
            <a:extLst>
              <a:ext uri="{FF2B5EF4-FFF2-40B4-BE49-F238E27FC236}">
                <a16:creationId xmlns:a16="http://schemas.microsoft.com/office/drawing/2014/main" id="{52FB4A54-C082-CCCD-07DB-249E43B03785}"/>
              </a:ext>
            </a:extLst>
          </p:cNvPr>
          <p:cNvSpPr txBox="1"/>
          <p:nvPr/>
        </p:nvSpPr>
        <p:spPr>
          <a:xfrm>
            <a:off x="102519" y="1036916"/>
            <a:ext cx="7593682" cy="369332"/>
          </a:xfrm>
          <a:prstGeom prst="rect">
            <a:avLst/>
          </a:prstGeom>
          <a:noFill/>
        </p:spPr>
        <p:txBody>
          <a:bodyPr wrap="none" rtlCol="0">
            <a:spAutoFit/>
          </a:bodyPr>
          <a:lstStyle/>
          <a:p>
            <a:r>
              <a:rPr lang="es-AR" dirty="0"/>
              <a:t>ESQUEMA DE FUNCIONAMIENTO DE CENTRAL TÉRMICA CONVENCIONAL</a:t>
            </a:r>
          </a:p>
        </p:txBody>
      </p:sp>
      <p:sp>
        <p:nvSpPr>
          <p:cNvPr id="37" name="CuadroTexto 36">
            <a:extLst>
              <a:ext uri="{FF2B5EF4-FFF2-40B4-BE49-F238E27FC236}">
                <a16:creationId xmlns:a16="http://schemas.microsoft.com/office/drawing/2014/main" id="{DFEDC4C7-8560-0DDE-3351-E84E306C7E7A}"/>
              </a:ext>
            </a:extLst>
          </p:cNvPr>
          <p:cNvSpPr txBox="1"/>
          <p:nvPr/>
        </p:nvSpPr>
        <p:spPr>
          <a:xfrm>
            <a:off x="7577217" y="1490186"/>
            <a:ext cx="3594099" cy="1477328"/>
          </a:xfrm>
          <a:prstGeom prst="rect">
            <a:avLst/>
          </a:prstGeom>
          <a:noFill/>
        </p:spPr>
        <p:txBody>
          <a:bodyPr wrap="square" rtlCol="0">
            <a:spAutoFit/>
          </a:bodyPr>
          <a:lstStyle/>
          <a:p>
            <a:pPr algn="just"/>
            <a:r>
              <a:rPr lang="es-AR" dirty="0"/>
              <a:t>VENTAJA:</a:t>
            </a:r>
          </a:p>
          <a:p>
            <a:pPr marL="285750" indent="-285750" algn="just">
              <a:buFont typeface="Arial" panose="020B0604020202020204" pitchFamily="34" charset="0"/>
              <a:buChar char="•"/>
            </a:pPr>
            <a:r>
              <a:rPr lang="es-AR" dirty="0"/>
              <a:t> DISPONIBILIDAD INSTANTÁNEA DE ENERGÍA.</a:t>
            </a:r>
          </a:p>
          <a:p>
            <a:pPr marL="285750" indent="-285750" algn="just">
              <a:buFont typeface="Arial" panose="020B0604020202020204" pitchFamily="34" charset="0"/>
              <a:buChar char="•"/>
            </a:pPr>
            <a:r>
              <a:rPr lang="es-AR" dirty="0"/>
              <a:t>CONOCIMIENTO ACABADO DE LA INGENIERÍA INTRÍNSECA.</a:t>
            </a:r>
          </a:p>
        </p:txBody>
      </p:sp>
      <p:sp>
        <p:nvSpPr>
          <p:cNvPr id="38" name="CuadroTexto 37">
            <a:extLst>
              <a:ext uri="{FF2B5EF4-FFF2-40B4-BE49-F238E27FC236}">
                <a16:creationId xmlns:a16="http://schemas.microsoft.com/office/drawing/2014/main" id="{6CAE5FD4-8D51-3FD2-B1EC-B65E87834BB7}"/>
              </a:ext>
            </a:extLst>
          </p:cNvPr>
          <p:cNvSpPr txBox="1"/>
          <p:nvPr/>
        </p:nvSpPr>
        <p:spPr>
          <a:xfrm>
            <a:off x="7546144" y="3959543"/>
            <a:ext cx="4230764" cy="923330"/>
          </a:xfrm>
          <a:prstGeom prst="rect">
            <a:avLst/>
          </a:prstGeom>
          <a:noFill/>
        </p:spPr>
        <p:txBody>
          <a:bodyPr wrap="square" rtlCol="0">
            <a:spAutoFit/>
          </a:bodyPr>
          <a:lstStyle/>
          <a:p>
            <a:pPr algn="just"/>
            <a:r>
              <a:rPr lang="es-AR" dirty="0"/>
              <a:t>DESVENTAJA:</a:t>
            </a:r>
          </a:p>
          <a:p>
            <a:pPr marL="285750" indent="-285750" algn="just">
              <a:buFont typeface="Arial" panose="020B0604020202020204" pitchFamily="34" charset="0"/>
              <a:buChar char="•"/>
            </a:pPr>
            <a:r>
              <a:rPr lang="es-AR" dirty="0"/>
              <a:t>CONTAMINACIÓN.</a:t>
            </a:r>
          </a:p>
          <a:p>
            <a:pPr marL="285750" indent="-285750" algn="just">
              <a:buFont typeface="Arial" panose="020B0604020202020204" pitchFamily="34" charset="0"/>
              <a:buChar char="•"/>
            </a:pPr>
            <a:r>
              <a:rPr lang="es-AR" dirty="0"/>
              <a:t>COMBUSTIBLE NO RENOVABLE.</a:t>
            </a:r>
          </a:p>
        </p:txBody>
      </p:sp>
    </p:spTree>
    <p:extLst>
      <p:ext uri="{BB962C8B-B14F-4D97-AF65-F5344CB8AC3E}">
        <p14:creationId xmlns:p14="http://schemas.microsoft.com/office/powerpoint/2010/main" val="187157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down)">
                                      <p:cBhvr>
                                        <p:cTn id="11" dur="1000"/>
                                        <p:tgtEl>
                                          <p:spTgt spid="30"/>
                                        </p:tgtEl>
                                      </p:cBhvr>
                                    </p:animEffect>
                                  </p:childTnLst>
                                </p:cTn>
                              </p:par>
                            </p:childTnLst>
                          </p:cTn>
                        </p:par>
                        <p:par>
                          <p:cTn id="12" fill="hold">
                            <p:stCondLst>
                              <p:cond delay="3000"/>
                            </p:stCondLst>
                            <p:childTnLst>
                              <p:par>
                                <p:cTn id="13" presetID="22" presetClass="entr" presetSubtype="4"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1000"/>
                                        <p:tgtEl>
                                          <p:spTgt spid="31"/>
                                        </p:tgtEl>
                                      </p:cBhvr>
                                    </p:animEffect>
                                  </p:childTnLst>
                                </p:cTn>
                              </p:par>
                            </p:childTnLst>
                          </p:cTn>
                        </p:par>
                        <p:par>
                          <p:cTn id="16" fill="hold">
                            <p:stCondLst>
                              <p:cond delay="4000"/>
                            </p:stCondLst>
                            <p:childTnLst>
                              <p:par>
                                <p:cTn id="17" presetID="9" presetClass="entr" presetSubtype="0"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1000"/>
                                        <p:tgtEl>
                                          <p:spTgt spid="19"/>
                                        </p:tgtEl>
                                      </p:cBhvr>
                                    </p:animEffect>
                                  </p:childTnLst>
                                </p:cTn>
                              </p:par>
                            </p:childTnLst>
                          </p:cTn>
                        </p:par>
                        <p:par>
                          <p:cTn id="25" fill="hold">
                            <p:stCondLst>
                              <p:cond delay="1000"/>
                            </p:stCondLst>
                            <p:childTnLst>
                              <p:par>
                                <p:cTn id="26" presetID="53"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par>
                          <p:cTn id="31" fill="hold">
                            <p:stCondLst>
                              <p:cond delay="1500"/>
                            </p:stCondLst>
                            <p:childTnLst>
                              <p:par>
                                <p:cTn id="32" presetID="9"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dissolve">
                                      <p:cBhvr>
                                        <p:cTn id="34" dur="500"/>
                                        <p:tgtEl>
                                          <p:spTgt spid="5"/>
                                        </p:tgtEl>
                                      </p:cBhvr>
                                    </p:animEffect>
                                  </p:childTnLst>
                                </p:cTn>
                              </p:par>
                            </p:childTnLst>
                          </p:cTn>
                        </p:par>
                        <p:par>
                          <p:cTn id="35" fill="hold">
                            <p:stCondLst>
                              <p:cond delay="2000"/>
                            </p:stCondLst>
                            <p:childTnLst>
                              <p:par>
                                <p:cTn id="36" presetID="22" presetClass="entr" presetSubtype="8" fill="hold" nodeType="afterEffect">
                                  <p:stCondLst>
                                    <p:cond delay="50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1000"/>
                                        <p:tgtEl>
                                          <p:spTgt spid="24"/>
                                        </p:tgtEl>
                                      </p:cBhvr>
                                    </p:animEffect>
                                  </p:childTnLst>
                                </p:cTn>
                              </p:par>
                            </p:childTnLst>
                          </p:cTn>
                        </p:par>
                        <p:par>
                          <p:cTn id="39" fill="hold">
                            <p:stCondLst>
                              <p:cond delay="3500"/>
                            </p:stCondLst>
                            <p:childTnLst>
                              <p:par>
                                <p:cTn id="40" presetID="22" presetClass="entr" presetSubtype="4" fill="hold" grpId="0" nodeType="afterEffect">
                                  <p:stCondLst>
                                    <p:cond delay="50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1000"/>
                                        <p:tgtEl>
                                          <p:spTgt spid="21"/>
                                        </p:tgtEl>
                                      </p:cBhvr>
                                    </p:animEffect>
                                  </p:childTnLst>
                                </p:cTn>
                              </p:par>
                            </p:childTnLst>
                          </p:cTn>
                        </p:par>
                        <p:par>
                          <p:cTn id="43" fill="hold">
                            <p:stCondLst>
                              <p:cond delay="5000"/>
                            </p:stCondLst>
                            <p:childTnLst>
                              <p:par>
                                <p:cTn id="44" presetID="53"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childTnLst>
                          </p:cTn>
                        </p:par>
                        <p:par>
                          <p:cTn id="49" fill="hold">
                            <p:stCondLst>
                              <p:cond delay="5500"/>
                            </p:stCondLst>
                            <p:childTnLst>
                              <p:par>
                                <p:cTn id="50" presetID="9" presetClass="entr" presetSubtype="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childTnLst>
                          </p:cTn>
                        </p:par>
                        <p:par>
                          <p:cTn id="53" fill="hold">
                            <p:stCondLst>
                              <p:cond delay="6500"/>
                            </p:stCondLst>
                            <p:childTnLst>
                              <p:par>
                                <p:cTn id="54" presetID="22" presetClass="entr" presetSubtype="1" fill="hold" grpId="0" nodeType="afterEffect">
                                  <p:stCondLst>
                                    <p:cond delay="500"/>
                                  </p:stCondLst>
                                  <p:childTnLst>
                                    <p:set>
                                      <p:cBhvr>
                                        <p:cTn id="55" dur="1" fill="hold">
                                          <p:stCondLst>
                                            <p:cond delay="0"/>
                                          </p:stCondLst>
                                        </p:cTn>
                                        <p:tgtEl>
                                          <p:spTgt spid="23"/>
                                        </p:tgtEl>
                                        <p:attrNameLst>
                                          <p:attrName>style.visibility</p:attrName>
                                        </p:attrNameLst>
                                      </p:cBhvr>
                                      <p:to>
                                        <p:strVal val="visible"/>
                                      </p:to>
                                    </p:set>
                                    <p:animEffect transition="in" filter="wipe(up)">
                                      <p:cBhvr>
                                        <p:cTn id="56" dur="1000"/>
                                        <p:tgtEl>
                                          <p:spTgt spid="23"/>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up)">
                                      <p:cBhvr>
                                        <p:cTn id="59" dur="1000"/>
                                        <p:tgtEl>
                                          <p:spTgt spid="32"/>
                                        </p:tgtEl>
                                      </p:cBhvr>
                                    </p:animEffect>
                                  </p:childTnLst>
                                </p:cTn>
                              </p:par>
                            </p:childTnLst>
                          </p:cTn>
                        </p:par>
                        <p:par>
                          <p:cTn id="60" fill="hold">
                            <p:stCondLst>
                              <p:cond delay="8000"/>
                            </p:stCondLst>
                            <p:childTnLst>
                              <p:par>
                                <p:cTn id="61" presetID="53" presetClass="entr" presetSubtype="0"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p:cTn id="63" dur="500" fill="hold"/>
                                        <p:tgtEl>
                                          <p:spTgt spid="16"/>
                                        </p:tgtEl>
                                        <p:attrNameLst>
                                          <p:attrName>ppt_w</p:attrName>
                                        </p:attrNameLst>
                                      </p:cBhvr>
                                      <p:tavLst>
                                        <p:tav tm="0">
                                          <p:val>
                                            <p:fltVal val="0"/>
                                          </p:val>
                                        </p:tav>
                                        <p:tav tm="100000">
                                          <p:val>
                                            <p:strVal val="#ppt_w"/>
                                          </p:val>
                                        </p:tav>
                                      </p:tavLst>
                                    </p:anim>
                                    <p:anim calcmode="lin" valueType="num">
                                      <p:cBhvr>
                                        <p:cTn id="64" dur="500" fill="hold"/>
                                        <p:tgtEl>
                                          <p:spTgt spid="16"/>
                                        </p:tgtEl>
                                        <p:attrNameLst>
                                          <p:attrName>ppt_h</p:attrName>
                                        </p:attrNameLst>
                                      </p:cBhvr>
                                      <p:tavLst>
                                        <p:tav tm="0">
                                          <p:val>
                                            <p:fltVal val="0"/>
                                          </p:val>
                                        </p:tav>
                                        <p:tav tm="100000">
                                          <p:val>
                                            <p:strVal val="#ppt_h"/>
                                          </p:val>
                                        </p:tav>
                                      </p:tavLst>
                                    </p:anim>
                                    <p:animEffect transition="in" filter="fade">
                                      <p:cBhvr>
                                        <p:cTn id="65" dur="500"/>
                                        <p:tgtEl>
                                          <p:spTgt spid="16"/>
                                        </p:tgtEl>
                                      </p:cBhvr>
                                    </p:animEffect>
                                  </p:childTnLst>
                                </p:cTn>
                              </p:par>
                            </p:childTnLst>
                          </p:cTn>
                        </p:par>
                        <p:par>
                          <p:cTn id="66" fill="hold">
                            <p:stCondLst>
                              <p:cond delay="8500"/>
                            </p:stCondLst>
                            <p:childTnLst>
                              <p:par>
                                <p:cTn id="67" presetID="9"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dissolve">
                                      <p:cBhvr>
                                        <p:cTn id="69" dur="500"/>
                                        <p:tgtEl>
                                          <p:spTgt spid="22"/>
                                        </p:tgtEl>
                                      </p:cBhvr>
                                    </p:animEffect>
                                  </p:childTnLst>
                                </p:cTn>
                              </p:par>
                              <p:par>
                                <p:cTn id="70" presetID="22" presetClass="entr" presetSubtype="8" repeatCount="2000" fill="hold" grpId="0"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left)">
                                      <p:cBhvr>
                                        <p:cTn id="72" dur="1000"/>
                                        <p:tgtEl>
                                          <p:spTgt spid="35"/>
                                        </p:tgtEl>
                                      </p:cBhvr>
                                    </p:animEffect>
                                  </p:childTnLst>
                                </p:cTn>
                              </p:par>
                            </p:childTnLst>
                          </p:cTn>
                        </p:par>
                        <p:par>
                          <p:cTn id="73" fill="hold">
                            <p:stCondLst>
                              <p:cond delay="10500"/>
                            </p:stCondLst>
                            <p:childTnLst>
                              <p:par>
                                <p:cTn id="74" presetID="22" presetClass="entr" presetSubtype="8" fill="hold" grpId="0" nodeType="afterEffect">
                                  <p:stCondLst>
                                    <p:cond delay="500"/>
                                  </p:stCondLst>
                                  <p:childTnLst>
                                    <p:set>
                                      <p:cBhvr>
                                        <p:cTn id="75" dur="1" fill="hold">
                                          <p:stCondLst>
                                            <p:cond delay="0"/>
                                          </p:stCondLst>
                                        </p:cTn>
                                        <p:tgtEl>
                                          <p:spTgt spid="34"/>
                                        </p:tgtEl>
                                        <p:attrNameLst>
                                          <p:attrName>style.visibility</p:attrName>
                                        </p:attrNameLst>
                                      </p:cBhvr>
                                      <p:to>
                                        <p:strVal val="visible"/>
                                      </p:to>
                                    </p:set>
                                    <p:animEffect transition="in" filter="wipe(left)">
                                      <p:cBhvr>
                                        <p:cTn id="76" dur="1000"/>
                                        <p:tgtEl>
                                          <p:spTgt spid="34"/>
                                        </p:tgtEl>
                                      </p:cBhvr>
                                    </p:animEffect>
                                  </p:childTnLst>
                                </p:cTn>
                              </p:par>
                              <p:par>
                                <p:cTn id="77" presetID="22" presetClass="entr" presetSubtype="2" fill="hold" grpId="0" nodeType="withEffect">
                                  <p:stCondLst>
                                    <p:cond delay="50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000"/>
                                        <p:tgtEl>
                                          <p:spTgt spid="33"/>
                                        </p:tgtEl>
                                      </p:cBhvr>
                                    </p:animEffect>
                                  </p:childTnLst>
                                </p:cTn>
                              </p:par>
                            </p:childTnLst>
                          </p:cTn>
                        </p:par>
                        <p:par>
                          <p:cTn id="80" fill="hold">
                            <p:stCondLst>
                              <p:cond delay="12000"/>
                            </p:stCondLst>
                            <p:childTnLst>
                              <p:par>
                                <p:cTn id="81" presetID="22" presetClass="entr" presetSubtype="2" fill="hold" nodeType="afterEffect">
                                  <p:stCondLst>
                                    <p:cond delay="500"/>
                                  </p:stCondLst>
                                  <p:childTnLst>
                                    <p:set>
                                      <p:cBhvr>
                                        <p:cTn id="82" dur="1" fill="hold">
                                          <p:stCondLst>
                                            <p:cond delay="0"/>
                                          </p:stCondLst>
                                        </p:cTn>
                                        <p:tgtEl>
                                          <p:spTgt spid="27"/>
                                        </p:tgtEl>
                                        <p:attrNameLst>
                                          <p:attrName>style.visibility</p:attrName>
                                        </p:attrNameLst>
                                      </p:cBhvr>
                                      <p:to>
                                        <p:strVal val="visible"/>
                                      </p:to>
                                    </p:set>
                                    <p:animEffect transition="in" filter="wipe(right)">
                                      <p:cBhvr>
                                        <p:cTn id="83"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9" grpId="0" animBg="1"/>
      <p:bldP spid="20" grpId="0"/>
      <p:bldP spid="21" grpId="0" animBg="1"/>
      <p:bldP spid="22" grpId="0"/>
      <p:bldP spid="23" grpId="0" animBg="1"/>
      <p:bldP spid="30" grpId="0" animBg="1"/>
      <p:bldP spid="31" grpId="0" animBg="1"/>
      <p:bldP spid="32" grpId="0" animBg="1"/>
      <p:bldP spid="33" grpId="0" animBg="1"/>
      <p:bldP spid="34"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52E45-5B7A-FACA-2B2F-EA3BD7DD5E4D}"/>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DF5DD62F-596E-B1FB-FE1A-DBAD06023257}"/>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2B8D097C-C7BB-9FEF-1219-F1303208E0B0}"/>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86018CD6-1EE6-019D-4EEC-4CCE953E0B29}"/>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E0FF3A42-18D9-ADBB-D5F4-505A667F5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D0425D46-535D-7288-BE0E-B9B53D0B5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AB3092D0-A494-2293-2D99-C7D206A84046}"/>
              </a:ext>
            </a:extLst>
          </p:cNvPr>
          <p:cNvSpPr>
            <a:spLocks noGrp="1"/>
          </p:cNvSpPr>
          <p:nvPr>
            <p:ph type="sldNum" sz="quarter" idx="12"/>
          </p:nvPr>
        </p:nvSpPr>
        <p:spPr/>
        <p:txBody>
          <a:bodyPr/>
          <a:lstStyle/>
          <a:p>
            <a:fld id="{4211D988-AFD1-4293-9FBC-6556B6FD0ACE}" type="slidenum">
              <a:rPr lang="es-AR" smtClean="0"/>
              <a:t>30</a:t>
            </a:fld>
            <a:endParaRPr lang="es-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BF9EA9C5-5140-BA5E-CB9B-5638DBAEF101}"/>
                  </a:ext>
                </a:extLst>
              </p:cNvPr>
              <p:cNvSpPr txBox="1"/>
              <p:nvPr/>
            </p:nvSpPr>
            <p:spPr>
              <a:xfrm>
                <a:off x="595663" y="1098708"/>
                <a:ext cx="11327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AR" sz="2400" b="0" i="1" smtClean="0">
                          <a:latin typeface="Cambria Math" panose="02040503050406030204" pitchFamily="18" charset="0"/>
                        </a:rPr>
                        <m:t>𝑇𝑆𝐼</m:t>
                      </m:r>
                      <m:r>
                        <a:rPr lang="es-AR" sz="2400" b="0" i="1" smtClean="0">
                          <a:latin typeface="Cambria Math" panose="02040503050406030204" pitchFamily="18" charset="0"/>
                        </a:rPr>
                        <m:t> </m:t>
                      </m:r>
                      <m:r>
                        <a:rPr lang="es-AR" sz="2400" b="0" i="1" smtClean="0">
                          <a:latin typeface="Cambria Math" panose="02040503050406030204" pitchFamily="18" charset="0"/>
                        </a:rPr>
                        <m:t>𝑥</m:t>
                      </m:r>
                      <m:r>
                        <a:rPr lang="es-AR" sz="2400" b="0" i="1" smtClean="0">
                          <a:latin typeface="Cambria Math" panose="02040503050406030204" pitchFamily="18" charset="0"/>
                        </a:rPr>
                        <m:t> </m:t>
                      </m:r>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rPr>
                            <m:t>𝐸</m:t>
                          </m:r>
                        </m:e>
                        <m:sub>
                          <m:r>
                            <a:rPr lang="es-AR" sz="2400" b="0" i="1" smtClean="0">
                              <a:latin typeface="Cambria Math" panose="02040503050406030204" pitchFamily="18" charset="0"/>
                            </a:rPr>
                            <m:t>0</m:t>
                          </m:r>
                        </m:sub>
                      </m:sSub>
                    </m:oMath>
                  </m:oMathPara>
                </a14:m>
                <a:endParaRPr lang="es-AR" sz="2400" dirty="0"/>
              </a:p>
            </p:txBody>
          </p:sp>
        </mc:Choice>
        <mc:Fallback xmlns="">
          <p:sp>
            <p:nvSpPr>
              <p:cNvPr id="3" name="CuadroTexto 2">
                <a:extLst>
                  <a:ext uri="{FF2B5EF4-FFF2-40B4-BE49-F238E27FC236}">
                    <a16:creationId xmlns:a16="http://schemas.microsoft.com/office/drawing/2014/main" id="{BF9EA9C5-5140-BA5E-CB9B-5638DBAEF101}"/>
                  </a:ext>
                </a:extLst>
              </p:cNvPr>
              <p:cNvSpPr txBox="1">
                <a:spLocks noRot="1" noChangeAspect="1" noMove="1" noResize="1" noEditPoints="1" noAdjustHandles="1" noChangeArrowheads="1" noChangeShapeType="1" noTextEdit="1"/>
              </p:cNvSpPr>
              <p:nvPr/>
            </p:nvSpPr>
            <p:spPr>
              <a:xfrm>
                <a:off x="595663" y="1098708"/>
                <a:ext cx="1132764" cy="369332"/>
              </a:xfrm>
              <a:prstGeom prst="rect">
                <a:avLst/>
              </a:prstGeom>
              <a:blipFill>
                <a:blip r:embed="rId5"/>
                <a:stretch>
                  <a:fillRect l="-7527" r="-2688" b="-11475"/>
                </a:stretch>
              </a:blipFill>
            </p:spPr>
            <p:txBody>
              <a:bodyPr/>
              <a:lstStyle/>
              <a:p>
                <a:r>
                  <a:rPr lang="es-AR">
                    <a:noFill/>
                  </a:rPr>
                  <a:t> </a:t>
                </a:r>
              </a:p>
            </p:txBody>
          </p:sp>
        </mc:Fallback>
      </mc:AlternateContent>
      <p:cxnSp>
        <p:nvCxnSpPr>
          <p:cNvPr id="5" name="Conector recto de flecha 4">
            <a:extLst>
              <a:ext uri="{FF2B5EF4-FFF2-40B4-BE49-F238E27FC236}">
                <a16:creationId xmlns:a16="http://schemas.microsoft.com/office/drawing/2014/main" id="{D8C5F8CD-6A7F-CB31-3A9D-3DB0A2F6CF94}"/>
              </a:ext>
            </a:extLst>
          </p:cNvPr>
          <p:cNvCxnSpPr/>
          <p:nvPr/>
        </p:nvCxnSpPr>
        <p:spPr>
          <a:xfrm>
            <a:off x="1773745" y="1283374"/>
            <a:ext cx="900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43115D8-92BC-9ADB-8FD3-51FDDD43C914}"/>
                  </a:ext>
                </a:extLst>
              </p:cNvPr>
              <p:cNvSpPr txBox="1"/>
              <p:nvPr/>
            </p:nvSpPr>
            <p:spPr>
              <a:xfrm>
                <a:off x="2821241" y="931483"/>
                <a:ext cx="4582793" cy="7037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400" b="0" i="1" smtClean="0">
                          <a:latin typeface="Cambria Math" panose="02040503050406030204" pitchFamily="18" charset="0"/>
                          <a:sym typeface="Symbol" panose="05050102010706020507" pitchFamily="18" charset="2"/>
                        </a:rPr>
                        <m:t></m:t>
                      </m:r>
                      <m:r>
                        <a:rPr lang="es-AR" sz="2400" b="0" i="1" smtClean="0">
                          <a:latin typeface="Cambria Math" panose="02040503050406030204" pitchFamily="18" charset="0"/>
                        </a:rPr>
                        <m:t>136</m:t>
                      </m:r>
                      <m:r>
                        <a:rPr lang="es-MX" sz="2400" b="0" i="1" smtClean="0">
                          <a:latin typeface="Cambria Math" panose="02040503050406030204" pitchFamily="18" charset="0"/>
                        </a:rPr>
                        <m:t>1</m:t>
                      </m:r>
                      <m:r>
                        <a:rPr lang="es-AR" sz="2400" b="0" i="1" smtClean="0">
                          <a:latin typeface="Cambria Math" panose="02040503050406030204" pitchFamily="18" charset="0"/>
                        </a:rPr>
                        <m:t> </m:t>
                      </m:r>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𝑊</m:t>
                          </m:r>
                        </m:num>
                        <m:den>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𝑚</m:t>
                              </m:r>
                            </m:e>
                            <m:sup>
                              <m:r>
                                <a:rPr lang="es-AR" sz="2400" b="0" i="1" smtClean="0">
                                  <a:latin typeface="Cambria Math" panose="02040503050406030204" pitchFamily="18" charset="0"/>
                                </a:rPr>
                                <m:t>2</m:t>
                              </m:r>
                            </m:sup>
                          </m:sSup>
                        </m:den>
                      </m:f>
                      <m:r>
                        <a:rPr lang="es-AR" sz="2400" b="0" i="0" smtClean="0">
                          <a:latin typeface="Cambria Math" panose="02040503050406030204" pitchFamily="18" charset="0"/>
                        </a:rPr>
                        <m:t> .(1+0.033 </m:t>
                      </m:r>
                      <m:r>
                        <m:rPr>
                          <m:sty m:val="p"/>
                        </m:rPr>
                        <a:rPr lang="es-AR" sz="2400" b="0" i="0" smtClean="0">
                          <a:latin typeface="Cambria Math" panose="02040503050406030204" pitchFamily="18" charset="0"/>
                        </a:rPr>
                        <m:t>cos</m:t>
                      </m:r>
                      <m:r>
                        <a:rPr lang="es-AR" sz="2400" b="0" i="0" smtClean="0">
                          <a:latin typeface="Cambria Math" panose="02040503050406030204" pitchFamily="18" charset="0"/>
                        </a:rPr>
                        <m:t> </m:t>
                      </m:r>
                      <m:d>
                        <m:dPr>
                          <m:begChr m:val="["/>
                          <m:endChr m:val="]"/>
                          <m:ctrlPr>
                            <a:rPr lang="es-AR" sz="2400" b="0" i="1" smtClean="0">
                              <a:latin typeface="Cambria Math" panose="02040503050406030204" pitchFamily="18" charset="0"/>
                            </a:rPr>
                          </m:ctrlPr>
                        </m:dPr>
                        <m:e>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2</m:t>
                              </m:r>
                              <m:r>
                                <a:rPr lang="es-AR" sz="2400" b="0" i="1" smtClean="0">
                                  <a:latin typeface="Cambria Math" panose="02040503050406030204" pitchFamily="18" charset="0"/>
                                  <a:sym typeface="Symbol" panose="05050102010706020507" pitchFamily="18" charset="2"/>
                                </a:rPr>
                                <m:t> </m:t>
                              </m:r>
                              <m:r>
                                <a:rPr lang="es-AR" sz="2400" b="0" i="1" smtClean="0">
                                  <a:latin typeface="Cambria Math" panose="02040503050406030204" pitchFamily="18" charset="0"/>
                                  <a:sym typeface="Symbol" panose="05050102010706020507" pitchFamily="18" charset="2"/>
                                </a:rPr>
                                <m:t>𝐽</m:t>
                              </m:r>
                            </m:num>
                            <m:den>
                              <m:r>
                                <a:rPr lang="es-AR" sz="2400" b="0" i="1" smtClean="0">
                                  <a:latin typeface="Cambria Math" panose="02040503050406030204" pitchFamily="18" charset="0"/>
                                </a:rPr>
                                <m:t>365</m:t>
                              </m:r>
                            </m:den>
                          </m:f>
                        </m:e>
                      </m:d>
                      <m:r>
                        <a:rPr lang="es-AR" sz="2400" b="0" i="1" smtClean="0">
                          <a:latin typeface="Cambria Math" panose="02040503050406030204" pitchFamily="18" charset="0"/>
                        </a:rPr>
                        <m:t>)</m:t>
                      </m:r>
                    </m:oMath>
                  </m:oMathPara>
                </a14:m>
                <a:endParaRPr lang="es-AR" sz="2400" dirty="0"/>
              </a:p>
            </p:txBody>
          </p:sp>
        </mc:Choice>
        <mc:Fallback xmlns="">
          <p:sp>
            <p:nvSpPr>
              <p:cNvPr id="7" name="CuadroTexto 6">
                <a:extLst>
                  <a:ext uri="{FF2B5EF4-FFF2-40B4-BE49-F238E27FC236}">
                    <a16:creationId xmlns:a16="http://schemas.microsoft.com/office/drawing/2014/main" id="{343115D8-92BC-9ADB-8FD3-51FDDD43C914}"/>
                  </a:ext>
                </a:extLst>
              </p:cNvPr>
              <p:cNvSpPr txBox="1">
                <a:spLocks noRot="1" noChangeAspect="1" noMove="1" noResize="1" noEditPoints="1" noAdjustHandles="1" noChangeArrowheads="1" noChangeShapeType="1" noTextEdit="1"/>
              </p:cNvSpPr>
              <p:nvPr/>
            </p:nvSpPr>
            <p:spPr>
              <a:xfrm>
                <a:off x="2821241" y="931483"/>
                <a:ext cx="4582793" cy="703782"/>
              </a:xfrm>
              <a:prstGeom prst="rect">
                <a:avLst/>
              </a:prstGeom>
              <a:blipFill>
                <a:blip r:embed="rId6"/>
                <a:stretch>
                  <a:fillRect/>
                </a:stretch>
              </a:blipFill>
            </p:spPr>
            <p:txBody>
              <a:bodyPr/>
              <a:lstStyle/>
              <a:p>
                <a:r>
                  <a:rPr lang="es-AR">
                    <a:noFill/>
                  </a:rPr>
                  <a:t> </a:t>
                </a:r>
              </a:p>
            </p:txBody>
          </p:sp>
        </mc:Fallback>
      </mc:AlternateContent>
      <p:sp>
        <p:nvSpPr>
          <p:cNvPr id="10" name="CuadroTexto 9">
            <a:extLst>
              <a:ext uri="{FF2B5EF4-FFF2-40B4-BE49-F238E27FC236}">
                <a16:creationId xmlns:a16="http://schemas.microsoft.com/office/drawing/2014/main" id="{DDBB193F-D137-EC83-84F1-41821155D1B9}"/>
              </a:ext>
            </a:extLst>
          </p:cNvPr>
          <p:cNvSpPr txBox="1"/>
          <p:nvPr/>
        </p:nvSpPr>
        <p:spPr>
          <a:xfrm>
            <a:off x="2664895" y="1834921"/>
            <a:ext cx="8164285" cy="369332"/>
          </a:xfrm>
          <a:prstGeom prst="rect">
            <a:avLst/>
          </a:prstGeom>
          <a:noFill/>
        </p:spPr>
        <p:txBody>
          <a:bodyPr wrap="square" rtlCol="0">
            <a:spAutoFit/>
          </a:bodyPr>
          <a:lstStyle/>
          <a:p>
            <a:pPr algn="just"/>
            <a:r>
              <a:rPr lang="es-AR" dirty="0"/>
              <a:t>Este valor es el mismo para TODO el planeta, y solo depende del día del año J</a:t>
            </a:r>
          </a:p>
        </p:txBody>
      </p:sp>
      <p:sp>
        <p:nvSpPr>
          <p:cNvPr id="11" name="Rectángulo 10">
            <a:extLst>
              <a:ext uri="{FF2B5EF4-FFF2-40B4-BE49-F238E27FC236}">
                <a16:creationId xmlns:a16="http://schemas.microsoft.com/office/drawing/2014/main" id="{0845A0CB-0474-9142-50ED-F9BADC100B07}"/>
              </a:ext>
            </a:extLst>
          </p:cNvPr>
          <p:cNvSpPr/>
          <p:nvPr/>
        </p:nvSpPr>
        <p:spPr>
          <a:xfrm>
            <a:off x="6919643" y="817455"/>
            <a:ext cx="263181" cy="4913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12" name="Grupo 11">
            <a:extLst>
              <a:ext uri="{FF2B5EF4-FFF2-40B4-BE49-F238E27FC236}">
                <a16:creationId xmlns:a16="http://schemas.microsoft.com/office/drawing/2014/main" id="{AA435937-6F86-CE35-81C1-8DEEC17DD303}"/>
              </a:ext>
            </a:extLst>
          </p:cNvPr>
          <p:cNvGrpSpPr/>
          <p:nvPr/>
        </p:nvGrpSpPr>
        <p:grpSpPr>
          <a:xfrm>
            <a:off x="601772" y="2220854"/>
            <a:ext cx="5650173" cy="2893326"/>
            <a:chOff x="723331" y="1978925"/>
            <a:chExt cx="5650173" cy="2893326"/>
          </a:xfrm>
        </p:grpSpPr>
        <p:cxnSp>
          <p:nvCxnSpPr>
            <p:cNvPr id="13" name="Conector recto de flecha 12">
              <a:extLst>
                <a:ext uri="{FF2B5EF4-FFF2-40B4-BE49-F238E27FC236}">
                  <a16:creationId xmlns:a16="http://schemas.microsoft.com/office/drawing/2014/main" id="{4E5DF77C-86F8-E0A0-546A-C2F034DF44B8}"/>
                </a:ext>
              </a:extLst>
            </p:cNvPr>
            <p:cNvCxnSpPr/>
            <p:nvPr/>
          </p:nvCxnSpPr>
          <p:spPr>
            <a:xfrm flipV="1">
              <a:off x="723331" y="1978925"/>
              <a:ext cx="0" cy="2879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4208D1D7-A3BF-599D-B649-A5FB9A1DF6E1}"/>
                </a:ext>
              </a:extLst>
            </p:cNvPr>
            <p:cNvCxnSpPr/>
            <p:nvPr/>
          </p:nvCxnSpPr>
          <p:spPr>
            <a:xfrm>
              <a:off x="723331" y="4858603"/>
              <a:ext cx="5650173" cy="1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0" name="Grupo 39">
            <a:extLst>
              <a:ext uri="{FF2B5EF4-FFF2-40B4-BE49-F238E27FC236}">
                <a16:creationId xmlns:a16="http://schemas.microsoft.com/office/drawing/2014/main" id="{9A5A7393-0752-2926-7D6D-7D2EA453AA49}"/>
              </a:ext>
            </a:extLst>
          </p:cNvPr>
          <p:cNvGrpSpPr/>
          <p:nvPr/>
        </p:nvGrpSpPr>
        <p:grpSpPr>
          <a:xfrm>
            <a:off x="601772" y="3123759"/>
            <a:ext cx="5390087" cy="1990421"/>
            <a:chOff x="601772" y="3123759"/>
            <a:chExt cx="5390087" cy="1990421"/>
          </a:xfrm>
        </p:grpSpPr>
        <p:cxnSp>
          <p:nvCxnSpPr>
            <p:cNvPr id="19" name="Conector recto 18">
              <a:extLst>
                <a:ext uri="{FF2B5EF4-FFF2-40B4-BE49-F238E27FC236}">
                  <a16:creationId xmlns:a16="http://schemas.microsoft.com/office/drawing/2014/main" id="{61065DAA-08B7-AD36-0AF4-38366BAFC965}"/>
                </a:ext>
              </a:extLst>
            </p:cNvPr>
            <p:cNvCxnSpPr/>
            <p:nvPr/>
          </p:nvCxnSpPr>
          <p:spPr>
            <a:xfrm flipH="1">
              <a:off x="2151378" y="3131057"/>
              <a:ext cx="17417" cy="198312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6FBB98A6-BF01-3E0D-4662-60201523623D}"/>
                </a:ext>
              </a:extLst>
            </p:cNvPr>
            <p:cNvCxnSpPr/>
            <p:nvPr/>
          </p:nvCxnSpPr>
          <p:spPr>
            <a:xfrm flipH="1">
              <a:off x="4437378" y="3131057"/>
              <a:ext cx="17417" cy="198312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0B5EC3A8-0DBC-8BCF-370E-5214CC1F41FC}"/>
                </a:ext>
              </a:extLst>
            </p:cNvPr>
            <p:cNvCxnSpPr/>
            <p:nvPr/>
          </p:nvCxnSpPr>
          <p:spPr>
            <a:xfrm>
              <a:off x="2168795" y="3123759"/>
              <a:ext cx="228600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1964D305-990B-5C4A-6AAA-A95B0A8F39B1}"/>
                </a:ext>
              </a:extLst>
            </p:cNvPr>
            <p:cNvCxnSpPr/>
            <p:nvPr/>
          </p:nvCxnSpPr>
          <p:spPr>
            <a:xfrm>
              <a:off x="601772" y="5107356"/>
              <a:ext cx="1558314"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0591E519-297D-0711-E52C-B9F23A5D0D0E}"/>
                </a:ext>
              </a:extLst>
            </p:cNvPr>
            <p:cNvCxnSpPr/>
            <p:nvPr/>
          </p:nvCxnSpPr>
          <p:spPr>
            <a:xfrm>
              <a:off x="4433545" y="5114180"/>
              <a:ext cx="1558314"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 name="CuadroTexto 21">
            <a:extLst>
              <a:ext uri="{FF2B5EF4-FFF2-40B4-BE49-F238E27FC236}">
                <a16:creationId xmlns:a16="http://schemas.microsoft.com/office/drawing/2014/main" id="{1E0A0827-E614-66FD-909F-CCFE3CE6450C}"/>
              </a:ext>
            </a:extLst>
          </p:cNvPr>
          <p:cNvSpPr txBox="1"/>
          <p:nvPr/>
        </p:nvSpPr>
        <p:spPr>
          <a:xfrm>
            <a:off x="1579747" y="5127827"/>
            <a:ext cx="1143262" cy="369332"/>
          </a:xfrm>
          <a:prstGeom prst="rect">
            <a:avLst/>
          </a:prstGeom>
          <a:noFill/>
        </p:spPr>
        <p:txBody>
          <a:bodyPr wrap="none" rtlCol="0">
            <a:spAutoFit/>
          </a:bodyPr>
          <a:lstStyle/>
          <a:p>
            <a:r>
              <a:rPr lang="es-AR" dirty="0"/>
              <a:t>Amanecer</a:t>
            </a:r>
          </a:p>
        </p:txBody>
      </p:sp>
      <p:sp>
        <p:nvSpPr>
          <p:cNvPr id="23" name="CuadroTexto 22">
            <a:extLst>
              <a:ext uri="{FF2B5EF4-FFF2-40B4-BE49-F238E27FC236}">
                <a16:creationId xmlns:a16="http://schemas.microsoft.com/office/drawing/2014/main" id="{8F8E526F-F69A-49A7-EC12-27CCBA629154}"/>
              </a:ext>
            </a:extLst>
          </p:cNvPr>
          <p:cNvSpPr txBox="1"/>
          <p:nvPr/>
        </p:nvSpPr>
        <p:spPr>
          <a:xfrm>
            <a:off x="4076729" y="5127827"/>
            <a:ext cx="755015" cy="369332"/>
          </a:xfrm>
          <a:prstGeom prst="rect">
            <a:avLst/>
          </a:prstGeom>
          <a:noFill/>
        </p:spPr>
        <p:txBody>
          <a:bodyPr wrap="none" rtlCol="0">
            <a:spAutoFit/>
          </a:bodyPr>
          <a:lstStyle/>
          <a:p>
            <a:r>
              <a:rPr lang="es-AR" dirty="0"/>
              <a:t>Ocaso</a:t>
            </a:r>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A401F96C-F088-A1AA-CD95-0C68690C03DD}"/>
                  </a:ext>
                </a:extLst>
              </p:cNvPr>
              <p:cNvSpPr txBox="1"/>
              <p:nvPr/>
            </p:nvSpPr>
            <p:spPr>
              <a:xfrm>
                <a:off x="836963" y="1468040"/>
                <a:ext cx="5409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𝐼</m:t>
                          </m:r>
                        </m:e>
                        <m:sub>
                          <m:r>
                            <a:rPr lang="es-AR" sz="2400" b="0" i="1" smtClean="0">
                              <a:latin typeface="Cambria Math" panose="02040503050406030204" pitchFamily="18" charset="0"/>
                            </a:rPr>
                            <m:t>𝑒𝑥𝑡</m:t>
                          </m:r>
                        </m:sub>
                      </m:sSub>
                    </m:oMath>
                  </m:oMathPara>
                </a14:m>
                <a:endParaRPr lang="es-AR" sz="2400" dirty="0"/>
              </a:p>
            </p:txBody>
          </p:sp>
        </mc:Choice>
        <mc:Fallback xmlns="">
          <p:sp>
            <p:nvSpPr>
              <p:cNvPr id="24" name="CuadroTexto 23">
                <a:extLst>
                  <a:ext uri="{FF2B5EF4-FFF2-40B4-BE49-F238E27FC236}">
                    <a16:creationId xmlns:a16="http://schemas.microsoft.com/office/drawing/2014/main" id="{A401F96C-F088-A1AA-CD95-0C68690C03DD}"/>
                  </a:ext>
                </a:extLst>
              </p:cNvPr>
              <p:cNvSpPr txBox="1">
                <a:spLocks noRot="1" noChangeAspect="1" noMove="1" noResize="1" noEditPoints="1" noAdjustHandles="1" noChangeArrowheads="1" noChangeShapeType="1" noTextEdit="1"/>
              </p:cNvSpPr>
              <p:nvPr/>
            </p:nvSpPr>
            <p:spPr>
              <a:xfrm>
                <a:off x="836963" y="1468040"/>
                <a:ext cx="540982" cy="369332"/>
              </a:xfrm>
              <a:prstGeom prst="rect">
                <a:avLst/>
              </a:prstGeom>
              <a:blipFill>
                <a:blip r:embed="rId7"/>
                <a:stretch>
                  <a:fillRect l="-12360" r="-3371" b="-13333"/>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A8CC97D0-0155-064C-ECAB-E6F94083B985}"/>
                  </a:ext>
                </a:extLst>
              </p:cNvPr>
              <p:cNvSpPr txBox="1"/>
              <p:nvPr/>
            </p:nvSpPr>
            <p:spPr>
              <a:xfrm>
                <a:off x="209369" y="2241172"/>
                <a:ext cx="4060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𝐼</m:t>
                          </m:r>
                        </m:e>
                        <m:sub>
                          <m:r>
                            <a:rPr lang="es-AR" b="0" i="1" smtClean="0">
                              <a:latin typeface="Cambria Math" panose="02040503050406030204" pitchFamily="18" charset="0"/>
                            </a:rPr>
                            <m:t>𝑒𝑥𝑡</m:t>
                          </m:r>
                        </m:sub>
                      </m:sSub>
                    </m:oMath>
                  </m:oMathPara>
                </a14:m>
                <a:endParaRPr lang="es-AR" dirty="0"/>
              </a:p>
            </p:txBody>
          </p:sp>
        </mc:Choice>
        <mc:Fallback xmlns="">
          <p:sp>
            <p:nvSpPr>
              <p:cNvPr id="25" name="CuadroTexto 24">
                <a:extLst>
                  <a:ext uri="{FF2B5EF4-FFF2-40B4-BE49-F238E27FC236}">
                    <a16:creationId xmlns:a16="http://schemas.microsoft.com/office/drawing/2014/main" id="{A8CC97D0-0155-064C-ECAB-E6F94083B985}"/>
                  </a:ext>
                </a:extLst>
              </p:cNvPr>
              <p:cNvSpPr txBox="1">
                <a:spLocks noRot="1" noChangeAspect="1" noMove="1" noResize="1" noEditPoints="1" noAdjustHandles="1" noChangeArrowheads="1" noChangeShapeType="1" noTextEdit="1"/>
              </p:cNvSpPr>
              <p:nvPr/>
            </p:nvSpPr>
            <p:spPr>
              <a:xfrm>
                <a:off x="209369" y="2241172"/>
                <a:ext cx="406073" cy="276999"/>
              </a:xfrm>
              <a:prstGeom prst="rect">
                <a:avLst/>
              </a:prstGeom>
              <a:blipFill>
                <a:blip r:embed="rId8"/>
                <a:stretch>
                  <a:fillRect l="-11940" r="-4478" b="-15556"/>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31523926-3502-2F89-F7D9-5C8DA31BFB2D}"/>
                  </a:ext>
                </a:extLst>
              </p:cNvPr>
              <p:cNvSpPr txBox="1"/>
              <p:nvPr/>
            </p:nvSpPr>
            <p:spPr>
              <a:xfrm>
                <a:off x="6281324" y="4989327"/>
                <a:ext cx="5536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𝑡</m:t>
                          </m:r>
                        </m:e>
                        <m:sub>
                          <m:r>
                            <a:rPr lang="es-AR" b="0" i="1" smtClean="0">
                              <a:latin typeface="Cambria Math" panose="02040503050406030204" pitchFamily="18" charset="0"/>
                            </a:rPr>
                            <m:t>h𝑜𝑟𝑎</m:t>
                          </m:r>
                        </m:sub>
                      </m:sSub>
                    </m:oMath>
                  </m:oMathPara>
                </a14:m>
                <a:endParaRPr lang="es-AR" dirty="0"/>
              </a:p>
            </p:txBody>
          </p:sp>
        </mc:Choice>
        <mc:Fallback xmlns="">
          <p:sp>
            <p:nvSpPr>
              <p:cNvPr id="26" name="CuadroTexto 25">
                <a:extLst>
                  <a:ext uri="{FF2B5EF4-FFF2-40B4-BE49-F238E27FC236}">
                    <a16:creationId xmlns:a16="http://schemas.microsoft.com/office/drawing/2014/main" id="{31523926-3502-2F89-F7D9-5C8DA31BFB2D}"/>
                  </a:ext>
                </a:extLst>
              </p:cNvPr>
              <p:cNvSpPr txBox="1">
                <a:spLocks noRot="1" noChangeAspect="1" noMove="1" noResize="1" noEditPoints="1" noAdjustHandles="1" noChangeArrowheads="1" noChangeShapeType="1" noTextEdit="1"/>
              </p:cNvSpPr>
              <p:nvPr/>
            </p:nvSpPr>
            <p:spPr>
              <a:xfrm>
                <a:off x="6281324" y="4989327"/>
                <a:ext cx="553678" cy="276999"/>
              </a:xfrm>
              <a:prstGeom prst="rect">
                <a:avLst/>
              </a:prstGeom>
              <a:blipFill>
                <a:blip r:embed="rId9"/>
                <a:stretch>
                  <a:fillRect l="-7692" r="-1099" b="-1521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06FD48E1-A1D6-3EF1-9C80-633167CE111E}"/>
                  </a:ext>
                </a:extLst>
              </p:cNvPr>
              <p:cNvSpPr txBox="1"/>
              <p:nvPr/>
            </p:nvSpPr>
            <p:spPr>
              <a:xfrm>
                <a:off x="2808774" y="3886053"/>
                <a:ext cx="1062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AR" b="0" i="1" smtClean="0">
                              <a:latin typeface="Cambria Math" panose="02040503050406030204" pitchFamily="18" charset="0"/>
                            </a:rPr>
                          </m:ctrlPr>
                        </m:funcPr>
                        <m:fName>
                          <m:r>
                            <m:rPr>
                              <m:sty m:val="p"/>
                            </m:rPr>
                            <a:rPr lang="es-AR" b="0" i="0" smtClean="0">
                              <a:latin typeface="Cambria Math" panose="02040503050406030204" pitchFamily="18" charset="0"/>
                            </a:rPr>
                            <m:t>cos</m:t>
                          </m:r>
                        </m:fName>
                        <m:e>
                          <m:sSub>
                            <m:sSubPr>
                              <m:ctrlPr>
                                <a:rPr lang="es-AR" b="0" i="1" smtClean="0">
                                  <a:latin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𝜃</m:t>
                              </m:r>
                            </m:e>
                            <m:sub>
                              <m:r>
                                <a:rPr lang="es-AR" b="0" i="1" smtClean="0">
                                  <a:latin typeface="Cambria Math" panose="02040503050406030204" pitchFamily="18" charset="0"/>
                                </a:rPr>
                                <m:t>𝑧</m:t>
                              </m:r>
                            </m:sub>
                          </m:sSub>
                        </m:e>
                      </m:func>
                      <m:r>
                        <a:rPr lang="es-AR" b="0" i="1" smtClean="0">
                          <a:latin typeface="Cambria Math" panose="02040503050406030204" pitchFamily="18" charset="0"/>
                        </a:rPr>
                        <m:t>&gt;0</m:t>
                      </m:r>
                    </m:oMath>
                  </m:oMathPara>
                </a14:m>
                <a:endParaRPr lang="es-AR" dirty="0"/>
              </a:p>
            </p:txBody>
          </p:sp>
        </mc:Choice>
        <mc:Fallback xmlns="">
          <p:sp>
            <p:nvSpPr>
              <p:cNvPr id="27" name="CuadroTexto 26">
                <a:extLst>
                  <a:ext uri="{FF2B5EF4-FFF2-40B4-BE49-F238E27FC236}">
                    <a16:creationId xmlns:a16="http://schemas.microsoft.com/office/drawing/2014/main" id="{06FD48E1-A1D6-3EF1-9C80-633167CE111E}"/>
                  </a:ext>
                </a:extLst>
              </p:cNvPr>
              <p:cNvSpPr txBox="1">
                <a:spLocks noRot="1" noChangeAspect="1" noMove="1" noResize="1" noEditPoints="1" noAdjustHandles="1" noChangeArrowheads="1" noChangeShapeType="1" noTextEdit="1"/>
              </p:cNvSpPr>
              <p:nvPr/>
            </p:nvSpPr>
            <p:spPr>
              <a:xfrm>
                <a:off x="2808774" y="3886053"/>
                <a:ext cx="1062535" cy="276999"/>
              </a:xfrm>
              <a:prstGeom prst="rect">
                <a:avLst/>
              </a:prstGeom>
              <a:blipFill>
                <a:blip r:embed="rId10"/>
                <a:stretch>
                  <a:fillRect l="-2874" r="-4598" b="-1087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D86BFFE4-DAFC-8665-A447-02F9C0282AD7}"/>
                  </a:ext>
                </a:extLst>
              </p:cNvPr>
              <p:cNvSpPr txBox="1"/>
              <p:nvPr/>
            </p:nvSpPr>
            <p:spPr>
              <a:xfrm>
                <a:off x="4751886" y="3886053"/>
                <a:ext cx="1062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AR" b="0" i="1" smtClean="0">
                              <a:latin typeface="Cambria Math" panose="02040503050406030204" pitchFamily="18" charset="0"/>
                            </a:rPr>
                          </m:ctrlPr>
                        </m:funcPr>
                        <m:fName>
                          <m:r>
                            <m:rPr>
                              <m:sty m:val="p"/>
                            </m:rPr>
                            <a:rPr lang="es-AR" b="0" i="0" smtClean="0">
                              <a:latin typeface="Cambria Math" panose="02040503050406030204" pitchFamily="18" charset="0"/>
                            </a:rPr>
                            <m:t>cos</m:t>
                          </m:r>
                        </m:fName>
                        <m:e>
                          <m:sSub>
                            <m:sSubPr>
                              <m:ctrlPr>
                                <a:rPr lang="es-AR" b="0" i="1" smtClean="0">
                                  <a:latin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𝜃</m:t>
                              </m:r>
                            </m:e>
                            <m:sub>
                              <m:r>
                                <a:rPr lang="es-AR" b="0" i="1" smtClean="0">
                                  <a:latin typeface="Cambria Math" panose="02040503050406030204" pitchFamily="18" charset="0"/>
                                </a:rPr>
                                <m:t>𝑧</m:t>
                              </m:r>
                            </m:sub>
                          </m:sSub>
                        </m:e>
                      </m:func>
                      <m:r>
                        <a:rPr lang="es-AR" b="0" i="1" smtClean="0">
                          <a:latin typeface="Cambria Math" panose="02040503050406030204" pitchFamily="18" charset="0"/>
                        </a:rPr>
                        <m:t>&lt;0</m:t>
                      </m:r>
                    </m:oMath>
                  </m:oMathPara>
                </a14:m>
                <a:endParaRPr lang="es-AR" dirty="0"/>
              </a:p>
            </p:txBody>
          </p:sp>
        </mc:Choice>
        <mc:Fallback xmlns="">
          <p:sp>
            <p:nvSpPr>
              <p:cNvPr id="28" name="CuadroTexto 27">
                <a:extLst>
                  <a:ext uri="{FF2B5EF4-FFF2-40B4-BE49-F238E27FC236}">
                    <a16:creationId xmlns:a16="http://schemas.microsoft.com/office/drawing/2014/main" id="{D86BFFE4-DAFC-8665-A447-02F9C0282AD7}"/>
                  </a:ext>
                </a:extLst>
              </p:cNvPr>
              <p:cNvSpPr txBox="1">
                <a:spLocks noRot="1" noChangeAspect="1" noMove="1" noResize="1" noEditPoints="1" noAdjustHandles="1" noChangeArrowheads="1" noChangeShapeType="1" noTextEdit="1"/>
              </p:cNvSpPr>
              <p:nvPr/>
            </p:nvSpPr>
            <p:spPr>
              <a:xfrm>
                <a:off x="4751886" y="3886053"/>
                <a:ext cx="1062535" cy="276999"/>
              </a:xfrm>
              <a:prstGeom prst="rect">
                <a:avLst/>
              </a:prstGeom>
              <a:blipFill>
                <a:blip r:embed="rId11"/>
                <a:stretch>
                  <a:fillRect l="-2874" r="-4598" b="-1087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20CA7F1D-8B52-EFBC-2224-B0A95C70B532}"/>
                  </a:ext>
                </a:extLst>
              </p:cNvPr>
              <p:cNvSpPr txBox="1"/>
              <p:nvPr/>
            </p:nvSpPr>
            <p:spPr>
              <a:xfrm>
                <a:off x="834411" y="3916389"/>
                <a:ext cx="10625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AR" b="0" i="1" smtClean="0">
                              <a:latin typeface="Cambria Math" panose="02040503050406030204" pitchFamily="18" charset="0"/>
                            </a:rPr>
                          </m:ctrlPr>
                        </m:funcPr>
                        <m:fName>
                          <m:r>
                            <m:rPr>
                              <m:sty m:val="p"/>
                            </m:rPr>
                            <a:rPr lang="es-AR" b="0" i="0" smtClean="0">
                              <a:latin typeface="Cambria Math" panose="02040503050406030204" pitchFamily="18" charset="0"/>
                            </a:rPr>
                            <m:t>cos</m:t>
                          </m:r>
                        </m:fName>
                        <m:e>
                          <m:sSub>
                            <m:sSubPr>
                              <m:ctrlPr>
                                <a:rPr lang="es-AR" b="0" i="1" smtClean="0">
                                  <a:latin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𝜃</m:t>
                              </m:r>
                            </m:e>
                            <m:sub>
                              <m:r>
                                <a:rPr lang="es-AR" b="0" i="1" smtClean="0">
                                  <a:latin typeface="Cambria Math" panose="02040503050406030204" pitchFamily="18" charset="0"/>
                                </a:rPr>
                                <m:t>𝑧</m:t>
                              </m:r>
                            </m:sub>
                          </m:sSub>
                        </m:e>
                      </m:func>
                      <m:r>
                        <a:rPr lang="es-AR" b="0" i="1" smtClean="0">
                          <a:latin typeface="Cambria Math" panose="02040503050406030204" pitchFamily="18" charset="0"/>
                        </a:rPr>
                        <m:t>&lt;0</m:t>
                      </m:r>
                    </m:oMath>
                  </m:oMathPara>
                </a14:m>
                <a:endParaRPr lang="es-AR" dirty="0"/>
              </a:p>
            </p:txBody>
          </p:sp>
        </mc:Choice>
        <mc:Fallback xmlns="">
          <p:sp>
            <p:nvSpPr>
              <p:cNvPr id="29" name="CuadroTexto 28">
                <a:extLst>
                  <a:ext uri="{FF2B5EF4-FFF2-40B4-BE49-F238E27FC236}">
                    <a16:creationId xmlns:a16="http://schemas.microsoft.com/office/drawing/2014/main" id="{20CA7F1D-8B52-EFBC-2224-B0A95C70B532}"/>
                  </a:ext>
                </a:extLst>
              </p:cNvPr>
              <p:cNvSpPr txBox="1">
                <a:spLocks noRot="1" noChangeAspect="1" noMove="1" noResize="1" noEditPoints="1" noAdjustHandles="1" noChangeArrowheads="1" noChangeShapeType="1" noTextEdit="1"/>
              </p:cNvSpPr>
              <p:nvPr/>
            </p:nvSpPr>
            <p:spPr>
              <a:xfrm>
                <a:off x="834411" y="3916389"/>
                <a:ext cx="1062535" cy="276999"/>
              </a:xfrm>
              <a:prstGeom prst="rect">
                <a:avLst/>
              </a:prstGeom>
              <a:blipFill>
                <a:blip r:embed="rId12"/>
                <a:stretch>
                  <a:fillRect l="-2874" r="-4598" b="-10870"/>
                </a:stretch>
              </a:blipFill>
            </p:spPr>
            <p:txBody>
              <a:bodyPr/>
              <a:lstStyle/>
              <a:p>
                <a:r>
                  <a:rPr lang="es-AR">
                    <a:noFill/>
                  </a:rPr>
                  <a:t> </a:t>
                </a:r>
              </a:p>
            </p:txBody>
          </p:sp>
        </mc:Fallback>
      </mc:AlternateContent>
      <p:sp>
        <p:nvSpPr>
          <p:cNvPr id="30" name="CuadroTexto 29">
            <a:extLst>
              <a:ext uri="{FF2B5EF4-FFF2-40B4-BE49-F238E27FC236}">
                <a16:creationId xmlns:a16="http://schemas.microsoft.com/office/drawing/2014/main" id="{D064A452-1D44-A207-1E0F-6E0D20A2E59B}"/>
              </a:ext>
            </a:extLst>
          </p:cNvPr>
          <p:cNvSpPr txBox="1"/>
          <p:nvPr/>
        </p:nvSpPr>
        <p:spPr>
          <a:xfrm>
            <a:off x="7098053" y="2311747"/>
            <a:ext cx="4884578" cy="923330"/>
          </a:xfrm>
          <a:prstGeom prst="rect">
            <a:avLst/>
          </a:prstGeom>
          <a:noFill/>
        </p:spPr>
        <p:txBody>
          <a:bodyPr wrap="square" rtlCol="0">
            <a:spAutoFit/>
          </a:bodyPr>
          <a:lstStyle/>
          <a:p>
            <a:pPr algn="just"/>
            <a:r>
              <a:rPr lang="es-AR" dirty="0"/>
              <a:t>Este es el comportamiento de la Irradiancia solar Extraterrestre, cuando se mide NORMAL AL HAZ DE INCIDENCIA.</a:t>
            </a:r>
          </a:p>
        </p:txBody>
      </p:sp>
      <p:sp>
        <p:nvSpPr>
          <p:cNvPr id="31" name="CuadroTexto 30">
            <a:extLst>
              <a:ext uri="{FF2B5EF4-FFF2-40B4-BE49-F238E27FC236}">
                <a16:creationId xmlns:a16="http://schemas.microsoft.com/office/drawing/2014/main" id="{250CC01D-BD03-D7DC-0298-77EAE6DE93FB}"/>
              </a:ext>
            </a:extLst>
          </p:cNvPr>
          <p:cNvSpPr txBox="1"/>
          <p:nvPr/>
        </p:nvSpPr>
        <p:spPr>
          <a:xfrm>
            <a:off x="338247" y="5120850"/>
            <a:ext cx="538930" cy="369332"/>
          </a:xfrm>
          <a:prstGeom prst="rect">
            <a:avLst/>
          </a:prstGeom>
          <a:noFill/>
        </p:spPr>
        <p:txBody>
          <a:bodyPr wrap="none" rtlCol="0">
            <a:spAutoFit/>
          </a:bodyPr>
          <a:lstStyle/>
          <a:p>
            <a:r>
              <a:rPr lang="es-AR" dirty="0"/>
              <a:t>h=0</a:t>
            </a:r>
          </a:p>
        </p:txBody>
      </p:sp>
      <p:sp>
        <p:nvSpPr>
          <p:cNvPr id="32" name="CuadroTexto 31">
            <a:extLst>
              <a:ext uri="{FF2B5EF4-FFF2-40B4-BE49-F238E27FC236}">
                <a16:creationId xmlns:a16="http://schemas.microsoft.com/office/drawing/2014/main" id="{F324E51D-607A-6837-666C-E515B0C2D16F}"/>
              </a:ext>
            </a:extLst>
          </p:cNvPr>
          <p:cNvSpPr txBox="1"/>
          <p:nvPr/>
        </p:nvSpPr>
        <p:spPr>
          <a:xfrm>
            <a:off x="5704976" y="5120850"/>
            <a:ext cx="655949" cy="369332"/>
          </a:xfrm>
          <a:prstGeom prst="rect">
            <a:avLst/>
          </a:prstGeom>
          <a:noFill/>
        </p:spPr>
        <p:txBody>
          <a:bodyPr wrap="none" rtlCol="0">
            <a:spAutoFit/>
          </a:bodyPr>
          <a:lstStyle/>
          <a:p>
            <a:r>
              <a:rPr lang="es-AR" dirty="0"/>
              <a:t>h=23</a:t>
            </a:r>
          </a:p>
        </p:txBody>
      </p:sp>
      <p:grpSp>
        <p:nvGrpSpPr>
          <p:cNvPr id="33" name="Grupo 32">
            <a:extLst>
              <a:ext uri="{FF2B5EF4-FFF2-40B4-BE49-F238E27FC236}">
                <a16:creationId xmlns:a16="http://schemas.microsoft.com/office/drawing/2014/main" id="{E14B0EA5-F67E-C18C-1D3A-E5941D468355}"/>
              </a:ext>
            </a:extLst>
          </p:cNvPr>
          <p:cNvGrpSpPr/>
          <p:nvPr/>
        </p:nvGrpSpPr>
        <p:grpSpPr>
          <a:xfrm>
            <a:off x="7078822" y="3342400"/>
            <a:ext cx="5113178" cy="646331"/>
            <a:chOff x="6915513" y="3028438"/>
            <a:chExt cx="5113178" cy="646331"/>
          </a:xfrm>
        </p:grpSpPr>
        <p:sp>
          <p:nvSpPr>
            <p:cNvPr id="34" name="CuadroTexto 33">
              <a:extLst>
                <a:ext uri="{FF2B5EF4-FFF2-40B4-BE49-F238E27FC236}">
                  <a16:creationId xmlns:a16="http://schemas.microsoft.com/office/drawing/2014/main" id="{9ADD1EC5-C045-35B4-A3BE-4B2E735981D8}"/>
                </a:ext>
              </a:extLst>
            </p:cNvPr>
            <p:cNvSpPr txBox="1"/>
            <p:nvPr/>
          </p:nvSpPr>
          <p:spPr>
            <a:xfrm>
              <a:off x="6915513" y="3028438"/>
              <a:ext cx="5113178" cy="646331"/>
            </a:xfrm>
            <a:prstGeom prst="rect">
              <a:avLst/>
            </a:prstGeom>
            <a:noFill/>
          </p:spPr>
          <p:txBody>
            <a:bodyPr wrap="square" rtlCol="0">
              <a:spAutoFit/>
            </a:bodyPr>
            <a:lstStyle/>
            <a:p>
              <a:pPr algn="just"/>
              <a:r>
                <a:rPr lang="es-AR" dirty="0"/>
                <a:t>Si se desea determinar el valor sobre un plano paralelo al suelo se debe multiplicar por el </a:t>
              </a:r>
            </a:p>
          </p:txBody>
        </p:sp>
        <mc:AlternateContent xmlns:mc="http://schemas.openxmlformats.org/markup-compatibility/2006" xmlns:a14="http://schemas.microsoft.com/office/drawing/2010/main">
          <mc:Choice Requires="a14">
            <p:sp>
              <p:nvSpPr>
                <p:cNvPr id="35" name="CuadroTexto 34">
                  <a:extLst>
                    <a:ext uri="{FF2B5EF4-FFF2-40B4-BE49-F238E27FC236}">
                      <a16:creationId xmlns:a16="http://schemas.microsoft.com/office/drawing/2014/main" id="{277472A3-D2EB-B58D-1A01-2C7DCE60C814}"/>
                    </a:ext>
                  </a:extLst>
                </p:cNvPr>
                <p:cNvSpPr txBox="1"/>
                <p:nvPr/>
              </p:nvSpPr>
              <p:spPr>
                <a:xfrm>
                  <a:off x="11190491" y="3344786"/>
                  <a:ext cx="6329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s-AR" b="0" i="1" smtClean="0">
                                <a:latin typeface="Cambria Math" panose="02040503050406030204" pitchFamily="18" charset="0"/>
                              </a:rPr>
                            </m:ctrlPr>
                          </m:funcPr>
                          <m:fName>
                            <m:r>
                              <m:rPr>
                                <m:sty m:val="p"/>
                              </m:rPr>
                              <a:rPr lang="es-AR" b="0" i="0" smtClean="0">
                                <a:latin typeface="Cambria Math" panose="02040503050406030204" pitchFamily="18" charset="0"/>
                              </a:rPr>
                              <m:t>cos</m:t>
                            </m:r>
                          </m:fName>
                          <m:e>
                            <m:sSub>
                              <m:sSubPr>
                                <m:ctrlPr>
                                  <a:rPr lang="es-AR" b="0" i="1" smtClean="0">
                                    <a:latin typeface="Cambria Math" panose="02040503050406030204" pitchFamily="18" charset="0"/>
                                  </a:rPr>
                                </m:ctrlPr>
                              </m:sSubPr>
                              <m:e>
                                <m:r>
                                  <a:rPr lang="es-AR" b="0" i="1" smtClean="0">
                                    <a:latin typeface="Cambria Math" panose="02040503050406030204" pitchFamily="18" charset="0"/>
                                    <a:ea typeface="Cambria Math" panose="02040503050406030204" pitchFamily="18" charset="0"/>
                                  </a:rPr>
                                  <m:t>𝜃</m:t>
                                </m:r>
                              </m:e>
                              <m:sub>
                                <m:r>
                                  <a:rPr lang="es-AR" b="0" i="1" smtClean="0">
                                    <a:latin typeface="Cambria Math" panose="02040503050406030204" pitchFamily="18" charset="0"/>
                                  </a:rPr>
                                  <m:t>𝑧</m:t>
                                </m:r>
                              </m:sub>
                            </m:sSub>
                          </m:e>
                        </m:func>
                      </m:oMath>
                    </m:oMathPara>
                  </a14:m>
                  <a:endParaRPr lang="es-AR" dirty="0"/>
                </a:p>
              </p:txBody>
            </p:sp>
          </mc:Choice>
          <mc:Fallback xmlns="">
            <p:sp>
              <p:nvSpPr>
                <p:cNvPr id="35" name="CuadroTexto 34">
                  <a:extLst>
                    <a:ext uri="{FF2B5EF4-FFF2-40B4-BE49-F238E27FC236}">
                      <a16:creationId xmlns:a16="http://schemas.microsoft.com/office/drawing/2014/main" id="{277472A3-D2EB-B58D-1A01-2C7DCE60C814}"/>
                    </a:ext>
                  </a:extLst>
                </p:cNvPr>
                <p:cNvSpPr txBox="1">
                  <a:spLocks noRot="1" noChangeAspect="1" noMove="1" noResize="1" noEditPoints="1" noAdjustHandles="1" noChangeArrowheads="1" noChangeShapeType="1" noTextEdit="1"/>
                </p:cNvSpPr>
                <p:nvPr/>
              </p:nvSpPr>
              <p:spPr>
                <a:xfrm>
                  <a:off x="11190491" y="3344786"/>
                  <a:ext cx="632929" cy="276999"/>
                </a:xfrm>
                <a:prstGeom prst="rect">
                  <a:avLst/>
                </a:prstGeom>
                <a:blipFill>
                  <a:blip r:embed="rId13"/>
                  <a:stretch>
                    <a:fillRect l="-4854" r="-971" b="-10870"/>
                  </a:stretch>
                </a:blipFill>
              </p:spPr>
              <p:txBody>
                <a:bodyPr/>
                <a:lstStyle/>
                <a:p>
                  <a:r>
                    <a:rPr lang="es-AR">
                      <a:noFill/>
                    </a:rPr>
                    <a:t> </a:t>
                  </a:r>
                </a:p>
              </p:txBody>
            </p:sp>
          </mc:Fallback>
        </mc:AlternateContent>
      </p:grpSp>
      <p:sp>
        <p:nvSpPr>
          <p:cNvPr id="36" name="Forma libre 55">
            <a:extLst>
              <a:ext uri="{FF2B5EF4-FFF2-40B4-BE49-F238E27FC236}">
                <a16:creationId xmlns:a16="http://schemas.microsoft.com/office/drawing/2014/main" id="{F4AE1ECA-042D-DF3A-74CF-C73403783941}"/>
              </a:ext>
            </a:extLst>
          </p:cNvPr>
          <p:cNvSpPr/>
          <p:nvPr/>
        </p:nvSpPr>
        <p:spPr>
          <a:xfrm>
            <a:off x="2164440" y="3131055"/>
            <a:ext cx="2269103" cy="2000374"/>
          </a:xfrm>
          <a:custGeom>
            <a:avLst/>
            <a:gdLst>
              <a:gd name="connsiteX0" fmla="*/ 0 w 1701800"/>
              <a:gd name="connsiteY0" fmla="*/ 2438410 h 2463810"/>
              <a:gd name="connsiteX1" fmla="*/ 901700 w 1701800"/>
              <a:gd name="connsiteY1" fmla="*/ 10 h 2463810"/>
              <a:gd name="connsiteX2" fmla="*/ 1701800 w 1701800"/>
              <a:gd name="connsiteY2" fmla="*/ 2463810 h 2463810"/>
            </a:gdLst>
            <a:ahLst/>
            <a:cxnLst>
              <a:cxn ang="0">
                <a:pos x="connsiteX0" y="connsiteY0"/>
              </a:cxn>
              <a:cxn ang="0">
                <a:pos x="connsiteX1" y="connsiteY1"/>
              </a:cxn>
              <a:cxn ang="0">
                <a:pos x="connsiteX2" y="connsiteY2"/>
              </a:cxn>
            </a:cxnLst>
            <a:rect l="l" t="t" r="r" b="b"/>
            <a:pathLst>
              <a:path w="1701800" h="2463810">
                <a:moveTo>
                  <a:pt x="0" y="2438410"/>
                </a:moveTo>
                <a:cubicBezTo>
                  <a:pt x="309033" y="1217093"/>
                  <a:pt x="618067" y="-4223"/>
                  <a:pt x="901700" y="10"/>
                </a:cubicBezTo>
                <a:cubicBezTo>
                  <a:pt x="1185333" y="4243"/>
                  <a:pt x="1443566" y="1234026"/>
                  <a:pt x="1701800" y="2463810"/>
                </a:cubicBezTo>
              </a:path>
            </a:pathLst>
          </a:cu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7" name="Rectángulo 36">
            <a:extLst>
              <a:ext uri="{FF2B5EF4-FFF2-40B4-BE49-F238E27FC236}">
                <a16:creationId xmlns:a16="http://schemas.microsoft.com/office/drawing/2014/main" id="{16B42027-5BFF-A8D7-2A73-47D3DE18646C}"/>
              </a:ext>
            </a:extLst>
          </p:cNvPr>
          <p:cNvSpPr/>
          <p:nvPr/>
        </p:nvSpPr>
        <p:spPr>
          <a:xfrm>
            <a:off x="7242131" y="4131242"/>
            <a:ext cx="4793463" cy="400110"/>
          </a:xfrm>
          <a:prstGeom prst="rect">
            <a:avLst/>
          </a:prstGeom>
          <a:solidFill>
            <a:schemeClr val="bg2">
              <a:lumMod val="90000"/>
            </a:schemeClr>
          </a:solidFill>
        </p:spPr>
        <p:txBody>
          <a:bodyPr wrap="square">
            <a:spAutoFit/>
          </a:bodyPr>
          <a:lstStyle/>
          <a:p>
            <a:r>
              <a:rPr lang="es-ES" sz="2000" dirty="0" err="1">
                <a:latin typeface="Arial" panose="020B0604020202020204" pitchFamily="34" charset="0"/>
                <a:ea typeface="Times New Roman" panose="02020603050405020304" pitchFamily="18" charset="0"/>
                <a:cs typeface="Times New Roman" panose="02020603050405020304" pitchFamily="18" charset="0"/>
              </a:rPr>
              <a:t>cos</a:t>
            </a:r>
            <a:r>
              <a:rPr lang="es-ES" sz="2000" dirty="0">
                <a:latin typeface="Arial" panose="020B0604020202020204" pitchFamily="34" charset="0"/>
                <a:ea typeface="Times New Roman" panose="02020603050405020304" pitchFamily="18" charset="0"/>
                <a:cs typeface="Times New Roman" panose="02020603050405020304" pitchFamily="18" charset="0"/>
              </a:rPr>
              <a:t> </a:t>
            </a:r>
            <a:r>
              <a:rPr lang="es-ES" sz="2000" dirty="0">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a:t>
            </a:r>
            <a:r>
              <a:rPr lang="es-ES" sz="2000" baseline="-25000" dirty="0">
                <a:latin typeface="Arial" panose="020B0604020202020204" pitchFamily="34" charset="0"/>
                <a:ea typeface="Times New Roman" panose="02020603050405020304" pitchFamily="18" charset="0"/>
                <a:cs typeface="Times New Roman" panose="02020603050405020304" pitchFamily="18" charset="0"/>
              </a:rPr>
              <a:t>z</a:t>
            </a:r>
            <a:r>
              <a:rPr lang="es-ES" sz="2000" dirty="0">
                <a:latin typeface="Arial" panose="020B0604020202020204" pitchFamily="34" charset="0"/>
                <a:ea typeface="Times New Roman" panose="02020603050405020304" pitchFamily="18" charset="0"/>
                <a:cs typeface="Times New Roman" panose="02020603050405020304" pitchFamily="18" charset="0"/>
              </a:rPr>
              <a:t> = </a:t>
            </a:r>
            <a:r>
              <a:rPr lang="es-ES" sz="2000" dirty="0" err="1">
                <a:latin typeface="Arial" panose="020B0604020202020204" pitchFamily="34" charset="0"/>
                <a:ea typeface="Times New Roman" panose="02020603050405020304" pitchFamily="18" charset="0"/>
                <a:cs typeface="Times New Roman" panose="02020603050405020304" pitchFamily="18" charset="0"/>
              </a:rPr>
              <a:t>sen</a:t>
            </a:r>
            <a:r>
              <a:rPr lang="es-ES" sz="2000" dirty="0">
                <a:latin typeface="Arial" panose="020B0604020202020204" pitchFamily="34" charset="0"/>
                <a:ea typeface="Times New Roman" panose="02020603050405020304" pitchFamily="18" charset="0"/>
                <a:cs typeface="Times New Roman" panose="02020603050405020304" pitchFamily="18" charset="0"/>
              </a:rPr>
              <a:t> </a:t>
            </a:r>
            <a:r>
              <a:rPr lang="es-ES" sz="2000" dirty="0">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a:t>
            </a:r>
            <a:r>
              <a:rPr lang="es-ES" sz="2000" dirty="0">
                <a:latin typeface="Arial" panose="020B0604020202020204" pitchFamily="34" charset="0"/>
                <a:ea typeface="Times New Roman" panose="02020603050405020304" pitchFamily="18" charset="0"/>
                <a:cs typeface="Times New Roman" panose="02020603050405020304" pitchFamily="18" charset="0"/>
              </a:rPr>
              <a:t> </a:t>
            </a:r>
            <a:r>
              <a:rPr lang="es-ES" sz="2000" dirty="0" err="1">
                <a:latin typeface="Arial" panose="020B0604020202020204" pitchFamily="34" charset="0"/>
                <a:ea typeface="Times New Roman" panose="02020603050405020304" pitchFamily="18" charset="0"/>
                <a:cs typeface="Times New Roman" panose="02020603050405020304" pitchFamily="18" charset="0"/>
              </a:rPr>
              <a:t>sen</a:t>
            </a:r>
            <a:r>
              <a:rPr lang="es-ES" sz="2000" dirty="0">
                <a:latin typeface="Arial" panose="020B0604020202020204" pitchFamily="34" charset="0"/>
                <a:ea typeface="Times New Roman" panose="02020603050405020304" pitchFamily="18" charset="0"/>
                <a:cs typeface="Times New Roman" panose="02020603050405020304" pitchFamily="18" charset="0"/>
              </a:rPr>
              <a:t> </a:t>
            </a:r>
            <a:r>
              <a:rPr lang="es-ES" sz="2000" dirty="0">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a:t>
            </a:r>
            <a:r>
              <a:rPr lang="es-ES" sz="2000" dirty="0">
                <a:latin typeface="Arial" panose="020B0604020202020204" pitchFamily="34" charset="0"/>
                <a:ea typeface="Times New Roman" panose="02020603050405020304" pitchFamily="18" charset="0"/>
                <a:cs typeface="Times New Roman" panose="02020603050405020304" pitchFamily="18" charset="0"/>
              </a:rPr>
              <a:t>  + </a:t>
            </a:r>
            <a:r>
              <a:rPr lang="es-ES" sz="2000" dirty="0" err="1">
                <a:latin typeface="Arial" panose="020B0604020202020204" pitchFamily="34" charset="0"/>
                <a:ea typeface="Times New Roman" panose="02020603050405020304" pitchFamily="18" charset="0"/>
                <a:cs typeface="Times New Roman" panose="02020603050405020304" pitchFamily="18" charset="0"/>
              </a:rPr>
              <a:t>cos</a:t>
            </a:r>
            <a:r>
              <a:rPr lang="es-ES" sz="2000" dirty="0">
                <a:latin typeface="Arial" panose="020B0604020202020204" pitchFamily="34" charset="0"/>
                <a:ea typeface="Times New Roman" panose="02020603050405020304" pitchFamily="18" charset="0"/>
                <a:cs typeface="Times New Roman" panose="02020603050405020304" pitchFamily="18" charset="0"/>
              </a:rPr>
              <a:t> </a:t>
            </a:r>
            <a:r>
              <a:rPr lang="es-ES" sz="2000" dirty="0">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a:t>
            </a:r>
            <a:r>
              <a:rPr lang="es-ES" sz="2000" dirty="0">
                <a:latin typeface="Arial" panose="020B0604020202020204" pitchFamily="34" charset="0"/>
                <a:ea typeface="Times New Roman" panose="02020603050405020304" pitchFamily="18" charset="0"/>
                <a:cs typeface="Times New Roman" panose="02020603050405020304" pitchFamily="18" charset="0"/>
              </a:rPr>
              <a:t> </a:t>
            </a:r>
            <a:r>
              <a:rPr lang="es-ES" sz="2000" dirty="0" err="1">
                <a:latin typeface="Arial" panose="020B0604020202020204" pitchFamily="34" charset="0"/>
                <a:ea typeface="Times New Roman" panose="02020603050405020304" pitchFamily="18" charset="0"/>
                <a:cs typeface="Times New Roman" panose="02020603050405020304" pitchFamily="18" charset="0"/>
              </a:rPr>
              <a:t>cos</a:t>
            </a:r>
            <a:r>
              <a:rPr lang="es-ES" sz="2000" dirty="0">
                <a:latin typeface="Arial" panose="020B0604020202020204" pitchFamily="34" charset="0"/>
                <a:ea typeface="Times New Roman" panose="02020603050405020304" pitchFamily="18" charset="0"/>
                <a:cs typeface="Times New Roman" panose="02020603050405020304" pitchFamily="18" charset="0"/>
              </a:rPr>
              <a:t> </a:t>
            </a:r>
            <a:r>
              <a:rPr lang="es-ES" sz="2000" dirty="0">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a:t>
            </a:r>
            <a:r>
              <a:rPr lang="es-ES" sz="2000" dirty="0">
                <a:latin typeface="Arial" panose="020B0604020202020204" pitchFamily="34" charset="0"/>
                <a:ea typeface="Times New Roman" panose="02020603050405020304" pitchFamily="18" charset="0"/>
                <a:cs typeface="Times New Roman" panose="02020603050405020304" pitchFamily="18" charset="0"/>
              </a:rPr>
              <a:t> </a:t>
            </a:r>
            <a:r>
              <a:rPr lang="es-ES" sz="2000" dirty="0" err="1">
                <a:latin typeface="Arial" panose="020B0604020202020204" pitchFamily="34" charset="0"/>
                <a:ea typeface="Times New Roman" panose="02020603050405020304" pitchFamily="18" charset="0"/>
                <a:cs typeface="Times New Roman" panose="02020603050405020304" pitchFamily="18" charset="0"/>
              </a:rPr>
              <a:t>cos</a:t>
            </a:r>
            <a:r>
              <a:rPr lang="es-ES" sz="2000" dirty="0">
                <a:latin typeface="Arial" panose="020B0604020202020204" pitchFamily="34" charset="0"/>
                <a:ea typeface="Times New Roman" panose="02020603050405020304" pitchFamily="18" charset="0"/>
                <a:cs typeface="Times New Roman" panose="02020603050405020304" pitchFamily="18" charset="0"/>
              </a:rPr>
              <a:t> </a:t>
            </a:r>
            <a:r>
              <a:rPr lang="es-ES" sz="2000" dirty="0">
                <a:latin typeface="Arial" panose="020B0604020202020204" pitchFamily="34" charset="0"/>
                <a:ea typeface="Times New Roman" panose="02020603050405020304" pitchFamily="18" charset="0"/>
                <a:cs typeface="Times New Roman" panose="02020603050405020304" pitchFamily="18" charset="0"/>
                <a:sym typeface="Symbol" panose="05050102010706020507" pitchFamily="18" charset="2"/>
              </a:rPr>
              <a:t></a:t>
            </a:r>
            <a:endParaRPr lang="es-AR" sz="2000" dirty="0"/>
          </a:p>
        </p:txBody>
      </p:sp>
      <p:sp>
        <p:nvSpPr>
          <p:cNvPr id="38" name="CuadroTexto 37">
            <a:extLst>
              <a:ext uri="{FF2B5EF4-FFF2-40B4-BE49-F238E27FC236}">
                <a16:creationId xmlns:a16="http://schemas.microsoft.com/office/drawing/2014/main" id="{A6B62F10-2FD0-6D27-074D-76D4C2C0C730}"/>
              </a:ext>
            </a:extLst>
          </p:cNvPr>
          <p:cNvSpPr txBox="1"/>
          <p:nvPr/>
        </p:nvSpPr>
        <p:spPr>
          <a:xfrm>
            <a:off x="7182824" y="4843851"/>
            <a:ext cx="5113178" cy="646331"/>
          </a:xfrm>
          <a:prstGeom prst="rect">
            <a:avLst/>
          </a:prstGeom>
          <a:noFill/>
        </p:spPr>
        <p:txBody>
          <a:bodyPr wrap="square" rtlCol="0">
            <a:spAutoFit/>
          </a:bodyPr>
          <a:lstStyle/>
          <a:p>
            <a:r>
              <a:rPr lang="es-AR" dirty="0"/>
              <a:t>Se debe calcular la Declinación </a:t>
            </a:r>
            <a:r>
              <a:rPr lang="es-AR" b="1" dirty="0">
                <a:sym typeface="Symbol" panose="05050102010706020507" pitchFamily="18" charset="2"/>
              </a:rPr>
              <a:t></a:t>
            </a:r>
            <a:r>
              <a:rPr lang="es-AR" dirty="0">
                <a:sym typeface="Symbol" panose="05050102010706020507" pitchFamily="18" charset="2"/>
              </a:rPr>
              <a:t> y el ángulo horario </a:t>
            </a:r>
            <a:r>
              <a:rPr lang="es-AR" b="1" dirty="0">
                <a:sym typeface="Symbol" panose="05050102010706020507" pitchFamily="18" charset="2"/>
              </a:rPr>
              <a:t></a:t>
            </a:r>
            <a:r>
              <a:rPr lang="es-AR" dirty="0">
                <a:sym typeface="Symbol" panose="05050102010706020507" pitchFamily="18" charset="2"/>
              </a:rPr>
              <a:t>, además de conocer la Latitud </a:t>
            </a:r>
            <a:r>
              <a:rPr lang="es-AR" b="1" dirty="0">
                <a:sym typeface="Symbol" panose="05050102010706020507" pitchFamily="18" charset="2"/>
              </a:rPr>
              <a:t></a:t>
            </a:r>
            <a:r>
              <a:rPr lang="es-AR" dirty="0">
                <a:sym typeface="Symbol" panose="05050102010706020507" pitchFamily="18" charset="2"/>
              </a:rPr>
              <a:t>.</a:t>
            </a:r>
            <a:endParaRPr lang="es-AR" dirty="0"/>
          </a:p>
        </p:txBody>
      </p: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960AB5B8-C608-B4AD-7EBE-F6FDAACEB59C}"/>
                  </a:ext>
                </a:extLst>
              </p:cNvPr>
              <p:cNvSpPr txBox="1"/>
              <p:nvPr/>
            </p:nvSpPr>
            <p:spPr>
              <a:xfrm>
                <a:off x="2902711" y="5616535"/>
                <a:ext cx="6039730" cy="9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𝐼</m:t>
                          </m:r>
                        </m:e>
                        <m:sub>
                          <m:r>
                            <a:rPr lang="es-AR" sz="2400" b="0" i="1" smtClean="0">
                              <a:latin typeface="Cambria Math" panose="02040503050406030204" pitchFamily="18" charset="0"/>
                            </a:rPr>
                            <m:t>𝑒𝑥𝑡</m:t>
                          </m:r>
                        </m:sub>
                      </m:sSub>
                      <m:r>
                        <a:rPr lang="es-AR" sz="2400" b="0" i="1" smtClean="0">
                          <a:latin typeface="Cambria Math" panose="02040503050406030204" pitchFamily="18" charset="0"/>
                        </a:rPr>
                        <m:t>=1361</m:t>
                      </m:r>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𝑊</m:t>
                          </m:r>
                        </m:num>
                        <m:den>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𝑚</m:t>
                              </m:r>
                            </m:e>
                            <m:sup>
                              <m:r>
                                <a:rPr lang="es-AR" sz="2400" b="0" i="1" smtClean="0">
                                  <a:latin typeface="Cambria Math" panose="02040503050406030204" pitchFamily="18" charset="0"/>
                                </a:rPr>
                                <m:t>2</m:t>
                              </m:r>
                            </m:sup>
                          </m:sSup>
                        </m:den>
                      </m:f>
                      <m:r>
                        <a:rPr lang="es-AR" sz="2400" b="0" i="1" smtClean="0">
                          <a:latin typeface="Cambria Math" panose="02040503050406030204" pitchFamily="18" charset="0"/>
                        </a:rPr>
                        <m:t>.</m:t>
                      </m:r>
                      <m:d>
                        <m:dPr>
                          <m:ctrlPr>
                            <a:rPr lang="es-AR" sz="2400" b="0" i="1" smtClean="0">
                              <a:latin typeface="Cambria Math" panose="02040503050406030204" pitchFamily="18" charset="0"/>
                            </a:rPr>
                          </m:ctrlPr>
                        </m:dPr>
                        <m:e>
                          <m:r>
                            <a:rPr lang="es-AR" sz="2400" b="0" i="1" smtClean="0">
                              <a:latin typeface="Cambria Math" panose="02040503050406030204" pitchFamily="18" charset="0"/>
                            </a:rPr>
                            <m:t>1+0.033</m:t>
                          </m:r>
                          <m:r>
                            <a:rPr lang="es-AR" sz="2400" b="0" i="1" smtClean="0">
                              <a:latin typeface="Cambria Math" panose="02040503050406030204" pitchFamily="18" charset="0"/>
                            </a:rPr>
                            <m:t>𝑐𝑜𝑠</m:t>
                          </m:r>
                          <m:d>
                            <m:dPr>
                              <m:ctrlPr>
                                <a:rPr lang="es-AR" sz="2400" b="0" i="1" smtClean="0">
                                  <a:latin typeface="Cambria Math" panose="02040503050406030204" pitchFamily="18" charset="0"/>
                                </a:rPr>
                              </m:ctrlPr>
                            </m:dPr>
                            <m:e>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2</m:t>
                                  </m:r>
                                  <m:r>
                                    <a:rPr lang="es-AR" sz="2400" b="0" i="1" smtClean="0">
                                      <a:latin typeface="Cambria Math" panose="02040503050406030204" pitchFamily="18" charset="0"/>
                                      <a:ea typeface="Cambria Math" panose="02040503050406030204" pitchFamily="18" charset="0"/>
                                    </a:rPr>
                                    <m:t>𝜋</m:t>
                                  </m:r>
                                  <m:r>
                                    <a:rPr lang="es-AR" sz="2400" b="0" i="1" smtClean="0">
                                      <a:latin typeface="Cambria Math" panose="02040503050406030204" pitchFamily="18" charset="0"/>
                                      <a:ea typeface="Cambria Math" panose="02040503050406030204" pitchFamily="18" charset="0"/>
                                    </a:rPr>
                                    <m:t>𝐽</m:t>
                                  </m:r>
                                </m:num>
                                <m:den>
                                  <m:r>
                                    <a:rPr lang="es-AR" sz="2400" b="0" i="1" smtClean="0">
                                      <a:latin typeface="Cambria Math" panose="02040503050406030204" pitchFamily="18" charset="0"/>
                                    </a:rPr>
                                    <m:t>365</m:t>
                                  </m:r>
                                </m:den>
                              </m:f>
                            </m:e>
                          </m:d>
                        </m:e>
                      </m:d>
                      <m:r>
                        <m:rPr>
                          <m:sty m:val="p"/>
                        </m:rPr>
                        <a:rPr lang="es-AR" sz="2400" b="0" i="0" smtClean="0">
                          <a:latin typeface="Cambria Math" panose="02040503050406030204" pitchFamily="18" charset="0"/>
                        </a:rPr>
                        <m:t>cos</m:t>
                      </m:r>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ea typeface="Cambria Math" panose="02040503050406030204" pitchFamily="18" charset="0"/>
                            </a:rPr>
                            <m:t>𝜃</m:t>
                          </m:r>
                        </m:e>
                        <m:sub>
                          <m:r>
                            <a:rPr lang="es-AR" sz="2400" b="0" i="1" smtClean="0">
                              <a:latin typeface="Cambria Math" panose="02040503050406030204" pitchFamily="18" charset="0"/>
                            </a:rPr>
                            <m:t>𝑧</m:t>
                          </m:r>
                        </m:sub>
                      </m:sSub>
                    </m:oMath>
                  </m:oMathPara>
                </a14:m>
                <a:endParaRPr lang="es-AR" sz="2400" dirty="0"/>
              </a:p>
            </p:txBody>
          </p:sp>
        </mc:Choice>
        <mc:Fallback xmlns="">
          <p:sp>
            <p:nvSpPr>
              <p:cNvPr id="39" name="CuadroTexto 38">
                <a:extLst>
                  <a:ext uri="{FF2B5EF4-FFF2-40B4-BE49-F238E27FC236}">
                    <a16:creationId xmlns:a16="http://schemas.microsoft.com/office/drawing/2014/main" id="{960AB5B8-C608-B4AD-7EBE-F6FDAACEB59C}"/>
                  </a:ext>
                </a:extLst>
              </p:cNvPr>
              <p:cNvSpPr txBox="1">
                <a:spLocks noRot="1" noChangeAspect="1" noMove="1" noResize="1" noEditPoints="1" noAdjustHandles="1" noChangeArrowheads="1" noChangeShapeType="1" noTextEdit="1"/>
              </p:cNvSpPr>
              <p:nvPr/>
            </p:nvSpPr>
            <p:spPr>
              <a:xfrm>
                <a:off x="2902711" y="5616535"/>
                <a:ext cx="6039730" cy="954557"/>
              </a:xfrm>
              <a:prstGeom prst="rect">
                <a:avLst/>
              </a:prstGeom>
              <a:blipFill>
                <a:blip r:embed="rId14"/>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96135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p:cTn id="75" dur="500" fill="hold"/>
                                        <p:tgtEl>
                                          <p:spTgt spid="37"/>
                                        </p:tgtEl>
                                        <p:attrNameLst>
                                          <p:attrName>ppt_w</p:attrName>
                                        </p:attrNameLst>
                                      </p:cBhvr>
                                      <p:tavLst>
                                        <p:tav tm="0">
                                          <p:val>
                                            <p:fltVal val="0"/>
                                          </p:val>
                                        </p:tav>
                                        <p:tav tm="100000">
                                          <p:val>
                                            <p:strVal val="#ppt_w"/>
                                          </p:val>
                                        </p:tav>
                                      </p:tavLst>
                                    </p:anim>
                                    <p:anim calcmode="lin" valueType="num">
                                      <p:cBhvr>
                                        <p:cTn id="76" dur="500" fill="hold"/>
                                        <p:tgtEl>
                                          <p:spTgt spid="37"/>
                                        </p:tgtEl>
                                        <p:attrNameLst>
                                          <p:attrName>ppt_h</p:attrName>
                                        </p:attrNameLst>
                                      </p:cBhvr>
                                      <p:tavLst>
                                        <p:tav tm="0">
                                          <p:val>
                                            <p:fltVal val="0"/>
                                          </p:val>
                                        </p:tav>
                                        <p:tav tm="100000">
                                          <p:val>
                                            <p:strVal val="#ppt_h"/>
                                          </p:val>
                                        </p:tav>
                                      </p:tavLst>
                                    </p:anim>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p:cTn id="91" dur="500" fill="hold"/>
                                        <p:tgtEl>
                                          <p:spTgt spid="39"/>
                                        </p:tgtEl>
                                        <p:attrNameLst>
                                          <p:attrName>ppt_w</p:attrName>
                                        </p:attrNameLst>
                                      </p:cBhvr>
                                      <p:tavLst>
                                        <p:tav tm="0">
                                          <p:val>
                                            <p:fltVal val="0"/>
                                          </p:val>
                                        </p:tav>
                                        <p:tav tm="100000">
                                          <p:val>
                                            <p:strVal val="#ppt_w"/>
                                          </p:val>
                                        </p:tav>
                                      </p:tavLst>
                                    </p:anim>
                                    <p:anim calcmode="lin" valueType="num">
                                      <p:cBhvr>
                                        <p:cTn id="92" dur="500" fill="hold"/>
                                        <p:tgtEl>
                                          <p:spTgt spid="39"/>
                                        </p:tgtEl>
                                        <p:attrNameLst>
                                          <p:attrName>ppt_h</p:attrName>
                                        </p:attrNameLst>
                                      </p:cBhvr>
                                      <p:tavLst>
                                        <p:tav tm="0">
                                          <p:val>
                                            <p:fltVal val="0"/>
                                          </p:val>
                                        </p:tav>
                                        <p:tav tm="100000">
                                          <p:val>
                                            <p:strVal val="#ppt_h"/>
                                          </p:val>
                                        </p:tav>
                                      </p:tavLst>
                                    </p:anim>
                                    <p:animEffect transition="in" filter="fade">
                                      <p:cBhvr>
                                        <p:cTn id="9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1" grpId="0" animBg="1"/>
      <p:bldP spid="22" grpId="0"/>
      <p:bldP spid="23" grpId="0"/>
      <p:bldP spid="24" grpId="0"/>
      <p:bldP spid="25" grpId="0"/>
      <p:bldP spid="26" grpId="0"/>
      <p:bldP spid="27" grpId="0"/>
      <p:bldP spid="28" grpId="0"/>
      <p:bldP spid="29" grpId="0"/>
      <p:bldP spid="30" grpId="0"/>
      <p:bldP spid="31" grpId="0"/>
      <p:bldP spid="32" grpId="0"/>
      <p:bldP spid="36" grpId="0" animBg="1"/>
      <p:bldP spid="37" grpId="0" animBg="1"/>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70A58-FF33-10C6-4EE4-506A0A6D599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F56443B-7B71-520F-0E3C-DFDCAA51CF26}"/>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24B8D81B-35A4-D82B-2725-8DEEE3C78AE0}"/>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A6CCEF35-D7E9-B9C6-0875-5A9A909B26D9}"/>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2163043F-E81A-EE6C-E925-6AEAAB1A4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D7E92819-80E1-4803-B905-F6C857D59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9581B56-AA81-325F-913E-33A26C7B9B52}"/>
              </a:ext>
            </a:extLst>
          </p:cNvPr>
          <p:cNvSpPr>
            <a:spLocks noGrp="1"/>
          </p:cNvSpPr>
          <p:nvPr>
            <p:ph type="sldNum" sz="quarter" idx="12"/>
          </p:nvPr>
        </p:nvSpPr>
        <p:spPr/>
        <p:txBody>
          <a:bodyPr/>
          <a:lstStyle/>
          <a:p>
            <a:fld id="{4211D988-AFD1-4293-9FBC-6556B6FD0ACE}" type="slidenum">
              <a:rPr lang="es-AR" smtClean="0"/>
              <a:t>31</a:t>
            </a:fld>
            <a:endParaRPr lang="es-AR"/>
          </a:p>
        </p:txBody>
      </p:sp>
      <p:pic>
        <p:nvPicPr>
          <p:cNvPr id="3" name="Imagen 2">
            <a:extLst>
              <a:ext uri="{FF2B5EF4-FFF2-40B4-BE49-F238E27FC236}">
                <a16:creationId xmlns:a16="http://schemas.microsoft.com/office/drawing/2014/main" id="{7B8FB606-CDA1-84D1-2609-538E1F94A1D9}"/>
              </a:ext>
            </a:extLst>
          </p:cNvPr>
          <p:cNvPicPr>
            <a:picLocks noChangeAspect="1"/>
          </p:cNvPicPr>
          <p:nvPr/>
        </p:nvPicPr>
        <p:blipFill>
          <a:blip r:embed="rId5"/>
          <a:stretch>
            <a:fillRect/>
          </a:stretch>
        </p:blipFill>
        <p:spPr>
          <a:xfrm>
            <a:off x="5353050" y="1136342"/>
            <a:ext cx="4781550" cy="1143000"/>
          </a:xfrm>
          <a:prstGeom prst="rect">
            <a:avLst/>
          </a:prstGeom>
        </p:spPr>
      </p:pic>
      <p:sp>
        <p:nvSpPr>
          <p:cNvPr id="5" name="CuadroTexto 4">
            <a:extLst>
              <a:ext uri="{FF2B5EF4-FFF2-40B4-BE49-F238E27FC236}">
                <a16:creationId xmlns:a16="http://schemas.microsoft.com/office/drawing/2014/main" id="{B645DCDA-C705-5A08-E112-9C54066355F6}"/>
              </a:ext>
            </a:extLst>
          </p:cNvPr>
          <p:cNvSpPr txBox="1"/>
          <p:nvPr/>
        </p:nvSpPr>
        <p:spPr>
          <a:xfrm>
            <a:off x="138752" y="785097"/>
            <a:ext cx="1762021" cy="461665"/>
          </a:xfrm>
          <a:prstGeom prst="rect">
            <a:avLst/>
          </a:prstGeom>
          <a:noFill/>
        </p:spPr>
        <p:txBody>
          <a:bodyPr wrap="none" rtlCol="0">
            <a:spAutoFit/>
          </a:bodyPr>
          <a:lstStyle/>
          <a:p>
            <a:r>
              <a:rPr lang="es-AR" sz="2400" dirty="0"/>
              <a:t>Azimut Solar</a:t>
            </a:r>
          </a:p>
        </p:txBody>
      </p:sp>
      <p:grpSp>
        <p:nvGrpSpPr>
          <p:cNvPr id="7" name="Grupo 6">
            <a:extLst>
              <a:ext uri="{FF2B5EF4-FFF2-40B4-BE49-F238E27FC236}">
                <a16:creationId xmlns:a16="http://schemas.microsoft.com/office/drawing/2014/main" id="{C715C0FF-9AB8-DB86-E67B-05743C54B3AF}"/>
              </a:ext>
            </a:extLst>
          </p:cNvPr>
          <p:cNvGrpSpPr/>
          <p:nvPr/>
        </p:nvGrpSpPr>
        <p:grpSpPr>
          <a:xfrm>
            <a:off x="4565650" y="2163841"/>
            <a:ext cx="7300823" cy="646331"/>
            <a:chOff x="4421277" y="1554391"/>
            <a:chExt cx="5041900" cy="646331"/>
          </a:xfrm>
        </p:grpSpPr>
        <p:sp>
          <p:nvSpPr>
            <p:cNvPr id="10" name="CuadroTexto 9">
              <a:extLst>
                <a:ext uri="{FF2B5EF4-FFF2-40B4-BE49-F238E27FC236}">
                  <a16:creationId xmlns:a16="http://schemas.microsoft.com/office/drawing/2014/main" id="{528E0D73-717D-7585-840D-D9473D9A339C}"/>
                </a:ext>
              </a:extLst>
            </p:cNvPr>
            <p:cNvSpPr txBox="1"/>
            <p:nvPr/>
          </p:nvSpPr>
          <p:spPr>
            <a:xfrm>
              <a:off x="4421277" y="1554391"/>
              <a:ext cx="5041900" cy="646331"/>
            </a:xfrm>
            <a:prstGeom prst="rect">
              <a:avLst/>
            </a:prstGeom>
            <a:noFill/>
          </p:spPr>
          <p:txBody>
            <a:bodyPr wrap="square" rtlCol="0">
              <a:spAutoFit/>
            </a:bodyPr>
            <a:lstStyle/>
            <a:p>
              <a:pPr algn="just"/>
              <a:r>
                <a:rPr lang="es-AR" dirty="0"/>
                <a:t>Conocer el ángulo azimutal      es de gran utilidad cuando se calcula la incidencia sobre planos inclinados y orientados.</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3C5EB5FC-7364-FDF8-E217-4BA24932CA10}"/>
                    </a:ext>
                  </a:extLst>
                </p:cNvPr>
                <p:cNvSpPr txBox="1"/>
                <p:nvPr/>
              </p:nvSpPr>
              <p:spPr>
                <a:xfrm>
                  <a:off x="6410964" y="1561761"/>
                  <a:ext cx="247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i="1" smtClean="0">
                                <a:latin typeface="Cambria Math" panose="02040503050406030204" pitchFamily="18" charset="0"/>
                                <a:ea typeface="Cambria Math" panose="02040503050406030204" pitchFamily="18" charset="0"/>
                              </a:rPr>
                              <m:t>𝛾</m:t>
                            </m:r>
                          </m:e>
                          <m:sub>
                            <m:r>
                              <a:rPr lang="es-AR" b="0" i="1" smtClean="0">
                                <a:latin typeface="Cambria Math" panose="02040503050406030204" pitchFamily="18" charset="0"/>
                              </a:rPr>
                              <m:t>𝑠</m:t>
                            </m:r>
                          </m:sub>
                        </m:sSub>
                      </m:oMath>
                    </m:oMathPara>
                  </a14:m>
                  <a:endParaRPr lang="es-AR" dirty="0"/>
                </a:p>
              </p:txBody>
            </p:sp>
          </mc:Choice>
          <mc:Fallback xmlns="">
            <p:sp>
              <p:nvSpPr>
                <p:cNvPr id="11" name="CuadroTexto 10">
                  <a:extLst>
                    <a:ext uri="{FF2B5EF4-FFF2-40B4-BE49-F238E27FC236}">
                      <a16:creationId xmlns:a16="http://schemas.microsoft.com/office/drawing/2014/main" id="{3C5EB5FC-7364-FDF8-E217-4BA24932CA10}"/>
                    </a:ext>
                  </a:extLst>
                </p:cNvPr>
                <p:cNvSpPr txBox="1">
                  <a:spLocks noRot="1" noChangeAspect="1" noMove="1" noResize="1" noEditPoints="1" noAdjustHandles="1" noChangeArrowheads="1" noChangeShapeType="1" noTextEdit="1"/>
                </p:cNvSpPr>
                <p:nvPr/>
              </p:nvSpPr>
              <p:spPr>
                <a:xfrm>
                  <a:off x="6410964" y="1561761"/>
                  <a:ext cx="247375" cy="276999"/>
                </a:xfrm>
                <a:prstGeom prst="rect">
                  <a:avLst/>
                </a:prstGeom>
                <a:blipFill>
                  <a:blip r:embed="rId6"/>
                  <a:stretch>
                    <a:fillRect b="-21739"/>
                  </a:stretch>
                </a:blipFill>
              </p:spPr>
              <p:txBody>
                <a:bodyPr/>
                <a:lstStyle/>
                <a:p>
                  <a:r>
                    <a:rPr lang="es-AR">
                      <a:noFill/>
                    </a:rPr>
                    <a:t> </a:t>
                  </a:r>
                </a:p>
              </p:txBody>
            </p:sp>
          </mc:Fallback>
        </mc:AlternateContent>
      </p:grpSp>
      <p:pic>
        <p:nvPicPr>
          <p:cNvPr id="12" name="Imagen 11">
            <a:extLst>
              <a:ext uri="{FF2B5EF4-FFF2-40B4-BE49-F238E27FC236}">
                <a16:creationId xmlns:a16="http://schemas.microsoft.com/office/drawing/2014/main" id="{700C9E6B-7097-1040-9709-99F82EB67F7D}"/>
              </a:ext>
            </a:extLst>
          </p:cNvPr>
          <p:cNvPicPr>
            <a:picLocks noChangeAspect="1"/>
          </p:cNvPicPr>
          <p:nvPr/>
        </p:nvPicPr>
        <p:blipFill>
          <a:blip r:embed="rId7"/>
          <a:stretch>
            <a:fillRect/>
          </a:stretch>
        </p:blipFill>
        <p:spPr>
          <a:xfrm>
            <a:off x="5264173" y="4102165"/>
            <a:ext cx="6128174" cy="882733"/>
          </a:xfrm>
          <a:prstGeom prst="rect">
            <a:avLst/>
          </a:prstGeom>
          <a:ln>
            <a:solidFill>
              <a:schemeClr val="accent2">
                <a:lumMod val="75000"/>
              </a:schemeClr>
            </a:solidFill>
          </a:ln>
        </p:spPr>
      </p:pic>
      <p:pic>
        <p:nvPicPr>
          <p:cNvPr id="13" name="Imagen 12">
            <a:extLst>
              <a:ext uri="{FF2B5EF4-FFF2-40B4-BE49-F238E27FC236}">
                <a16:creationId xmlns:a16="http://schemas.microsoft.com/office/drawing/2014/main" id="{8C87EF3F-FEE8-C4DB-6E34-50FD99912ECD}"/>
              </a:ext>
            </a:extLst>
          </p:cNvPr>
          <p:cNvPicPr>
            <a:picLocks noChangeAspect="1"/>
          </p:cNvPicPr>
          <p:nvPr/>
        </p:nvPicPr>
        <p:blipFill>
          <a:blip r:embed="rId8"/>
          <a:stretch>
            <a:fillRect/>
          </a:stretch>
        </p:blipFill>
        <p:spPr>
          <a:xfrm>
            <a:off x="5231731" y="5484077"/>
            <a:ext cx="5733873" cy="586129"/>
          </a:xfrm>
          <a:prstGeom prst="rect">
            <a:avLst/>
          </a:prstGeom>
          <a:ln>
            <a:solidFill>
              <a:srgbClr val="FF0000"/>
            </a:solidFill>
          </a:ln>
        </p:spPr>
      </p:pic>
      <p:pic>
        <p:nvPicPr>
          <p:cNvPr id="14" name="Imagen 13">
            <a:extLst>
              <a:ext uri="{FF2B5EF4-FFF2-40B4-BE49-F238E27FC236}">
                <a16:creationId xmlns:a16="http://schemas.microsoft.com/office/drawing/2014/main" id="{15EC049F-F186-15A4-CDA7-B71D9DAC6322}"/>
              </a:ext>
            </a:extLst>
          </p:cNvPr>
          <p:cNvPicPr>
            <a:picLocks noChangeAspect="1"/>
          </p:cNvPicPr>
          <p:nvPr/>
        </p:nvPicPr>
        <p:blipFill>
          <a:blip r:embed="rId9"/>
          <a:stretch>
            <a:fillRect/>
          </a:stretch>
        </p:blipFill>
        <p:spPr>
          <a:xfrm>
            <a:off x="0" y="1246762"/>
            <a:ext cx="4171950" cy="3848100"/>
          </a:xfrm>
          <a:prstGeom prst="rect">
            <a:avLst/>
          </a:prstGeom>
        </p:spPr>
      </p:pic>
      <p:sp>
        <p:nvSpPr>
          <p:cNvPr id="15" name="CuadroTexto 14">
            <a:extLst>
              <a:ext uri="{FF2B5EF4-FFF2-40B4-BE49-F238E27FC236}">
                <a16:creationId xmlns:a16="http://schemas.microsoft.com/office/drawing/2014/main" id="{90CD08A2-DD0D-09B3-9B9B-F5AB926BD1BC}"/>
              </a:ext>
            </a:extLst>
          </p:cNvPr>
          <p:cNvSpPr txBox="1"/>
          <p:nvPr/>
        </p:nvSpPr>
        <p:spPr>
          <a:xfrm>
            <a:off x="4565650" y="969763"/>
            <a:ext cx="7066037" cy="369332"/>
          </a:xfrm>
          <a:prstGeom prst="rect">
            <a:avLst/>
          </a:prstGeom>
          <a:noFill/>
        </p:spPr>
        <p:txBody>
          <a:bodyPr wrap="none" rtlCol="0">
            <a:spAutoFit/>
          </a:bodyPr>
          <a:lstStyle/>
          <a:p>
            <a:r>
              <a:rPr lang="es-AR" dirty="0"/>
              <a:t>El cálculo del azimut ha evolucionado hasta llegar a la siguiente expresión:</a:t>
            </a:r>
          </a:p>
        </p:txBody>
      </p:sp>
      <p:sp>
        <p:nvSpPr>
          <p:cNvPr id="16" name="CuadroTexto 15">
            <a:extLst>
              <a:ext uri="{FF2B5EF4-FFF2-40B4-BE49-F238E27FC236}">
                <a16:creationId xmlns:a16="http://schemas.microsoft.com/office/drawing/2014/main" id="{FB99B1C4-0098-AE46-1E26-07EB1F535409}"/>
              </a:ext>
            </a:extLst>
          </p:cNvPr>
          <p:cNvSpPr txBox="1"/>
          <p:nvPr/>
        </p:nvSpPr>
        <p:spPr>
          <a:xfrm>
            <a:off x="4565650" y="5048631"/>
            <a:ext cx="5839868" cy="369332"/>
          </a:xfrm>
          <a:prstGeom prst="rect">
            <a:avLst/>
          </a:prstGeom>
          <a:noFill/>
        </p:spPr>
        <p:txBody>
          <a:bodyPr wrap="none" rtlCol="0">
            <a:spAutoFit/>
          </a:bodyPr>
          <a:lstStyle/>
          <a:p>
            <a:r>
              <a:rPr lang="es-AR" dirty="0"/>
              <a:t>Pero es menos engorroso de calcular usando esta expresión:</a:t>
            </a:r>
          </a:p>
        </p:txBody>
      </p:sp>
      <p:sp>
        <p:nvSpPr>
          <p:cNvPr id="17" name="CuadroTexto 16">
            <a:extLst>
              <a:ext uri="{FF2B5EF4-FFF2-40B4-BE49-F238E27FC236}">
                <a16:creationId xmlns:a16="http://schemas.microsoft.com/office/drawing/2014/main" id="{10825A53-21D5-4509-8D92-E0A460592464}"/>
              </a:ext>
            </a:extLst>
          </p:cNvPr>
          <p:cNvSpPr txBox="1"/>
          <p:nvPr/>
        </p:nvSpPr>
        <p:spPr>
          <a:xfrm>
            <a:off x="4565650" y="2830308"/>
            <a:ext cx="7525221" cy="646331"/>
          </a:xfrm>
          <a:prstGeom prst="rect">
            <a:avLst/>
          </a:prstGeom>
          <a:noFill/>
        </p:spPr>
        <p:txBody>
          <a:bodyPr wrap="square" rtlCol="0">
            <a:spAutoFit/>
          </a:bodyPr>
          <a:lstStyle/>
          <a:p>
            <a:r>
              <a:rPr lang="es-AR" dirty="0"/>
              <a:t>La posición de dicho plano estará determinada por su </a:t>
            </a:r>
            <a:r>
              <a:rPr lang="es-AR" b="1" dirty="0"/>
              <a:t>ángulo de inclinación </a:t>
            </a:r>
            <a:r>
              <a:rPr lang="es-AR" dirty="0">
                <a:sym typeface="Symbol" panose="05050102010706020507" pitchFamily="18" charset="2"/>
              </a:rPr>
              <a:t> y su </a:t>
            </a:r>
            <a:r>
              <a:rPr lang="es-AR" b="1" dirty="0">
                <a:sym typeface="Symbol" panose="05050102010706020507" pitchFamily="18" charset="2"/>
              </a:rPr>
              <a:t>ángulo azimutal </a:t>
            </a:r>
            <a:r>
              <a:rPr lang="es-AR" dirty="0">
                <a:sym typeface="Symbol" panose="05050102010706020507" pitchFamily="18" charset="2"/>
              </a:rPr>
              <a:t></a:t>
            </a:r>
            <a:endParaRPr lang="es-AR" dirty="0"/>
          </a:p>
        </p:txBody>
      </p:sp>
      <p:sp>
        <p:nvSpPr>
          <p:cNvPr id="18" name="CuadroTexto 17">
            <a:extLst>
              <a:ext uri="{FF2B5EF4-FFF2-40B4-BE49-F238E27FC236}">
                <a16:creationId xmlns:a16="http://schemas.microsoft.com/office/drawing/2014/main" id="{E8701E29-B44D-2AE5-90FC-3DADB274C55C}"/>
              </a:ext>
            </a:extLst>
          </p:cNvPr>
          <p:cNvSpPr txBox="1"/>
          <p:nvPr/>
        </p:nvSpPr>
        <p:spPr>
          <a:xfrm>
            <a:off x="4565650" y="3476639"/>
            <a:ext cx="7542544" cy="646331"/>
          </a:xfrm>
          <a:prstGeom prst="rect">
            <a:avLst/>
          </a:prstGeom>
          <a:noFill/>
        </p:spPr>
        <p:txBody>
          <a:bodyPr wrap="square" rtlCol="0">
            <a:spAutoFit/>
          </a:bodyPr>
          <a:lstStyle/>
          <a:p>
            <a:r>
              <a:rPr lang="es-AR" dirty="0"/>
              <a:t>El ángulo </a:t>
            </a:r>
            <a:r>
              <a:rPr lang="es-AR" dirty="0">
                <a:sym typeface="Symbol" panose="05050102010706020507" pitchFamily="18" charset="2"/>
              </a:rPr>
              <a:t> es el que se forma entre la normal al plano de incidencia y los rayos solares</a:t>
            </a:r>
            <a:endParaRPr lang="es-AR" dirty="0"/>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957E1892-A83E-62EF-8E0D-AB999A7CDBDF}"/>
                  </a:ext>
                </a:extLst>
              </p:cNvPr>
              <p:cNvSpPr txBox="1"/>
              <p:nvPr/>
            </p:nvSpPr>
            <p:spPr>
              <a:xfrm>
                <a:off x="278643" y="6118081"/>
                <a:ext cx="8574014" cy="646331"/>
              </a:xfrm>
              <a:prstGeom prst="rect">
                <a:avLst/>
              </a:prstGeom>
              <a:noFill/>
            </p:spPr>
            <p:txBody>
              <a:bodyPr wrap="none" rtlCol="0">
                <a:spAutoFit/>
              </a:bodyPr>
              <a:lstStyle/>
              <a:p>
                <a:pPr marL="285750" indent="-285750">
                  <a:buFont typeface="Arial" panose="020B0604020202020204" pitchFamily="34" charset="0"/>
                  <a:buChar char="•"/>
                </a:pPr>
                <a:r>
                  <a:rPr lang="es-AR" b="1" dirty="0"/>
                  <a:t>Solo cuando </a:t>
                </a:r>
                <a14:m>
                  <m:oMath xmlns:m="http://schemas.openxmlformats.org/officeDocument/2006/math">
                    <m:sSub>
                      <m:sSubPr>
                        <m:ctrlPr>
                          <a:rPr lang="es-AR" b="1" i="1" smtClean="0">
                            <a:latin typeface="Cambria Math" panose="02040503050406030204" pitchFamily="18" charset="0"/>
                          </a:rPr>
                        </m:ctrlPr>
                      </m:sSubPr>
                      <m:e>
                        <m:r>
                          <a:rPr lang="es-AR" b="1" i="1" smtClean="0">
                            <a:latin typeface="Cambria Math" panose="02040503050406030204" pitchFamily="18" charset="0"/>
                          </a:rPr>
                          <m:t>𝒄𝒐𝒔</m:t>
                        </m:r>
                        <m:r>
                          <a:rPr lang="es-AR" b="1" i="1" smtClean="0">
                            <a:latin typeface="Cambria Math" panose="02040503050406030204" pitchFamily="18" charset="0"/>
                            <a:ea typeface="Cambria Math" panose="02040503050406030204" pitchFamily="18" charset="0"/>
                          </a:rPr>
                          <m:t>𝜽</m:t>
                        </m:r>
                      </m:e>
                      <m:sub>
                        <m:r>
                          <a:rPr lang="es-AR" b="1" i="1" smtClean="0">
                            <a:latin typeface="Cambria Math" panose="02040503050406030204" pitchFamily="18" charset="0"/>
                          </a:rPr>
                          <m:t>𝒛</m:t>
                        </m:r>
                      </m:sub>
                    </m:sSub>
                    <m:r>
                      <a:rPr lang="es-AR" b="1" i="1" smtClean="0">
                        <a:latin typeface="Cambria Math" panose="02040503050406030204" pitchFamily="18" charset="0"/>
                      </a:rPr>
                      <m:t>&gt;</m:t>
                    </m:r>
                    <m:r>
                      <a:rPr lang="es-AR" b="1" i="1" smtClean="0">
                        <a:latin typeface="Cambria Math" panose="02040503050406030204" pitchFamily="18" charset="0"/>
                      </a:rPr>
                      <m:t>𝟎</m:t>
                    </m:r>
                  </m:oMath>
                </a14:m>
                <a:r>
                  <a:rPr lang="es-AR" b="1" dirty="0"/>
                  <a:t> tendrá sentido calcular el valor de </a:t>
                </a:r>
                <a:r>
                  <a:rPr lang="es-AR" b="1" dirty="0">
                    <a:sym typeface="Symbol" panose="05050102010706020507" pitchFamily="18" charset="2"/>
                  </a:rPr>
                  <a:t>.</a:t>
                </a:r>
              </a:p>
              <a:p>
                <a:pPr marL="285750" indent="-285750">
                  <a:buFont typeface="Arial" panose="020B0604020202020204" pitchFamily="34" charset="0"/>
                  <a:buChar char="•"/>
                </a:pPr>
                <a:r>
                  <a:rPr lang="es-AR" b="1" dirty="0">
                    <a:sym typeface="Symbol" panose="05050102010706020507" pitchFamily="18" charset="2"/>
                  </a:rPr>
                  <a:t>Si </a:t>
                </a:r>
                <a14:m>
                  <m:oMath xmlns:m="http://schemas.openxmlformats.org/officeDocument/2006/math">
                    <m:r>
                      <a:rPr lang="es-AR" b="1" i="1" smtClean="0">
                        <a:latin typeface="Cambria Math" panose="02040503050406030204" pitchFamily="18" charset="0"/>
                        <a:sym typeface="Symbol" panose="05050102010706020507" pitchFamily="18" charset="2"/>
                      </a:rPr>
                      <m:t>𝒄𝒐𝒔</m:t>
                    </m:r>
                    <m:r>
                      <a:rPr lang="es-AR" b="1" i="1" smtClean="0">
                        <a:latin typeface="Cambria Math" panose="02040503050406030204" pitchFamily="18" charset="0"/>
                        <a:ea typeface="Cambria Math" panose="02040503050406030204" pitchFamily="18" charset="0"/>
                        <a:sym typeface="Symbol" panose="05050102010706020507" pitchFamily="18" charset="2"/>
                      </a:rPr>
                      <m:t>𝜽</m:t>
                    </m:r>
                    <m:r>
                      <a:rPr lang="es-AR" b="1" i="1" smtClean="0">
                        <a:latin typeface="Cambria Math" panose="02040503050406030204" pitchFamily="18" charset="0"/>
                        <a:ea typeface="Cambria Math" panose="02040503050406030204" pitchFamily="18" charset="0"/>
                        <a:sym typeface="Symbol" panose="05050102010706020507" pitchFamily="18" charset="2"/>
                      </a:rPr>
                      <m:t>&lt;</m:t>
                    </m:r>
                    <m:r>
                      <a:rPr lang="es-AR" b="1" i="1" smtClean="0">
                        <a:latin typeface="Cambria Math" panose="02040503050406030204" pitchFamily="18" charset="0"/>
                        <a:ea typeface="Cambria Math" panose="02040503050406030204" pitchFamily="18" charset="0"/>
                        <a:sym typeface="Symbol" panose="05050102010706020507" pitchFamily="18" charset="2"/>
                      </a:rPr>
                      <m:t>𝟎</m:t>
                    </m:r>
                    <m:r>
                      <a:rPr lang="es-AR" b="1" i="1" smtClean="0">
                        <a:latin typeface="Cambria Math" panose="02040503050406030204" pitchFamily="18" charset="0"/>
                        <a:ea typeface="Cambria Math" panose="02040503050406030204" pitchFamily="18" charset="0"/>
                        <a:sym typeface="Symbol" panose="05050102010706020507" pitchFamily="18" charset="2"/>
                      </a:rPr>
                      <m:t> </m:t>
                    </m:r>
                  </m:oMath>
                </a14:m>
                <a:r>
                  <a:rPr lang="es-AR" b="1" dirty="0"/>
                  <a:t> implica que los rayos solares no iluminan la superficie en ese momento.</a:t>
                </a:r>
              </a:p>
            </p:txBody>
          </p:sp>
        </mc:Choice>
        <mc:Fallback xmlns="">
          <p:sp>
            <p:nvSpPr>
              <p:cNvPr id="19" name="CuadroTexto 18">
                <a:extLst>
                  <a:ext uri="{FF2B5EF4-FFF2-40B4-BE49-F238E27FC236}">
                    <a16:creationId xmlns:a16="http://schemas.microsoft.com/office/drawing/2014/main" id="{957E1892-A83E-62EF-8E0D-AB999A7CDBDF}"/>
                  </a:ext>
                </a:extLst>
              </p:cNvPr>
              <p:cNvSpPr txBox="1">
                <a:spLocks noRot="1" noChangeAspect="1" noMove="1" noResize="1" noEditPoints="1" noAdjustHandles="1" noChangeArrowheads="1" noChangeShapeType="1" noTextEdit="1"/>
              </p:cNvSpPr>
              <p:nvPr/>
            </p:nvSpPr>
            <p:spPr>
              <a:xfrm>
                <a:off x="278643" y="6118081"/>
                <a:ext cx="8574014" cy="646331"/>
              </a:xfrm>
              <a:prstGeom prst="rect">
                <a:avLst/>
              </a:prstGeom>
              <a:blipFill>
                <a:blip r:embed="rId10"/>
                <a:stretch>
                  <a:fillRect l="-498" t="-7547" r="-8179" b="-15094"/>
                </a:stretch>
              </a:blipFill>
            </p:spPr>
            <p:txBody>
              <a:bodyPr/>
              <a:lstStyle/>
              <a:p>
                <a:r>
                  <a:rPr lang="es-AR">
                    <a:noFill/>
                  </a:rPr>
                  <a:t> </a:t>
                </a:r>
              </a:p>
            </p:txBody>
          </p:sp>
        </mc:Fallback>
      </mc:AlternateContent>
    </p:spTree>
    <p:extLst>
      <p:ext uri="{BB962C8B-B14F-4D97-AF65-F5344CB8AC3E}">
        <p14:creationId xmlns:p14="http://schemas.microsoft.com/office/powerpoint/2010/main" val="366164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500" fill="hold"/>
                                        <p:tgtEl>
                                          <p:spTgt spid="13"/>
                                        </p:tgtEl>
                                        <p:attrNameLst>
                                          <p:attrName>ppt_w</p:attrName>
                                        </p:attrNameLst>
                                      </p:cBhvr>
                                      <p:tavLst>
                                        <p:tav tm="0">
                                          <p:val>
                                            <p:fltVal val="0"/>
                                          </p:val>
                                        </p:tav>
                                        <p:tav tm="100000">
                                          <p:val>
                                            <p:strVal val="#ppt_w"/>
                                          </p:val>
                                        </p:tav>
                                      </p:tavLst>
                                    </p:anim>
                                    <p:anim calcmode="lin" valueType="num">
                                      <p:cBhvr>
                                        <p:cTn id="50" dur="500" fill="hold"/>
                                        <p:tgtEl>
                                          <p:spTgt spid="13"/>
                                        </p:tgtEl>
                                        <p:attrNameLst>
                                          <p:attrName>ppt_h</p:attrName>
                                        </p:attrNameLst>
                                      </p:cBhvr>
                                      <p:tavLst>
                                        <p:tav tm="0">
                                          <p:val>
                                            <p:fltVal val="0"/>
                                          </p:val>
                                        </p:tav>
                                        <p:tav tm="100000">
                                          <p:val>
                                            <p:strVal val="#ppt_h"/>
                                          </p:val>
                                        </p:tav>
                                      </p:tavLst>
                                    </p:anim>
                                    <p:animEffect transition="in" filter="fade">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6" grpId="0"/>
      <p:bldP spid="17"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092C6-6FB7-0FDB-ADDE-98B401E3DF20}"/>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3364905-0E2C-82DC-0070-B1BD2F724090}"/>
              </a:ext>
            </a:extLst>
          </p:cNvPr>
          <p:cNvPicPr>
            <a:picLocks noChangeAspect="1"/>
          </p:cNvPicPr>
          <p:nvPr/>
        </p:nvPicPr>
        <p:blipFill>
          <a:blip r:embed="rId2"/>
          <a:stretch>
            <a:fillRect/>
          </a:stretch>
        </p:blipFill>
        <p:spPr>
          <a:xfrm>
            <a:off x="209369" y="55595"/>
            <a:ext cx="693630" cy="657312"/>
          </a:xfrm>
          <a:prstGeom prst="rect">
            <a:avLst/>
          </a:prstGeom>
        </p:spPr>
      </p:pic>
      <p:pic>
        <p:nvPicPr>
          <p:cNvPr id="1028" name="Picture 4" descr="CCT LOGO | CONICET Salta-Jujuy">
            <a:extLst>
              <a:ext uri="{FF2B5EF4-FFF2-40B4-BE49-F238E27FC236}">
                <a16:creationId xmlns:a16="http://schemas.microsoft.com/office/drawing/2014/main" id="{560F5642-CB74-BCF9-522D-A5C15EBF2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EA4A7C0D-7418-DBC2-2F4A-FFF35431C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012E03B8-429A-1705-F3C6-EC9B1FCE108B}"/>
              </a:ext>
            </a:extLst>
          </p:cNvPr>
          <p:cNvSpPr>
            <a:spLocks noGrp="1"/>
          </p:cNvSpPr>
          <p:nvPr>
            <p:ph type="sldNum" sz="quarter" idx="12"/>
          </p:nvPr>
        </p:nvSpPr>
        <p:spPr/>
        <p:txBody>
          <a:bodyPr/>
          <a:lstStyle/>
          <a:p>
            <a:fld id="{4211D988-AFD1-4293-9FBC-6556B6FD0ACE}" type="slidenum">
              <a:rPr lang="es-AR" smtClean="0"/>
              <a:t>32</a:t>
            </a:fld>
            <a:endParaRPr lang="es-AR"/>
          </a:p>
        </p:txBody>
      </p:sp>
      <p:grpSp>
        <p:nvGrpSpPr>
          <p:cNvPr id="20" name="Grupo 19">
            <a:extLst>
              <a:ext uri="{FF2B5EF4-FFF2-40B4-BE49-F238E27FC236}">
                <a16:creationId xmlns:a16="http://schemas.microsoft.com/office/drawing/2014/main" id="{7CF87279-D9D5-2881-7A08-48AF4B49F039}"/>
              </a:ext>
            </a:extLst>
          </p:cNvPr>
          <p:cNvGrpSpPr/>
          <p:nvPr/>
        </p:nvGrpSpPr>
        <p:grpSpPr>
          <a:xfrm>
            <a:off x="6644640" y="3815812"/>
            <a:ext cx="4543865" cy="2672855"/>
            <a:chOff x="4775774" y="2799471"/>
            <a:chExt cx="4543865" cy="2672855"/>
          </a:xfrm>
        </p:grpSpPr>
        <p:sp>
          <p:nvSpPr>
            <p:cNvPr id="21" name="Rectángulo 20">
              <a:extLst>
                <a:ext uri="{FF2B5EF4-FFF2-40B4-BE49-F238E27FC236}">
                  <a16:creationId xmlns:a16="http://schemas.microsoft.com/office/drawing/2014/main" id="{B05E5D4F-7C85-F462-4176-52F7727E539A}"/>
                </a:ext>
              </a:extLst>
            </p:cNvPr>
            <p:cNvSpPr/>
            <p:nvPr/>
          </p:nvSpPr>
          <p:spPr>
            <a:xfrm>
              <a:off x="4775774" y="5331655"/>
              <a:ext cx="4543865" cy="140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2" name="Conector recto 21">
              <a:extLst>
                <a:ext uri="{FF2B5EF4-FFF2-40B4-BE49-F238E27FC236}">
                  <a16:creationId xmlns:a16="http://schemas.microsoft.com/office/drawing/2014/main" id="{9CB75F43-075C-9ED9-A9D0-132908AB4DA9}"/>
                </a:ext>
              </a:extLst>
            </p:cNvPr>
            <p:cNvCxnSpPr>
              <a:stCxn id="21" idx="0"/>
            </p:cNvCxnSpPr>
            <p:nvPr/>
          </p:nvCxnSpPr>
          <p:spPr>
            <a:xfrm flipV="1">
              <a:off x="7047707" y="2799471"/>
              <a:ext cx="0" cy="25321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3" name="Grupo 22">
            <a:extLst>
              <a:ext uri="{FF2B5EF4-FFF2-40B4-BE49-F238E27FC236}">
                <a16:creationId xmlns:a16="http://schemas.microsoft.com/office/drawing/2014/main" id="{4A2AD236-B79B-1AEC-C5BE-7283B32FA543}"/>
              </a:ext>
            </a:extLst>
          </p:cNvPr>
          <p:cNvGrpSpPr/>
          <p:nvPr/>
        </p:nvGrpSpPr>
        <p:grpSpPr>
          <a:xfrm rot="3132878">
            <a:off x="1179781" y="2537868"/>
            <a:ext cx="4543865" cy="2672855"/>
            <a:chOff x="4775774" y="2799471"/>
            <a:chExt cx="4543865" cy="2672855"/>
          </a:xfrm>
        </p:grpSpPr>
        <p:sp>
          <p:nvSpPr>
            <p:cNvPr id="24" name="Rectángulo 23">
              <a:extLst>
                <a:ext uri="{FF2B5EF4-FFF2-40B4-BE49-F238E27FC236}">
                  <a16:creationId xmlns:a16="http://schemas.microsoft.com/office/drawing/2014/main" id="{1771036B-2A98-D7D1-85AA-E1B1702089D3}"/>
                </a:ext>
              </a:extLst>
            </p:cNvPr>
            <p:cNvSpPr/>
            <p:nvPr/>
          </p:nvSpPr>
          <p:spPr>
            <a:xfrm>
              <a:off x="4775774" y="5331655"/>
              <a:ext cx="4543865" cy="1406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5" name="Conector recto 24">
              <a:extLst>
                <a:ext uri="{FF2B5EF4-FFF2-40B4-BE49-F238E27FC236}">
                  <a16:creationId xmlns:a16="http://schemas.microsoft.com/office/drawing/2014/main" id="{29A762A8-FB11-8B21-B138-D670126D1D68}"/>
                </a:ext>
              </a:extLst>
            </p:cNvPr>
            <p:cNvCxnSpPr>
              <a:stCxn id="24" idx="0"/>
            </p:cNvCxnSpPr>
            <p:nvPr/>
          </p:nvCxnSpPr>
          <p:spPr>
            <a:xfrm flipV="1">
              <a:off x="7047707" y="2799471"/>
              <a:ext cx="0" cy="25321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26" name="Conector recto 25">
            <a:extLst>
              <a:ext uri="{FF2B5EF4-FFF2-40B4-BE49-F238E27FC236}">
                <a16:creationId xmlns:a16="http://schemas.microsoft.com/office/drawing/2014/main" id="{13E97204-31FF-A207-DFAB-D597CB35B876}"/>
              </a:ext>
            </a:extLst>
          </p:cNvPr>
          <p:cNvCxnSpPr/>
          <p:nvPr/>
        </p:nvCxnSpPr>
        <p:spPr>
          <a:xfrm>
            <a:off x="145366" y="6488668"/>
            <a:ext cx="119012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2A2F2718-DF35-2895-8418-37500B34680C}"/>
              </a:ext>
            </a:extLst>
          </p:cNvPr>
          <p:cNvCxnSpPr>
            <a:endCxn id="21" idx="0"/>
          </p:cNvCxnSpPr>
          <p:nvPr/>
        </p:nvCxnSpPr>
        <p:spPr>
          <a:xfrm flipH="1">
            <a:off x="8916573" y="3953022"/>
            <a:ext cx="2661138" cy="2394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9F5DE96F-952F-F878-2C7F-CA5F8927826D}"/>
              </a:ext>
            </a:extLst>
          </p:cNvPr>
          <p:cNvCxnSpPr/>
          <p:nvPr/>
        </p:nvCxnSpPr>
        <p:spPr>
          <a:xfrm>
            <a:off x="11577711" y="395302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8F91B8DD-0BA3-EA5F-CEF6-A327DD6DA078}"/>
              </a:ext>
            </a:extLst>
          </p:cNvPr>
          <p:cNvCxnSpPr>
            <a:endCxn id="24" idx="0"/>
          </p:cNvCxnSpPr>
          <p:nvPr/>
        </p:nvCxnSpPr>
        <p:spPr>
          <a:xfrm flipH="1">
            <a:off x="2506694" y="3953022"/>
            <a:ext cx="9071017" cy="653920"/>
          </a:xfrm>
          <a:prstGeom prst="line">
            <a:avLst/>
          </a:prstGeom>
        </p:spPr>
        <p:style>
          <a:lnRef idx="1">
            <a:schemeClr val="accent1"/>
          </a:lnRef>
          <a:fillRef idx="0">
            <a:schemeClr val="accent1"/>
          </a:fillRef>
          <a:effectRef idx="0">
            <a:schemeClr val="accent1"/>
          </a:effectRef>
          <a:fontRef idx="minor">
            <a:schemeClr val="tx1"/>
          </a:fontRef>
        </p:style>
      </p:cxnSp>
      <p:sp>
        <p:nvSpPr>
          <p:cNvPr id="30" name="Diagrama de flujo: conector 29">
            <a:extLst>
              <a:ext uri="{FF2B5EF4-FFF2-40B4-BE49-F238E27FC236}">
                <a16:creationId xmlns:a16="http://schemas.microsoft.com/office/drawing/2014/main" id="{49FC61BC-50F8-B949-95F3-F9BA1C398463}"/>
              </a:ext>
            </a:extLst>
          </p:cNvPr>
          <p:cNvSpPr/>
          <p:nvPr/>
        </p:nvSpPr>
        <p:spPr>
          <a:xfrm>
            <a:off x="11228363" y="3643532"/>
            <a:ext cx="726831" cy="633028"/>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1" name="Conector recto 30">
            <a:extLst>
              <a:ext uri="{FF2B5EF4-FFF2-40B4-BE49-F238E27FC236}">
                <a16:creationId xmlns:a16="http://schemas.microsoft.com/office/drawing/2014/main" id="{FA099560-DE4C-0AD0-C2E2-4277A5C8020F}"/>
              </a:ext>
            </a:extLst>
          </p:cNvPr>
          <p:cNvCxnSpPr>
            <a:endCxn id="21" idx="0"/>
          </p:cNvCxnSpPr>
          <p:nvPr/>
        </p:nvCxnSpPr>
        <p:spPr>
          <a:xfrm flipH="1">
            <a:off x="8916573" y="1751446"/>
            <a:ext cx="490024" cy="45965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634F5D36-78A4-F872-A20B-9325F7C6850E}"/>
              </a:ext>
            </a:extLst>
          </p:cNvPr>
          <p:cNvCxnSpPr>
            <a:cxnSpLocks/>
            <a:endCxn id="24" idx="0"/>
          </p:cNvCxnSpPr>
          <p:nvPr/>
        </p:nvCxnSpPr>
        <p:spPr>
          <a:xfrm flipH="1">
            <a:off x="2506694" y="1751446"/>
            <a:ext cx="6899904" cy="28554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Diagrama de flujo: conector 32">
            <a:extLst>
              <a:ext uri="{FF2B5EF4-FFF2-40B4-BE49-F238E27FC236}">
                <a16:creationId xmlns:a16="http://schemas.microsoft.com/office/drawing/2014/main" id="{B7E1A799-F48F-4320-CF30-D403C74831C5}"/>
              </a:ext>
            </a:extLst>
          </p:cNvPr>
          <p:cNvSpPr/>
          <p:nvPr/>
        </p:nvSpPr>
        <p:spPr>
          <a:xfrm>
            <a:off x="9043182" y="1434932"/>
            <a:ext cx="726831" cy="633028"/>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4" name="Conector recto 33">
            <a:extLst>
              <a:ext uri="{FF2B5EF4-FFF2-40B4-BE49-F238E27FC236}">
                <a16:creationId xmlns:a16="http://schemas.microsoft.com/office/drawing/2014/main" id="{49A5991A-F7EB-5139-24F7-866F7C7EEFA5}"/>
              </a:ext>
            </a:extLst>
          </p:cNvPr>
          <p:cNvCxnSpPr>
            <a:endCxn id="21" idx="0"/>
          </p:cNvCxnSpPr>
          <p:nvPr/>
        </p:nvCxnSpPr>
        <p:spPr>
          <a:xfrm>
            <a:off x="6459415" y="738665"/>
            <a:ext cx="2457158" cy="5609331"/>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id="{FFEECDFE-8B8E-E774-1491-848E84183996}"/>
              </a:ext>
            </a:extLst>
          </p:cNvPr>
          <p:cNvCxnSpPr>
            <a:endCxn id="24" idx="0"/>
          </p:cNvCxnSpPr>
          <p:nvPr/>
        </p:nvCxnSpPr>
        <p:spPr>
          <a:xfrm flipH="1">
            <a:off x="2506694" y="738664"/>
            <a:ext cx="3952721" cy="386827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Diagrama de flujo: conector 35">
            <a:extLst>
              <a:ext uri="{FF2B5EF4-FFF2-40B4-BE49-F238E27FC236}">
                <a16:creationId xmlns:a16="http://schemas.microsoft.com/office/drawing/2014/main" id="{AA383390-47D4-AC9E-09F2-0FBCA84E75A3}"/>
              </a:ext>
            </a:extLst>
          </p:cNvPr>
          <p:cNvSpPr/>
          <p:nvPr/>
        </p:nvSpPr>
        <p:spPr>
          <a:xfrm>
            <a:off x="6096000" y="422151"/>
            <a:ext cx="726831" cy="633028"/>
          </a:xfrm>
          <a:prstGeom prst="flowChartConnecto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7" name="CuadroTexto 36">
            <a:extLst>
              <a:ext uri="{FF2B5EF4-FFF2-40B4-BE49-F238E27FC236}">
                <a16:creationId xmlns:a16="http://schemas.microsoft.com/office/drawing/2014/main" id="{59C4A428-53F6-B91A-957A-434D17A23E14}"/>
              </a:ext>
            </a:extLst>
          </p:cNvPr>
          <p:cNvSpPr txBox="1"/>
          <p:nvPr/>
        </p:nvSpPr>
        <p:spPr>
          <a:xfrm>
            <a:off x="8460630" y="3543330"/>
            <a:ext cx="883575" cy="369332"/>
          </a:xfrm>
          <a:prstGeom prst="rect">
            <a:avLst/>
          </a:prstGeom>
          <a:noFill/>
        </p:spPr>
        <p:txBody>
          <a:bodyPr wrap="none" rtlCol="0">
            <a:spAutoFit/>
          </a:bodyPr>
          <a:lstStyle/>
          <a:p>
            <a:r>
              <a:rPr lang="es-AR" dirty="0"/>
              <a:t>Normal</a:t>
            </a:r>
          </a:p>
        </p:txBody>
      </p:sp>
      <p:sp>
        <p:nvSpPr>
          <p:cNvPr id="38" name="CuadroTexto 37">
            <a:extLst>
              <a:ext uri="{FF2B5EF4-FFF2-40B4-BE49-F238E27FC236}">
                <a16:creationId xmlns:a16="http://schemas.microsoft.com/office/drawing/2014/main" id="{A0C2EAF8-257B-C1FF-1D1D-FED92FABC876}"/>
              </a:ext>
            </a:extLst>
          </p:cNvPr>
          <p:cNvSpPr txBox="1"/>
          <p:nvPr/>
        </p:nvSpPr>
        <p:spPr>
          <a:xfrm rot="3277863">
            <a:off x="4164387" y="2889995"/>
            <a:ext cx="883575" cy="369332"/>
          </a:xfrm>
          <a:prstGeom prst="rect">
            <a:avLst/>
          </a:prstGeom>
          <a:noFill/>
        </p:spPr>
        <p:txBody>
          <a:bodyPr wrap="none" rtlCol="0">
            <a:spAutoFit/>
          </a:bodyPr>
          <a:lstStyle/>
          <a:p>
            <a:r>
              <a:rPr lang="es-AR" dirty="0"/>
              <a:t>Normal</a:t>
            </a:r>
          </a:p>
        </p:txBody>
      </p:sp>
      <p:sp>
        <p:nvSpPr>
          <p:cNvPr id="39" name="CuadroTexto 38">
            <a:extLst>
              <a:ext uri="{FF2B5EF4-FFF2-40B4-BE49-F238E27FC236}">
                <a16:creationId xmlns:a16="http://schemas.microsoft.com/office/drawing/2014/main" id="{DC99B09D-F257-9717-6CFA-96F67A5027E1}"/>
              </a:ext>
            </a:extLst>
          </p:cNvPr>
          <p:cNvSpPr txBox="1"/>
          <p:nvPr/>
        </p:nvSpPr>
        <p:spPr>
          <a:xfrm>
            <a:off x="8679772" y="4561592"/>
            <a:ext cx="627095" cy="769441"/>
          </a:xfrm>
          <a:prstGeom prst="rect">
            <a:avLst/>
          </a:prstGeom>
          <a:noFill/>
        </p:spPr>
        <p:txBody>
          <a:bodyPr wrap="none" rtlCol="0">
            <a:spAutoFit/>
          </a:bodyPr>
          <a:lstStyle/>
          <a:p>
            <a:r>
              <a:rPr lang="es-AR" sz="4400" dirty="0">
                <a:sym typeface="Symbol" panose="05050102010706020507" pitchFamily="18" charset="2"/>
              </a:rPr>
              <a:t></a:t>
            </a:r>
            <a:r>
              <a:rPr lang="es-AR" sz="4400" baseline="-25000" dirty="0">
                <a:sym typeface="Symbol" panose="05050102010706020507" pitchFamily="18" charset="2"/>
              </a:rPr>
              <a:t>z</a:t>
            </a:r>
            <a:endParaRPr lang="es-AR" sz="4400" baseline="-25000" dirty="0"/>
          </a:p>
        </p:txBody>
      </p:sp>
      <p:sp>
        <p:nvSpPr>
          <p:cNvPr id="40" name="CuadroTexto 39">
            <a:extLst>
              <a:ext uri="{FF2B5EF4-FFF2-40B4-BE49-F238E27FC236}">
                <a16:creationId xmlns:a16="http://schemas.microsoft.com/office/drawing/2014/main" id="{A2979748-E233-90E9-CF95-4E676EA01E10}"/>
              </a:ext>
            </a:extLst>
          </p:cNvPr>
          <p:cNvSpPr txBox="1"/>
          <p:nvPr/>
        </p:nvSpPr>
        <p:spPr>
          <a:xfrm>
            <a:off x="2810968" y="3297136"/>
            <a:ext cx="478016" cy="769441"/>
          </a:xfrm>
          <a:prstGeom prst="rect">
            <a:avLst/>
          </a:prstGeom>
          <a:noFill/>
        </p:spPr>
        <p:txBody>
          <a:bodyPr wrap="none" rtlCol="0">
            <a:spAutoFit/>
          </a:bodyPr>
          <a:lstStyle/>
          <a:p>
            <a:r>
              <a:rPr lang="es-AR" sz="4400" dirty="0">
                <a:sym typeface="Symbol" panose="05050102010706020507" pitchFamily="18" charset="2"/>
              </a:rPr>
              <a:t></a:t>
            </a:r>
            <a:endParaRPr lang="es-AR" sz="4400" baseline="-25000" dirty="0"/>
          </a:p>
        </p:txBody>
      </p:sp>
    </p:spTree>
    <p:extLst>
      <p:ext uri="{BB962C8B-B14F-4D97-AF65-F5344CB8AC3E}">
        <p14:creationId xmlns:p14="http://schemas.microsoft.com/office/powerpoint/2010/main" val="209122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344F9-895B-BA55-7D3E-C8AFD34D696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11D86D0-28EC-4A8B-7653-47809A045A90}"/>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2AF2D44F-5616-5596-3AE1-D27D4137B21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CD934501-2F76-677B-2BA3-BF049599B9F5}"/>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446222A4-AD76-ABB0-CD79-27114EE0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60187316-7CDB-2B69-51E6-6BFA93979D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629A75C-B899-CC0C-D0DA-0182CE3C7B4D}"/>
              </a:ext>
            </a:extLst>
          </p:cNvPr>
          <p:cNvSpPr>
            <a:spLocks noGrp="1"/>
          </p:cNvSpPr>
          <p:nvPr>
            <p:ph type="sldNum" sz="quarter" idx="12"/>
          </p:nvPr>
        </p:nvSpPr>
        <p:spPr/>
        <p:txBody>
          <a:bodyPr/>
          <a:lstStyle/>
          <a:p>
            <a:fld id="{4211D988-AFD1-4293-9FBC-6556B6FD0ACE}" type="slidenum">
              <a:rPr lang="es-AR" smtClean="0"/>
              <a:t>33</a:t>
            </a:fld>
            <a:endParaRPr lang="es-AR"/>
          </a:p>
        </p:txBody>
      </p:sp>
      <p:sp>
        <p:nvSpPr>
          <p:cNvPr id="3" name="Rectángulo 2">
            <a:extLst>
              <a:ext uri="{FF2B5EF4-FFF2-40B4-BE49-F238E27FC236}">
                <a16:creationId xmlns:a16="http://schemas.microsoft.com/office/drawing/2014/main" id="{A4E17780-DCC9-59FF-DEF7-DCDEA94CBE34}"/>
              </a:ext>
            </a:extLst>
          </p:cNvPr>
          <p:cNvSpPr/>
          <p:nvPr/>
        </p:nvSpPr>
        <p:spPr>
          <a:xfrm rot="5400000">
            <a:off x="3249566" y="5076879"/>
            <a:ext cx="57439" cy="1055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CuadroTexto 4">
            <a:extLst>
              <a:ext uri="{FF2B5EF4-FFF2-40B4-BE49-F238E27FC236}">
                <a16:creationId xmlns:a16="http://schemas.microsoft.com/office/drawing/2014/main" id="{CF1EE369-E538-1477-91DA-5224DB88B0AD}"/>
              </a:ext>
            </a:extLst>
          </p:cNvPr>
          <p:cNvSpPr txBox="1"/>
          <p:nvPr/>
        </p:nvSpPr>
        <p:spPr>
          <a:xfrm>
            <a:off x="258856" y="765181"/>
            <a:ext cx="11953461" cy="2585323"/>
          </a:xfrm>
          <a:prstGeom prst="rect">
            <a:avLst/>
          </a:prstGeom>
          <a:noFill/>
        </p:spPr>
        <p:txBody>
          <a:bodyPr wrap="square" rtlCol="0">
            <a:spAutoFit/>
          </a:bodyPr>
          <a:lstStyle/>
          <a:p>
            <a:pPr marL="285750" indent="-285750">
              <a:buFont typeface="Arial" panose="020B0604020202020204" pitchFamily="34" charset="0"/>
              <a:buChar char="•"/>
            </a:pPr>
            <a:r>
              <a:rPr lang="es-AR" dirty="0"/>
              <a:t>Calcular la cantidad de radiación solar (extraterrestre, en este caso) que puede colectar un plano orientado e inclinado NO es obvio ni sencillo…pero es IMPORTANTE (paneles FV).</a:t>
            </a:r>
          </a:p>
          <a:p>
            <a:pPr marL="285750" indent="-285750">
              <a:buFont typeface="Arial" panose="020B0604020202020204" pitchFamily="34" charset="0"/>
              <a:buChar char="•"/>
            </a:pPr>
            <a:r>
              <a:rPr lang="es-AR" dirty="0"/>
              <a:t>Vamos a ver un ejemplo IMPORTANTE:</a:t>
            </a:r>
          </a:p>
          <a:p>
            <a:pPr marL="285750" indent="-285750">
              <a:buFont typeface="Arial" panose="020B0604020202020204" pitchFamily="34" charset="0"/>
              <a:buChar char="•"/>
            </a:pPr>
            <a:r>
              <a:rPr lang="es-AR" dirty="0"/>
              <a:t>Tenemos 5 superficies planas (cuadradas) de 1 m</a:t>
            </a:r>
            <a:r>
              <a:rPr lang="es-AR" baseline="30000" dirty="0"/>
              <a:t>2</a:t>
            </a:r>
            <a:r>
              <a:rPr lang="es-AR" dirty="0"/>
              <a:t> cada una. Les pondremos números a cada una para identificarlas.</a:t>
            </a:r>
          </a:p>
          <a:p>
            <a:pPr marL="285750" indent="-285750">
              <a:buFont typeface="Arial" panose="020B0604020202020204" pitchFamily="34" charset="0"/>
              <a:buChar char="•"/>
            </a:pPr>
            <a:r>
              <a:rPr lang="es-AR" b="1" dirty="0"/>
              <a:t>La Superficie 1 esta en el suelo -&gt; -&gt; -&gt; -&gt; -&gt; -&gt; -&gt; -&gt; -&gt;  (</a:t>
            </a:r>
            <a:r>
              <a:rPr lang="es-AR" b="1" dirty="0">
                <a:sym typeface="Symbol" panose="05050102010706020507" pitchFamily="18" charset="2"/>
              </a:rPr>
              <a:t> =   0° y   = indiferente).</a:t>
            </a:r>
          </a:p>
          <a:p>
            <a:pPr marL="285750" indent="-285750">
              <a:buFont typeface="Arial" panose="020B0604020202020204" pitchFamily="34" charset="0"/>
              <a:buChar char="•"/>
            </a:pPr>
            <a:r>
              <a:rPr lang="es-AR" b="1" dirty="0">
                <a:sym typeface="Symbol" panose="05050102010706020507" pitchFamily="18" charset="2"/>
              </a:rPr>
              <a:t>La superficie 2 esta inclinada y esta orientada al Sur     </a:t>
            </a:r>
            <a:r>
              <a:rPr lang="es-AR" b="1" dirty="0"/>
              <a:t>(</a:t>
            </a:r>
            <a:r>
              <a:rPr lang="es-AR" b="1" dirty="0">
                <a:sym typeface="Symbol" panose="05050102010706020507" pitchFamily="18" charset="2"/>
              </a:rPr>
              <a:t> = 45° y   = 0°)</a:t>
            </a:r>
          </a:p>
          <a:p>
            <a:pPr marL="285750" indent="-285750">
              <a:buFont typeface="Arial" panose="020B0604020202020204" pitchFamily="34" charset="0"/>
              <a:buChar char="•"/>
            </a:pPr>
            <a:r>
              <a:rPr lang="es-AR" b="1" dirty="0">
                <a:sym typeface="Symbol" panose="05050102010706020507" pitchFamily="18" charset="2"/>
              </a:rPr>
              <a:t>La superficie 3 esta inclinada y esta orientada al Este   </a:t>
            </a:r>
            <a:r>
              <a:rPr lang="es-AR" b="1" dirty="0"/>
              <a:t>(</a:t>
            </a:r>
            <a:r>
              <a:rPr lang="es-AR" b="1" dirty="0">
                <a:sym typeface="Symbol" panose="05050102010706020507" pitchFamily="18" charset="2"/>
              </a:rPr>
              <a:t> = 45° y   = 90°)</a:t>
            </a:r>
          </a:p>
          <a:p>
            <a:pPr marL="285750" indent="-285750">
              <a:buFont typeface="Arial" panose="020B0604020202020204" pitchFamily="34" charset="0"/>
              <a:buChar char="•"/>
            </a:pPr>
            <a:r>
              <a:rPr lang="es-AR" b="1" dirty="0">
                <a:sym typeface="Symbol" panose="05050102010706020507" pitchFamily="18" charset="2"/>
              </a:rPr>
              <a:t>La superficie 4 esta inclinada y esta orientada al Norte </a:t>
            </a:r>
            <a:r>
              <a:rPr lang="es-AR" b="1" dirty="0"/>
              <a:t>(</a:t>
            </a:r>
            <a:r>
              <a:rPr lang="es-AR" b="1" dirty="0">
                <a:sym typeface="Symbol" panose="05050102010706020507" pitchFamily="18" charset="2"/>
              </a:rPr>
              <a:t> = 45° y   = 180°)</a:t>
            </a:r>
          </a:p>
          <a:p>
            <a:pPr marL="285750" indent="-285750">
              <a:buFont typeface="Arial" panose="020B0604020202020204" pitchFamily="34" charset="0"/>
              <a:buChar char="•"/>
            </a:pPr>
            <a:r>
              <a:rPr lang="es-AR" b="1" dirty="0">
                <a:sym typeface="Symbol" panose="05050102010706020507" pitchFamily="18" charset="2"/>
              </a:rPr>
              <a:t>La superficie 5 esta inclinada y esta orientada al Oeste </a:t>
            </a:r>
            <a:r>
              <a:rPr lang="es-AR" b="1" dirty="0"/>
              <a:t>(</a:t>
            </a:r>
            <a:r>
              <a:rPr lang="es-AR" b="1" dirty="0">
                <a:sym typeface="Symbol" panose="05050102010706020507" pitchFamily="18" charset="2"/>
              </a:rPr>
              <a:t> = 45° y   = -90°)</a:t>
            </a:r>
            <a:endParaRPr lang="es-AR" b="1" dirty="0"/>
          </a:p>
        </p:txBody>
      </p:sp>
      <p:grpSp>
        <p:nvGrpSpPr>
          <p:cNvPr id="7" name="Grupo 6">
            <a:extLst>
              <a:ext uri="{FF2B5EF4-FFF2-40B4-BE49-F238E27FC236}">
                <a16:creationId xmlns:a16="http://schemas.microsoft.com/office/drawing/2014/main" id="{AB41C3DE-E984-0772-11FD-67AF7E6739D8}"/>
              </a:ext>
            </a:extLst>
          </p:cNvPr>
          <p:cNvGrpSpPr/>
          <p:nvPr/>
        </p:nvGrpSpPr>
        <p:grpSpPr>
          <a:xfrm>
            <a:off x="7165239" y="3339755"/>
            <a:ext cx="4918141" cy="3518245"/>
            <a:chOff x="3364673" y="3200607"/>
            <a:chExt cx="4918141" cy="3518245"/>
          </a:xfrm>
        </p:grpSpPr>
        <p:cxnSp>
          <p:nvCxnSpPr>
            <p:cNvPr id="10" name="Conector recto 9">
              <a:extLst>
                <a:ext uri="{FF2B5EF4-FFF2-40B4-BE49-F238E27FC236}">
                  <a16:creationId xmlns:a16="http://schemas.microsoft.com/office/drawing/2014/main" id="{FAD05745-52A6-2A19-D77C-FFB53A535743}"/>
                </a:ext>
              </a:extLst>
            </p:cNvPr>
            <p:cNvCxnSpPr>
              <a:cxnSpLocks/>
            </p:cNvCxnSpPr>
            <p:nvPr/>
          </p:nvCxnSpPr>
          <p:spPr>
            <a:xfrm>
              <a:off x="4002157" y="4850296"/>
              <a:ext cx="3763617" cy="0"/>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10D59784-02BB-4219-EA52-F346F0B58F13}"/>
                </a:ext>
              </a:extLst>
            </p:cNvPr>
            <p:cNvCxnSpPr>
              <a:cxnSpLocks/>
            </p:cNvCxnSpPr>
            <p:nvPr/>
          </p:nvCxnSpPr>
          <p:spPr>
            <a:xfrm>
              <a:off x="5890591" y="3299791"/>
              <a:ext cx="0" cy="3419061"/>
            </a:xfrm>
            <a:prstGeom prst="line">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DB3371F1-3991-C5B0-5560-4F8A80DBDA42}"/>
                </a:ext>
              </a:extLst>
            </p:cNvPr>
            <p:cNvSpPr/>
            <p:nvPr/>
          </p:nvSpPr>
          <p:spPr>
            <a:xfrm>
              <a:off x="5503729" y="4477502"/>
              <a:ext cx="773723" cy="74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12">
              <a:extLst>
                <a:ext uri="{FF2B5EF4-FFF2-40B4-BE49-F238E27FC236}">
                  <a16:creationId xmlns:a16="http://schemas.microsoft.com/office/drawing/2014/main" id="{539D4BDA-CA7B-9888-A01F-2986758C9233}"/>
                </a:ext>
              </a:extLst>
            </p:cNvPr>
            <p:cNvSpPr/>
            <p:nvPr/>
          </p:nvSpPr>
          <p:spPr>
            <a:xfrm>
              <a:off x="5497103" y="3671243"/>
              <a:ext cx="773723" cy="356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ectángulo 13">
              <a:extLst>
                <a:ext uri="{FF2B5EF4-FFF2-40B4-BE49-F238E27FC236}">
                  <a16:creationId xmlns:a16="http://schemas.microsoft.com/office/drawing/2014/main" id="{B0552F3B-B4EE-B4CA-2842-DD98B8C816F9}"/>
                </a:ext>
              </a:extLst>
            </p:cNvPr>
            <p:cNvSpPr/>
            <p:nvPr/>
          </p:nvSpPr>
          <p:spPr>
            <a:xfrm>
              <a:off x="5503729" y="5673004"/>
              <a:ext cx="773723" cy="356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ángulo 14">
              <a:extLst>
                <a:ext uri="{FF2B5EF4-FFF2-40B4-BE49-F238E27FC236}">
                  <a16:creationId xmlns:a16="http://schemas.microsoft.com/office/drawing/2014/main" id="{13B671C2-FE5D-C5B3-7337-A27A411183D4}"/>
                </a:ext>
              </a:extLst>
            </p:cNvPr>
            <p:cNvSpPr/>
            <p:nvPr/>
          </p:nvSpPr>
          <p:spPr>
            <a:xfrm rot="5400000">
              <a:off x="6482673" y="4686191"/>
              <a:ext cx="773723" cy="356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ángulo 15">
              <a:extLst>
                <a:ext uri="{FF2B5EF4-FFF2-40B4-BE49-F238E27FC236}">
                  <a16:creationId xmlns:a16="http://schemas.microsoft.com/office/drawing/2014/main" id="{F8C363DF-3D4A-23B4-37C4-56F60F274709}"/>
                </a:ext>
              </a:extLst>
            </p:cNvPr>
            <p:cNvSpPr/>
            <p:nvPr/>
          </p:nvSpPr>
          <p:spPr>
            <a:xfrm rot="5400000">
              <a:off x="4478555" y="4686190"/>
              <a:ext cx="773723" cy="356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CuadroTexto 16">
              <a:extLst>
                <a:ext uri="{FF2B5EF4-FFF2-40B4-BE49-F238E27FC236}">
                  <a16:creationId xmlns:a16="http://schemas.microsoft.com/office/drawing/2014/main" id="{DF34C616-52E8-BEFE-839D-6511BFB0AA51}"/>
                </a:ext>
              </a:extLst>
            </p:cNvPr>
            <p:cNvSpPr txBox="1"/>
            <p:nvPr/>
          </p:nvSpPr>
          <p:spPr>
            <a:xfrm>
              <a:off x="7708874" y="4679696"/>
              <a:ext cx="573940" cy="369332"/>
            </a:xfrm>
            <a:prstGeom prst="rect">
              <a:avLst/>
            </a:prstGeom>
            <a:noFill/>
          </p:spPr>
          <p:txBody>
            <a:bodyPr wrap="none" rtlCol="0">
              <a:spAutoFit/>
            </a:bodyPr>
            <a:lstStyle/>
            <a:p>
              <a:r>
                <a:rPr lang="es-AR" dirty="0"/>
                <a:t>Este</a:t>
              </a:r>
            </a:p>
          </p:txBody>
        </p:sp>
        <p:sp>
          <p:nvSpPr>
            <p:cNvPr id="18" name="CuadroTexto 17">
              <a:extLst>
                <a:ext uri="{FF2B5EF4-FFF2-40B4-BE49-F238E27FC236}">
                  <a16:creationId xmlns:a16="http://schemas.microsoft.com/office/drawing/2014/main" id="{C37A42A2-5A7A-9C85-AB54-462CE956F355}"/>
                </a:ext>
              </a:extLst>
            </p:cNvPr>
            <p:cNvSpPr txBox="1"/>
            <p:nvPr/>
          </p:nvSpPr>
          <p:spPr>
            <a:xfrm>
              <a:off x="3364673" y="4651562"/>
              <a:ext cx="729430" cy="369332"/>
            </a:xfrm>
            <a:prstGeom prst="rect">
              <a:avLst/>
            </a:prstGeom>
            <a:noFill/>
          </p:spPr>
          <p:txBody>
            <a:bodyPr wrap="none" rtlCol="0">
              <a:spAutoFit/>
            </a:bodyPr>
            <a:lstStyle/>
            <a:p>
              <a:r>
                <a:rPr lang="es-AR" dirty="0"/>
                <a:t>Oeste</a:t>
              </a:r>
            </a:p>
          </p:txBody>
        </p:sp>
        <p:sp>
          <p:nvSpPr>
            <p:cNvPr id="19" name="CuadroTexto 18">
              <a:extLst>
                <a:ext uri="{FF2B5EF4-FFF2-40B4-BE49-F238E27FC236}">
                  <a16:creationId xmlns:a16="http://schemas.microsoft.com/office/drawing/2014/main" id="{9E77D328-DCC4-9EF0-77F8-69D589C36086}"/>
                </a:ext>
              </a:extLst>
            </p:cNvPr>
            <p:cNvSpPr txBox="1"/>
            <p:nvPr/>
          </p:nvSpPr>
          <p:spPr>
            <a:xfrm>
              <a:off x="5890590" y="3200607"/>
              <a:ext cx="725583" cy="369332"/>
            </a:xfrm>
            <a:prstGeom prst="rect">
              <a:avLst/>
            </a:prstGeom>
            <a:noFill/>
          </p:spPr>
          <p:txBody>
            <a:bodyPr wrap="none" rtlCol="0">
              <a:spAutoFit/>
            </a:bodyPr>
            <a:lstStyle/>
            <a:p>
              <a:r>
                <a:rPr lang="es-AR" dirty="0"/>
                <a:t>Norte</a:t>
              </a:r>
            </a:p>
          </p:txBody>
        </p:sp>
        <p:sp>
          <p:nvSpPr>
            <p:cNvPr id="20" name="CuadroTexto 19">
              <a:extLst>
                <a:ext uri="{FF2B5EF4-FFF2-40B4-BE49-F238E27FC236}">
                  <a16:creationId xmlns:a16="http://schemas.microsoft.com/office/drawing/2014/main" id="{E1A097E0-95EA-9F1B-777F-DAAB4EEDE5EA}"/>
                </a:ext>
              </a:extLst>
            </p:cNvPr>
            <p:cNvSpPr txBox="1"/>
            <p:nvPr/>
          </p:nvSpPr>
          <p:spPr>
            <a:xfrm>
              <a:off x="5292900" y="6294597"/>
              <a:ext cx="492443" cy="369332"/>
            </a:xfrm>
            <a:prstGeom prst="rect">
              <a:avLst/>
            </a:prstGeom>
            <a:noFill/>
          </p:spPr>
          <p:txBody>
            <a:bodyPr wrap="none" rtlCol="0">
              <a:spAutoFit/>
            </a:bodyPr>
            <a:lstStyle/>
            <a:p>
              <a:r>
                <a:rPr lang="es-AR" dirty="0"/>
                <a:t>Sur</a:t>
              </a:r>
            </a:p>
          </p:txBody>
        </p:sp>
      </p:grpSp>
      <p:sp>
        <p:nvSpPr>
          <p:cNvPr id="21" name="Rectángulo 20">
            <a:extLst>
              <a:ext uri="{FF2B5EF4-FFF2-40B4-BE49-F238E27FC236}">
                <a16:creationId xmlns:a16="http://schemas.microsoft.com/office/drawing/2014/main" id="{3E379DF4-E6D0-E0FC-C12C-C5894E83ACB0}"/>
              </a:ext>
            </a:extLst>
          </p:cNvPr>
          <p:cNvSpPr/>
          <p:nvPr/>
        </p:nvSpPr>
        <p:spPr>
          <a:xfrm>
            <a:off x="342930" y="5639366"/>
            <a:ext cx="5682858" cy="104117"/>
          </a:xfrm>
          <a:prstGeom prst="rect">
            <a:avLst/>
          </a:prstGeom>
          <a:blipFill>
            <a:blip r:embed="rId5"/>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Rectángulo 21">
            <a:extLst>
              <a:ext uri="{FF2B5EF4-FFF2-40B4-BE49-F238E27FC236}">
                <a16:creationId xmlns:a16="http://schemas.microsoft.com/office/drawing/2014/main" id="{C1506311-F199-E9FE-1609-39D5FF51C543}"/>
              </a:ext>
            </a:extLst>
          </p:cNvPr>
          <p:cNvSpPr/>
          <p:nvPr/>
        </p:nvSpPr>
        <p:spPr>
          <a:xfrm rot="2924529">
            <a:off x="1188402" y="4741936"/>
            <a:ext cx="57439" cy="1055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Rectángulo 22">
            <a:extLst>
              <a:ext uri="{FF2B5EF4-FFF2-40B4-BE49-F238E27FC236}">
                <a16:creationId xmlns:a16="http://schemas.microsoft.com/office/drawing/2014/main" id="{9F9E99E2-BC82-88D6-290D-7A09CCFD2FFB}"/>
              </a:ext>
            </a:extLst>
          </p:cNvPr>
          <p:cNvSpPr/>
          <p:nvPr/>
        </p:nvSpPr>
        <p:spPr>
          <a:xfrm rot="18701529">
            <a:off x="5219276" y="4729870"/>
            <a:ext cx="57439" cy="1055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Rectángulo 23">
            <a:extLst>
              <a:ext uri="{FF2B5EF4-FFF2-40B4-BE49-F238E27FC236}">
                <a16:creationId xmlns:a16="http://schemas.microsoft.com/office/drawing/2014/main" id="{14B24B65-41F4-6987-FD82-821EB5D65D05}"/>
              </a:ext>
            </a:extLst>
          </p:cNvPr>
          <p:cNvSpPr/>
          <p:nvPr/>
        </p:nvSpPr>
        <p:spPr>
          <a:xfrm>
            <a:off x="2750496" y="4900085"/>
            <a:ext cx="1055580" cy="726065"/>
          </a:xfrm>
          <a:prstGeom prst="rect">
            <a:avLst/>
          </a:prstGeom>
          <a:gradFill flip="none" rotWithShape="1">
            <a:gsLst>
              <a:gs pos="0">
                <a:schemeClr val="accent1">
                  <a:lumMod val="0"/>
                  <a:lumOff val="100000"/>
                </a:schemeClr>
              </a:gs>
              <a:gs pos="0">
                <a:schemeClr val="accent1">
                  <a:lumMod val="0"/>
                  <a:lumOff val="100000"/>
                </a:schemeClr>
              </a:gs>
              <a:gs pos="65000">
                <a:schemeClr val="accent1">
                  <a:lumMod val="100000"/>
                </a:schemeClr>
              </a:gs>
            </a:gsLst>
            <a:lin ang="54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25" name="Conector recto 24">
            <a:extLst>
              <a:ext uri="{FF2B5EF4-FFF2-40B4-BE49-F238E27FC236}">
                <a16:creationId xmlns:a16="http://schemas.microsoft.com/office/drawing/2014/main" id="{237C9F02-96C3-E4C2-1114-E1F4183B39C3}"/>
              </a:ext>
            </a:extLst>
          </p:cNvPr>
          <p:cNvCxnSpPr>
            <a:cxnSpLocks/>
          </p:cNvCxnSpPr>
          <p:nvPr/>
        </p:nvCxnSpPr>
        <p:spPr>
          <a:xfrm flipV="1">
            <a:off x="5295234" y="4649533"/>
            <a:ext cx="599217" cy="61481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82B50CEC-D46C-8108-B725-9C7F6A6084AD}"/>
              </a:ext>
            </a:extLst>
          </p:cNvPr>
          <p:cNvCxnSpPr>
            <a:cxnSpLocks/>
          </p:cNvCxnSpPr>
          <p:nvPr/>
        </p:nvCxnSpPr>
        <p:spPr>
          <a:xfrm flipH="1" flipV="1">
            <a:off x="482433" y="4639121"/>
            <a:ext cx="667088" cy="6624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4CE494F1-F671-CC73-1693-E25FEF881F95}"/>
              </a:ext>
            </a:extLst>
          </p:cNvPr>
          <p:cNvCxnSpPr>
            <a:cxnSpLocks/>
          </p:cNvCxnSpPr>
          <p:nvPr/>
        </p:nvCxnSpPr>
        <p:spPr>
          <a:xfrm flipV="1">
            <a:off x="3330751" y="4649533"/>
            <a:ext cx="0" cy="60417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629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EB7B1-E277-F727-2C51-5D6994B0137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CFE6BA7-1C0E-2436-67D0-E56382E70A6A}"/>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8440992F-F87A-B18E-0F69-D321631AC045}"/>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92B0A035-D227-B614-6909-E0DE1737A770}"/>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F8FF37CA-BC9A-2E94-F4AF-F8A42B317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C9215D63-C6C6-D687-21C5-012B82329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4C77FBD7-847D-6E33-A85C-24DA567A6FEF}"/>
              </a:ext>
            </a:extLst>
          </p:cNvPr>
          <p:cNvSpPr>
            <a:spLocks noGrp="1"/>
          </p:cNvSpPr>
          <p:nvPr>
            <p:ph type="sldNum" sz="quarter" idx="12"/>
          </p:nvPr>
        </p:nvSpPr>
        <p:spPr/>
        <p:txBody>
          <a:bodyPr/>
          <a:lstStyle/>
          <a:p>
            <a:fld id="{4211D988-AFD1-4293-9FBC-6556B6FD0ACE}" type="slidenum">
              <a:rPr lang="es-AR" smtClean="0"/>
              <a:t>34</a:t>
            </a:fld>
            <a:endParaRPr lang="es-AR"/>
          </a:p>
        </p:txBody>
      </p:sp>
      <p:pic>
        <p:nvPicPr>
          <p:cNvPr id="3" name="Imagen 2">
            <a:extLst>
              <a:ext uri="{FF2B5EF4-FFF2-40B4-BE49-F238E27FC236}">
                <a16:creationId xmlns:a16="http://schemas.microsoft.com/office/drawing/2014/main" id="{AB1E6D64-9E10-94B5-A17A-F1EEFC89F3FB}"/>
              </a:ext>
            </a:extLst>
          </p:cNvPr>
          <p:cNvPicPr>
            <a:picLocks noChangeAspect="1"/>
          </p:cNvPicPr>
          <p:nvPr/>
        </p:nvPicPr>
        <p:blipFill>
          <a:blip r:embed="rId5"/>
          <a:stretch>
            <a:fillRect/>
          </a:stretch>
        </p:blipFill>
        <p:spPr>
          <a:xfrm>
            <a:off x="1673800" y="922004"/>
            <a:ext cx="8844399" cy="5822331"/>
          </a:xfrm>
          <a:prstGeom prst="rect">
            <a:avLst/>
          </a:prstGeom>
        </p:spPr>
      </p:pic>
    </p:spTree>
    <p:extLst>
      <p:ext uri="{BB962C8B-B14F-4D97-AF65-F5344CB8AC3E}">
        <p14:creationId xmlns:p14="http://schemas.microsoft.com/office/powerpoint/2010/main" val="1074393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61A4F-97B2-3849-45F2-DAEFCF6136FE}"/>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461ABCA0-3756-A603-86AB-3C8A7A89E1BF}"/>
              </a:ext>
            </a:extLst>
          </p:cNvPr>
          <p:cNvPicPr>
            <a:picLocks noChangeAspect="1"/>
          </p:cNvPicPr>
          <p:nvPr/>
        </p:nvPicPr>
        <p:blipFill>
          <a:blip r:embed="rId2"/>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A75AE8AE-98DF-9680-2BB5-DD416D59D363}"/>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7" name="Conector recto 6">
            <a:extLst>
              <a:ext uri="{FF2B5EF4-FFF2-40B4-BE49-F238E27FC236}">
                <a16:creationId xmlns:a16="http://schemas.microsoft.com/office/drawing/2014/main" id="{6F08760B-A1A3-2280-B19A-0BF241D46E1F}"/>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4" descr="CCT LOGO | CONICET Salta-Jujuy">
            <a:extLst>
              <a:ext uri="{FF2B5EF4-FFF2-40B4-BE49-F238E27FC236}">
                <a16:creationId xmlns:a16="http://schemas.microsoft.com/office/drawing/2014/main" id="{70AB1E03-66E2-ECA4-DD46-002BD8E73B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1406589E-A6BE-9C7E-7A47-CF5A32F1B8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C094A99-76B7-EA59-8821-3486D115AC23}"/>
              </a:ext>
            </a:extLst>
          </p:cNvPr>
          <p:cNvPicPr>
            <a:picLocks noChangeAspect="1"/>
          </p:cNvPicPr>
          <p:nvPr/>
        </p:nvPicPr>
        <p:blipFill>
          <a:blip r:embed="rId5"/>
          <a:stretch>
            <a:fillRect/>
          </a:stretch>
        </p:blipFill>
        <p:spPr>
          <a:xfrm>
            <a:off x="1717882" y="1033118"/>
            <a:ext cx="8773436" cy="5755223"/>
          </a:xfrm>
          <a:prstGeom prst="rect">
            <a:avLst/>
          </a:prstGeom>
        </p:spPr>
      </p:pic>
    </p:spTree>
    <p:extLst>
      <p:ext uri="{BB962C8B-B14F-4D97-AF65-F5344CB8AC3E}">
        <p14:creationId xmlns:p14="http://schemas.microsoft.com/office/powerpoint/2010/main" val="939105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1B062-E23D-A56A-A96A-FE1979581BC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86B92E6-E26C-8E3A-F83A-7F4E1A483B27}"/>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29A71E19-F2BD-A8F3-83F3-091C704DF8F2}"/>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857D8AAC-8ADE-9DB9-2F43-B65111F5469D}"/>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4FD9063F-AA01-86C4-F483-F49F2ADAB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2205CA2F-FF63-CE63-7FBB-8DFDFD1C8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7D6E8933-FFF2-AA88-541F-7E01C7D9DAF4}"/>
              </a:ext>
            </a:extLst>
          </p:cNvPr>
          <p:cNvSpPr>
            <a:spLocks noGrp="1"/>
          </p:cNvSpPr>
          <p:nvPr>
            <p:ph type="sldNum" sz="quarter" idx="12"/>
          </p:nvPr>
        </p:nvSpPr>
        <p:spPr/>
        <p:txBody>
          <a:bodyPr/>
          <a:lstStyle/>
          <a:p>
            <a:fld id="{4211D988-AFD1-4293-9FBC-6556B6FD0ACE}" type="slidenum">
              <a:rPr lang="es-AR" smtClean="0"/>
              <a:t>36</a:t>
            </a:fld>
            <a:endParaRPr lang="es-AR"/>
          </a:p>
        </p:txBody>
      </p:sp>
      <p:sp>
        <p:nvSpPr>
          <p:cNvPr id="3" name="CuadroTexto 2">
            <a:extLst>
              <a:ext uri="{FF2B5EF4-FFF2-40B4-BE49-F238E27FC236}">
                <a16:creationId xmlns:a16="http://schemas.microsoft.com/office/drawing/2014/main" id="{73368E9F-70F1-537A-B527-EE21A50B96BF}"/>
              </a:ext>
            </a:extLst>
          </p:cNvPr>
          <p:cNvSpPr txBox="1"/>
          <p:nvPr/>
        </p:nvSpPr>
        <p:spPr>
          <a:xfrm>
            <a:off x="2383429" y="1658731"/>
            <a:ext cx="6923690" cy="646331"/>
          </a:xfrm>
          <a:prstGeom prst="rect">
            <a:avLst/>
          </a:prstGeom>
          <a:noFill/>
        </p:spPr>
        <p:txBody>
          <a:bodyPr wrap="none" rtlCol="0">
            <a:spAutoFit/>
          </a:bodyPr>
          <a:lstStyle/>
          <a:p>
            <a:r>
              <a:rPr lang="es-AR" sz="3600" dirty="0">
                <a:latin typeface="Viner Hand ITC" panose="03070502030502020203" pitchFamily="66" charset="0"/>
              </a:rPr>
              <a:t>LA TIERRA CON ATMOSFERA:</a:t>
            </a:r>
          </a:p>
        </p:txBody>
      </p:sp>
      <p:pic>
        <p:nvPicPr>
          <p:cNvPr id="5" name="Imagen 4">
            <a:extLst>
              <a:ext uri="{FF2B5EF4-FFF2-40B4-BE49-F238E27FC236}">
                <a16:creationId xmlns:a16="http://schemas.microsoft.com/office/drawing/2014/main" id="{092645DB-8B49-1BAC-8C6E-CA587029C2D5}"/>
              </a:ext>
            </a:extLst>
          </p:cNvPr>
          <p:cNvPicPr>
            <a:picLocks noChangeAspect="1"/>
          </p:cNvPicPr>
          <p:nvPr/>
        </p:nvPicPr>
        <p:blipFill>
          <a:blip r:embed="rId5"/>
          <a:stretch>
            <a:fillRect/>
          </a:stretch>
        </p:blipFill>
        <p:spPr>
          <a:xfrm>
            <a:off x="0" y="2544260"/>
            <a:ext cx="12109739" cy="3759815"/>
          </a:xfrm>
          <a:prstGeom prst="rect">
            <a:avLst/>
          </a:prstGeom>
        </p:spPr>
      </p:pic>
      <p:sp>
        <p:nvSpPr>
          <p:cNvPr id="7" name="CuadroTexto 6">
            <a:extLst>
              <a:ext uri="{FF2B5EF4-FFF2-40B4-BE49-F238E27FC236}">
                <a16:creationId xmlns:a16="http://schemas.microsoft.com/office/drawing/2014/main" id="{3F62AD88-9228-B1E8-2DF3-5189D491D39F}"/>
              </a:ext>
            </a:extLst>
          </p:cNvPr>
          <p:cNvSpPr txBox="1"/>
          <p:nvPr/>
        </p:nvSpPr>
        <p:spPr>
          <a:xfrm>
            <a:off x="280657" y="1050202"/>
            <a:ext cx="3521349" cy="369332"/>
          </a:xfrm>
          <a:prstGeom prst="rect">
            <a:avLst/>
          </a:prstGeom>
          <a:noFill/>
        </p:spPr>
        <p:txBody>
          <a:bodyPr wrap="none" rtlCol="0">
            <a:spAutoFit/>
          </a:bodyPr>
          <a:lstStyle/>
          <a:p>
            <a:r>
              <a:rPr lang="en-US" dirty="0" err="1"/>
              <a:t>VEAMOS</a:t>
            </a:r>
            <a:r>
              <a:rPr lang="en-US" dirty="0"/>
              <a:t> </a:t>
            </a:r>
            <a:r>
              <a:rPr lang="en-US" dirty="0" err="1"/>
              <a:t>AHORA</a:t>
            </a:r>
            <a:r>
              <a:rPr lang="en-US" dirty="0"/>
              <a:t> LO </a:t>
            </a:r>
            <a:r>
              <a:rPr lang="en-US" dirty="0" err="1"/>
              <a:t>SIGUIENTE</a:t>
            </a:r>
            <a:r>
              <a:rPr lang="en-US" dirty="0"/>
              <a:t>…</a:t>
            </a:r>
            <a:endParaRPr lang="es-AR" dirty="0"/>
          </a:p>
        </p:txBody>
      </p:sp>
    </p:spTree>
    <p:extLst>
      <p:ext uri="{BB962C8B-B14F-4D97-AF65-F5344CB8AC3E}">
        <p14:creationId xmlns:p14="http://schemas.microsoft.com/office/powerpoint/2010/main" val="145827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CF11D-872B-B708-D936-4591405584D2}"/>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B445773B-E0FA-642E-258B-5AB10F688779}"/>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7A490949-980A-A194-12F9-60449399ADD6}"/>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96BC21F8-A969-BBDF-2AFE-E7C3AB6B64CC}"/>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12F61D57-3061-F3C4-BF06-3100877771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33B1939E-32EE-6BF4-C1FB-EE8BCD16D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2326B989-54D6-B2D1-6B6B-A0BC3AF3AC48}"/>
              </a:ext>
            </a:extLst>
          </p:cNvPr>
          <p:cNvSpPr>
            <a:spLocks noGrp="1"/>
          </p:cNvSpPr>
          <p:nvPr>
            <p:ph type="sldNum" sz="quarter" idx="12"/>
          </p:nvPr>
        </p:nvSpPr>
        <p:spPr/>
        <p:txBody>
          <a:bodyPr/>
          <a:lstStyle/>
          <a:p>
            <a:fld id="{4211D988-AFD1-4293-9FBC-6556B6FD0ACE}" type="slidenum">
              <a:rPr lang="es-AR" smtClean="0"/>
              <a:t>37</a:t>
            </a:fld>
            <a:endParaRPr lang="es-AR"/>
          </a:p>
        </p:txBody>
      </p:sp>
      <p:pic>
        <p:nvPicPr>
          <p:cNvPr id="3" name="Imagen 2">
            <a:extLst>
              <a:ext uri="{FF2B5EF4-FFF2-40B4-BE49-F238E27FC236}">
                <a16:creationId xmlns:a16="http://schemas.microsoft.com/office/drawing/2014/main" id="{7710D557-FEA4-603B-F466-B0282C61C29C}"/>
              </a:ext>
            </a:extLst>
          </p:cNvPr>
          <p:cNvPicPr>
            <a:picLocks noChangeAspect="1"/>
          </p:cNvPicPr>
          <p:nvPr/>
        </p:nvPicPr>
        <p:blipFill>
          <a:blip r:embed="rId5"/>
          <a:stretch>
            <a:fillRect/>
          </a:stretch>
        </p:blipFill>
        <p:spPr>
          <a:xfrm>
            <a:off x="8190798" y="1281406"/>
            <a:ext cx="3794742" cy="3089693"/>
          </a:xfrm>
          <a:prstGeom prst="rect">
            <a:avLst/>
          </a:prstGeom>
        </p:spPr>
      </p:pic>
      <p:sp>
        <p:nvSpPr>
          <p:cNvPr id="5" name="CuadroTexto 4">
            <a:extLst>
              <a:ext uri="{FF2B5EF4-FFF2-40B4-BE49-F238E27FC236}">
                <a16:creationId xmlns:a16="http://schemas.microsoft.com/office/drawing/2014/main" id="{4BA167E5-16DF-1844-473A-900DB10B5A50}"/>
              </a:ext>
            </a:extLst>
          </p:cNvPr>
          <p:cNvSpPr txBox="1"/>
          <p:nvPr/>
        </p:nvSpPr>
        <p:spPr>
          <a:xfrm>
            <a:off x="206460" y="817455"/>
            <a:ext cx="12094722" cy="1908215"/>
          </a:xfrm>
          <a:prstGeom prst="rect">
            <a:avLst/>
          </a:prstGeom>
          <a:noFill/>
        </p:spPr>
        <p:txBody>
          <a:bodyPr wrap="square" rtlCol="0">
            <a:spAutoFit/>
          </a:bodyPr>
          <a:lstStyle/>
          <a:p>
            <a:pPr algn="just"/>
            <a:r>
              <a:rPr lang="es-AR" sz="2000" dirty="0"/>
              <a:t>LA RADIACION SOLAR ES ATENUADA/DISPERSADA AL ATRAVESAR LA ATMOSFERA.</a:t>
            </a:r>
          </a:p>
          <a:p>
            <a:pPr marL="342900" indent="-342900" algn="just">
              <a:buFont typeface="Arial" panose="020B0604020202020204" pitchFamily="34" charset="0"/>
              <a:buChar char="•"/>
            </a:pPr>
            <a:r>
              <a:rPr lang="es-AR" sz="2000" dirty="0"/>
              <a:t> SE DEBE DISCRIMINAR ENTRE DIA DE CIELO CLARO Y DIA CON NUBES. </a:t>
            </a:r>
          </a:p>
          <a:p>
            <a:pPr marL="342900" indent="-342900" algn="just">
              <a:buFont typeface="Arial" panose="020B0604020202020204" pitchFamily="34" charset="0"/>
              <a:buChar char="•"/>
            </a:pPr>
            <a:r>
              <a:rPr lang="es-AR" sz="2000" dirty="0"/>
              <a:t>SE DEBE TENER EN CUENTA LA ALTITUD.</a:t>
            </a:r>
          </a:p>
          <a:p>
            <a:pPr marL="342900" indent="-342900" algn="just">
              <a:buFont typeface="Arial" panose="020B0604020202020204" pitchFamily="34" charset="0"/>
              <a:buChar char="•"/>
            </a:pPr>
            <a:r>
              <a:rPr lang="es-AR" sz="2000" dirty="0"/>
              <a:t> SE DEBEN CONSIDERAR LOS CONSTITUYENTES DE LA ATMOSFERA.</a:t>
            </a:r>
          </a:p>
          <a:p>
            <a:pPr marL="342900" indent="-342900" algn="just">
              <a:buFont typeface="Arial" panose="020B0604020202020204" pitchFamily="34" charset="0"/>
              <a:buChar char="•"/>
            </a:pPr>
            <a:r>
              <a:rPr lang="es-AR" sz="2000" dirty="0"/>
              <a:t> SE DEBE TENER EN CUENTA LA OROGRAFIA.  </a:t>
            </a:r>
          </a:p>
          <a:p>
            <a:endParaRPr lang="es-AR" dirty="0"/>
          </a:p>
        </p:txBody>
      </p:sp>
      <p:sp>
        <p:nvSpPr>
          <p:cNvPr id="7" name="CuadroTexto 6">
            <a:extLst>
              <a:ext uri="{FF2B5EF4-FFF2-40B4-BE49-F238E27FC236}">
                <a16:creationId xmlns:a16="http://schemas.microsoft.com/office/drawing/2014/main" id="{B13328E2-EF48-79C7-4DDD-2933873E974D}"/>
              </a:ext>
            </a:extLst>
          </p:cNvPr>
          <p:cNvSpPr txBox="1"/>
          <p:nvPr/>
        </p:nvSpPr>
        <p:spPr>
          <a:xfrm>
            <a:off x="0" y="3489589"/>
            <a:ext cx="7875156" cy="1477328"/>
          </a:xfrm>
          <a:prstGeom prst="rect">
            <a:avLst/>
          </a:prstGeom>
          <a:noFill/>
        </p:spPr>
        <p:txBody>
          <a:bodyPr wrap="square" rtlCol="0">
            <a:spAutoFit/>
          </a:bodyPr>
          <a:lstStyle/>
          <a:p>
            <a:r>
              <a:rPr lang="es-AR" dirty="0"/>
              <a:t>LA IRRADIANCIA SOLAR QUE LLEGA A LA SUPERFICIE AHORA DEBE DIVIDIRSE EN COMPONENTES:</a:t>
            </a:r>
          </a:p>
          <a:p>
            <a:pPr marL="285750" indent="-285750">
              <a:buFont typeface="Arial" panose="020B0604020202020204" pitchFamily="34" charset="0"/>
              <a:buChar char="•"/>
            </a:pPr>
            <a:r>
              <a:rPr lang="es-AR" b="1" dirty="0"/>
              <a:t>DIRECTA</a:t>
            </a:r>
            <a:r>
              <a:rPr lang="es-AR" dirty="0"/>
              <a:t> : LA QUE LLEGA DIRECTAMENTE DEL DISCO SOLAR.</a:t>
            </a:r>
          </a:p>
          <a:p>
            <a:pPr marL="285750" indent="-285750">
              <a:buFont typeface="Arial" panose="020B0604020202020204" pitchFamily="34" charset="0"/>
              <a:buChar char="•"/>
            </a:pPr>
            <a:r>
              <a:rPr lang="es-AR" b="1" dirty="0"/>
              <a:t>DIFUSA</a:t>
            </a:r>
            <a:r>
              <a:rPr lang="es-AR" dirty="0"/>
              <a:t> : LA QUE LLEGA DE TODO EL RESTO DEL CIELO.</a:t>
            </a:r>
          </a:p>
          <a:p>
            <a:pPr marL="285750" indent="-285750">
              <a:buFont typeface="Arial" panose="020B0604020202020204" pitchFamily="34" charset="0"/>
              <a:buChar char="•"/>
            </a:pPr>
            <a:r>
              <a:rPr lang="es-AR" b="1" dirty="0"/>
              <a:t>GLOBAL</a:t>
            </a:r>
            <a:r>
              <a:rPr lang="es-AR" dirty="0"/>
              <a:t> : LA COMBINACIÓN DE LAS DOS ANTERIORES.</a:t>
            </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2D3A8BE-6C58-891D-28A0-52603058DA45}"/>
                  </a:ext>
                </a:extLst>
              </p:cNvPr>
              <p:cNvSpPr txBox="1"/>
              <p:nvPr/>
            </p:nvSpPr>
            <p:spPr>
              <a:xfrm>
                <a:off x="1841376" y="5315337"/>
                <a:ext cx="7210026" cy="830997"/>
              </a:xfrm>
              <a:prstGeom prst="rect">
                <a:avLst/>
              </a:prstGeom>
              <a:noFill/>
            </p:spPr>
            <p:txBody>
              <a:bodyPr wrap="square" lIns="0" tIns="0" rIns="0" bIns="0" rtlCol="0">
                <a:spAutoFit/>
              </a:bodyPr>
              <a:lstStyle/>
              <a:p>
                <a:pPr algn="ctr"/>
                <a14:m>
                  <m:oMath xmlns:m="http://schemas.openxmlformats.org/officeDocument/2006/math">
                    <m:sSub>
                      <m:sSubPr>
                        <m:ctrlPr>
                          <a:rPr lang="es-AR" sz="5400" i="1" smtClean="0">
                            <a:latin typeface="Cambria Math" panose="02040503050406030204" pitchFamily="18" charset="0"/>
                          </a:rPr>
                        </m:ctrlPr>
                      </m:sSubPr>
                      <m:e>
                        <m:r>
                          <a:rPr lang="es-AR" sz="5400" b="0" i="1" smtClean="0">
                            <a:latin typeface="Cambria Math" panose="02040503050406030204" pitchFamily="18" charset="0"/>
                          </a:rPr>
                          <m:t>𝐼</m:t>
                        </m:r>
                      </m:e>
                      <m:sub>
                        <m:r>
                          <a:rPr lang="es-AR" sz="5400" b="0" i="1" smtClean="0">
                            <a:latin typeface="Cambria Math" panose="02040503050406030204" pitchFamily="18" charset="0"/>
                          </a:rPr>
                          <m:t>𝐺𝐻</m:t>
                        </m:r>
                      </m:sub>
                    </m:sSub>
                    <m:r>
                      <a:rPr lang="es-AR" sz="5400" dirty="0">
                        <a:latin typeface="Cambria Math" panose="02040503050406030204" pitchFamily="18" charset="0"/>
                        <a:ea typeface="Cambria Math" panose="02040503050406030204" pitchFamily="18" charset="0"/>
                      </a:rPr>
                      <m:t>=</m:t>
                    </m:r>
                    <m:sSub>
                      <m:sSubPr>
                        <m:ctrlPr>
                          <a:rPr lang="es-AR" sz="5400" i="1" dirty="0" smtClean="0">
                            <a:latin typeface="Cambria Math" panose="02040503050406030204" pitchFamily="18" charset="0"/>
                            <a:ea typeface="Cambria Math" panose="02040503050406030204" pitchFamily="18" charset="0"/>
                          </a:rPr>
                        </m:ctrlPr>
                      </m:sSubPr>
                      <m:e>
                        <m:r>
                          <a:rPr lang="es-AR" sz="5400" b="0" i="1" dirty="0" smtClean="0">
                            <a:latin typeface="Cambria Math" panose="02040503050406030204" pitchFamily="18" charset="0"/>
                            <a:ea typeface="Cambria Math" panose="02040503050406030204" pitchFamily="18" charset="0"/>
                          </a:rPr>
                          <m:t>𝐼</m:t>
                        </m:r>
                      </m:e>
                      <m:sub>
                        <m:r>
                          <a:rPr lang="es-AR" sz="5400" b="0" i="1" dirty="0" smtClean="0">
                            <a:latin typeface="Cambria Math" panose="02040503050406030204" pitchFamily="18" charset="0"/>
                            <a:ea typeface="Cambria Math" panose="02040503050406030204" pitchFamily="18" charset="0"/>
                          </a:rPr>
                          <m:t>𝐵𝑁</m:t>
                        </m:r>
                      </m:sub>
                    </m:sSub>
                    <m:r>
                      <a:rPr lang="es-AR" sz="5400" b="0" i="1" dirty="0" smtClean="0">
                        <a:latin typeface="Cambria Math" panose="02040503050406030204" pitchFamily="18" charset="0"/>
                        <a:ea typeface="Cambria Math" panose="02040503050406030204" pitchFamily="18" charset="0"/>
                      </a:rPr>
                      <m:t>.</m:t>
                    </m:r>
                    <m:r>
                      <a:rPr lang="es-AR" sz="5400" b="0" i="1" dirty="0" smtClean="0">
                        <a:latin typeface="Cambria Math" panose="02040503050406030204" pitchFamily="18" charset="0"/>
                        <a:ea typeface="Cambria Math" panose="02040503050406030204" pitchFamily="18" charset="0"/>
                      </a:rPr>
                      <m:t>𝑐𝑜𝑠</m:t>
                    </m:r>
                    <m:sSub>
                      <m:sSubPr>
                        <m:ctrlPr>
                          <a:rPr lang="es-AR" sz="5400" b="0" i="1" dirty="0" smtClean="0">
                            <a:latin typeface="Cambria Math" panose="02040503050406030204" pitchFamily="18" charset="0"/>
                            <a:ea typeface="Cambria Math" panose="02040503050406030204" pitchFamily="18" charset="0"/>
                          </a:rPr>
                        </m:ctrlPr>
                      </m:sSubPr>
                      <m:e>
                        <m:r>
                          <a:rPr lang="es-AR" sz="5400" b="0" i="1" dirty="0" smtClean="0">
                            <a:latin typeface="Cambria Math" panose="02040503050406030204" pitchFamily="18" charset="0"/>
                            <a:ea typeface="Cambria Math" panose="02040503050406030204" pitchFamily="18" charset="0"/>
                          </a:rPr>
                          <m:t>𝜃</m:t>
                        </m:r>
                      </m:e>
                      <m:sub>
                        <m:r>
                          <a:rPr lang="es-AR" sz="5400" b="0" i="1" dirty="0" smtClean="0">
                            <a:latin typeface="Cambria Math" panose="02040503050406030204" pitchFamily="18" charset="0"/>
                            <a:ea typeface="Cambria Math" panose="02040503050406030204" pitchFamily="18" charset="0"/>
                          </a:rPr>
                          <m:t>𝑧</m:t>
                        </m:r>
                      </m:sub>
                    </m:sSub>
                    <m:r>
                      <a:rPr lang="es-AR" sz="5400" b="0" i="1" dirty="0" smtClean="0">
                        <a:latin typeface="Cambria Math" panose="02040503050406030204" pitchFamily="18" charset="0"/>
                        <a:ea typeface="Cambria Math" panose="02040503050406030204" pitchFamily="18" charset="0"/>
                      </a:rPr>
                      <m:t>+</m:t>
                    </m:r>
                    <m:sSub>
                      <m:sSubPr>
                        <m:ctrlPr>
                          <a:rPr lang="es-AR" sz="5400" b="0" i="1" dirty="0" smtClean="0">
                            <a:latin typeface="Cambria Math" panose="02040503050406030204" pitchFamily="18" charset="0"/>
                            <a:ea typeface="Cambria Math" panose="02040503050406030204" pitchFamily="18" charset="0"/>
                          </a:rPr>
                        </m:ctrlPr>
                      </m:sSubPr>
                      <m:e>
                        <m:r>
                          <a:rPr lang="es-AR" sz="5400" b="0" i="1" dirty="0" smtClean="0">
                            <a:latin typeface="Cambria Math" panose="02040503050406030204" pitchFamily="18" charset="0"/>
                            <a:ea typeface="Cambria Math" panose="02040503050406030204" pitchFamily="18" charset="0"/>
                          </a:rPr>
                          <m:t>𝐼</m:t>
                        </m:r>
                      </m:e>
                      <m:sub>
                        <m:r>
                          <a:rPr lang="es-AR" sz="5400" b="0" i="1" dirty="0" smtClean="0">
                            <a:latin typeface="Cambria Math" panose="02040503050406030204" pitchFamily="18" charset="0"/>
                            <a:ea typeface="Cambria Math" panose="02040503050406030204" pitchFamily="18" charset="0"/>
                          </a:rPr>
                          <m:t>𝐷</m:t>
                        </m:r>
                      </m:sub>
                    </m:sSub>
                  </m:oMath>
                </a14:m>
                <a:r>
                  <a:rPr lang="es-AR" sz="5400" dirty="0"/>
                  <a:t> </a:t>
                </a:r>
              </a:p>
            </p:txBody>
          </p:sp>
        </mc:Choice>
        <mc:Fallback xmlns="">
          <p:sp>
            <p:nvSpPr>
              <p:cNvPr id="10" name="CuadroTexto 9">
                <a:extLst>
                  <a:ext uri="{FF2B5EF4-FFF2-40B4-BE49-F238E27FC236}">
                    <a16:creationId xmlns:a16="http://schemas.microsoft.com/office/drawing/2014/main" id="{C2D3A8BE-6C58-891D-28A0-52603058DA45}"/>
                  </a:ext>
                </a:extLst>
              </p:cNvPr>
              <p:cNvSpPr txBox="1">
                <a:spLocks noRot="1" noChangeAspect="1" noMove="1" noResize="1" noEditPoints="1" noAdjustHandles="1" noChangeArrowheads="1" noChangeShapeType="1" noTextEdit="1"/>
              </p:cNvSpPr>
              <p:nvPr/>
            </p:nvSpPr>
            <p:spPr>
              <a:xfrm>
                <a:off x="1841376" y="5315337"/>
                <a:ext cx="7210026" cy="830997"/>
              </a:xfrm>
              <a:prstGeom prst="rect">
                <a:avLst/>
              </a:prstGeom>
              <a:blipFill>
                <a:blip r:embed="rId6"/>
                <a:stretch>
                  <a:fillRect/>
                </a:stretch>
              </a:blipFill>
            </p:spPr>
            <p:txBody>
              <a:bodyPr/>
              <a:lstStyle/>
              <a:p>
                <a:r>
                  <a:rPr lang="es-AR">
                    <a:noFill/>
                  </a:rPr>
                  <a:t> </a:t>
                </a:r>
              </a:p>
            </p:txBody>
          </p:sp>
        </mc:Fallback>
      </mc:AlternateContent>
      <p:sp>
        <p:nvSpPr>
          <p:cNvPr id="11" name="CuadroTexto 10">
            <a:extLst>
              <a:ext uri="{FF2B5EF4-FFF2-40B4-BE49-F238E27FC236}">
                <a16:creationId xmlns:a16="http://schemas.microsoft.com/office/drawing/2014/main" id="{6C8882E4-CCA3-455D-9A06-9F1483B95F3A}"/>
              </a:ext>
            </a:extLst>
          </p:cNvPr>
          <p:cNvSpPr txBox="1"/>
          <p:nvPr/>
        </p:nvSpPr>
        <p:spPr>
          <a:xfrm>
            <a:off x="4282480" y="6271303"/>
            <a:ext cx="2327817" cy="369332"/>
          </a:xfrm>
          <a:prstGeom prst="rect">
            <a:avLst/>
          </a:prstGeom>
          <a:noFill/>
        </p:spPr>
        <p:txBody>
          <a:bodyPr wrap="none" rtlCol="0">
            <a:spAutoFit/>
          </a:bodyPr>
          <a:lstStyle/>
          <a:p>
            <a:r>
              <a:rPr lang="es-AR" dirty="0"/>
              <a:t>Ecuación fundamental</a:t>
            </a:r>
          </a:p>
        </p:txBody>
      </p:sp>
    </p:spTree>
    <p:extLst>
      <p:ext uri="{BB962C8B-B14F-4D97-AF65-F5344CB8AC3E}">
        <p14:creationId xmlns:p14="http://schemas.microsoft.com/office/powerpoint/2010/main" val="295606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Effect transition="in" filter="fade">
                                      <p:cBhvr>
                                        <p:cTn id="37" dur="500"/>
                                        <p:tgtEl>
                                          <p:spTgt spid="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fade">
                                      <p:cBhvr>
                                        <p:cTn id="42" dur="500"/>
                                        <p:tgtEl>
                                          <p:spTgt spid="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2" end="2"/>
                                            </p:txEl>
                                          </p:spTgt>
                                        </p:tgtEl>
                                        <p:attrNameLst>
                                          <p:attrName>style.visibility</p:attrName>
                                        </p:attrNameLst>
                                      </p:cBhvr>
                                      <p:to>
                                        <p:strVal val="visible"/>
                                      </p:to>
                                    </p:set>
                                    <p:animEffect transition="in" filter="fade">
                                      <p:cBhvr>
                                        <p:cTn id="47" dur="500"/>
                                        <p:tgtEl>
                                          <p:spTgt spid="7">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3" end="3"/>
                                            </p:txEl>
                                          </p:spTgt>
                                        </p:tgtEl>
                                        <p:attrNameLst>
                                          <p:attrName>style.visibility</p:attrName>
                                        </p:attrNameLst>
                                      </p:cBhvr>
                                      <p:to>
                                        <p:strVal val="visible"/>
                                      </p:to>
                                    </p:set>
                                    <p:animEffect transition="in" filter="fade">
                                      <p:cBhvr>
                                        <p:cTn id="52" dur="500"/>
                                        <p:tgtEl>
                                          <p:spTgt spid="7">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E3572-54D2-D02A-A38D-B842CA15CED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6D0A908-A55D-7FF8-4503-1272EA8D4F99}"/>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E3BC4446-CF5A-7B9A-E689-3AB509FA165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4F7DA23A-6FEF-0595-156B-7F0E49D822E9}"/>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0AFC9DD8-82A5-7D44-BC16-50B695BAC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DDB64158-B085-0A3C-F233-6362D5608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168197A3-CAFA-B68E-AEDF-68F5AC34DC2A}"/>
              </a:ext>
            </a:extLst>
          </p:cNvPr>
          <p:cNvSpPr>
            <a:spLocks noGrp="1"/>
          </p:cNvSpPr>
          <p:nvPr>
            <p:ph type="sldNum" sz="quarter" idx="12"/>
          </p:nvPr>
        </p:nvSpPr>
        <p:spPr/>
        <p:txBody>
          <a:bodyPr/>
          <a:lstStyle/>
          <a:p>
            <a:fld id="{4211D988-AFD1-4293-9FBC-6556B6FD0ACE}" type="slidenum">
              <a:rPr lang="es-AR" smtClean="0"/>
              <a:t>38</a:t>
            </a:fld>
            <a:endParaRPr lang="es-A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3AD09497-CAB4-FF47-9BB6-F45D694D33D3}"/>
                  </a:ext>
                </a:extLst>
              </p:cNvPr>
              <p:cNvSpPr txBox="1"/>
              <p:nvPr/>
            </p:nvSpPr>
            <p:spPr>
              <a:xfrm>
                <a:off x="1841375" y="2245609"/>
                <a:ext cx="7210026" cy="830997"/>
              </a:xfrm>
              <a:prstGeom prst="rect">
                <a:avLst/>
              </a:prstGeom>
              <a:noFill/>
            </p:spPr>
            <p:txBody>
              <a:bodyPr wrap="square" lIns="0" tIns="0" rIns="0" bIns="0" rtlCol="0">
                <a:spAutoFit/>
              </a:bodyPr>
              <a:lstStyle/>
              <a:p>
                <a:pPr algn="ctr"/>
                <a14:m>
                  <m:oMath xmlns:m="http://schemas.openxmlformats.org/officeDocument/2006/math">
                    <m:sSub>
                      <m:sSubPr>
                        <m:ctrlPr>
                          <a:rPr lang="es-AR" sz="5400" i="1" smtClean="0">
                            <a:latin typeface="Cambria Math" panose="02040503050406030204" pitchFamily="18" charset="0"/>
                          </a:rPr>
                        </m:ctrlPr>
                      </m:sSubPr>
                      <m:e>
                        <m:r>
                          <a:rPr lang="es-AR" sz="5400" b="0" i="1" smtClean="0">
                            <a:latin typeface="Cambria Math" panose="02040503050406030204" pitchFamily="18" charset="0"/>
                          </a:rPr>
                          <m:t>𝐼</m:t>
                        </m:r>
                      </m:e>
                      <m:sub>
                        <m:r>
                          <a:rPr lang="es-AR" sz="5400" b="0" i="1" smtClean="0">
                            <a:latin typeface="Cambria Math" panose="02040503050406030204" pitchFamily="18" charset="0"/>
                          </a:rPr>
                          <m:t>𝐺𝐻</m:t>
                        </m:r>
                      </m:sub>
                    </m:sSub>
                    <m:r>
                      <a:rPr lang="es-AR" sz="5400" dirty="0">
                        <a:latin typeface="Cambria Math" panose="02040503050406030204" pitchFamily="18" charset="0"/>
                        <a:ea typeface="Cambria Math" panose="02040503050406030204" pitchFamily="18" charset="0"/>
                      </a:rPr>
                      <m:t>=</m:t>
                    </m:r>
                    <m:sSub>
                      <m:sSubPr>
                        <m:ctrlPr>
                          <a:rPr lang="es-AR" sz="5400" i="1" dirty="0" smtClean="0">
                            <a:latin typeface="Cambria Math" panose="02040503050406030204" pitchFamily="18" charset="0"/>
                            <a:ea typeface="Cambria Math" panose="02040503050406030204" pitchFamily="18" charset="0"/>
                          </a:rPr>
                        </m:ctrlPr>
                      </m:sSubPr>
                      <m:e>
                        <m:r>
                          <a:rPr lang="es-AR" sz="5400" b="0" i="1" dirty="0" smtClean="0">
                            <a:latin typeface="Cambria Math" panose="02040503050406030204" pitchFamily="18" charset="0"/>
                            <a:ea typeface="Cambria Math" panose="02040503050406030204" pitchFamily="18" charset="0"/>
                          </a:rPr>
                          <m:t>𝐼</m:t>
                        </m:r>
                      </m:e>
                      <m:sub>
                        <m:r>
                          <a:rPr lang="es-AR" sz="5400" b="0" i="1" dirty="0" smtClean="0">
                            <a:latin typeface="Cambria Math" panose="02040503050406030204" pitchFamily="18" charset="0"/>
                            <a:ea typeface="Cambria Math" panose="02040503050406030204" pitchFamily="18" charset="0"/>
                          </a:rPr>
                          <m:t>𝐵𝑁</m:t>
                        </m:r>
                      </m:sub>
                    </m:sSub>
                    <m:r>
                      <a:rPr lang="es-AR" sz="5400" b="0" i="1" dirty="0" smtClean="0">
                        <a:latin typeface="Cambria Math" panose="02040503050406030204" pitchFamily="18" charset="0"/>
                        <a:ea typeface="Cambria Math" panose="02040503050406030204" pitchFamily="18" charset="0"/>
                      </a:rPr>
                      <m:t>.</m:t>
                    </m:r>
                    <m:r>
                      <a:rPr lang="es-AR" sz="5400" b="0" i="1" dirty="0" smtClean="0">
                        <a:latin typeface="Cambria Math" panose="02040503050406030204" pitchFamily="18" charset="0"/>
                        <a:ea typeface="Cambria Math" panose="02040503050406030204" pitchFamily="18" charset="0"/>
                      </a:rPr>
                      <m:t>𝑐𝑜𝑠</m:t>
                    </m:r>
                    <m:sSub>
                      <m:sSubPr>
                        <m:ctrlPr>
                          <a:rPr lang="es-AR" sz="5400" b="0" i="1" dirty="0" smtClean="0">
                            <a:latin typeface="Cambria Math" panose="02040503050406030204" pitchFamily="18" charset="0"/>
                            <a:ea typeface="Cambria Math" panose="02040503050406030204" pitchFamily="18" charset="0"/>
                          </a:rPr>
                        </m:ctrlPr>
                      </m:sSubPr>
                      <m:e>
                        <m:r>
                          <a:rPr lang="es-AR" sz="5400" b="0" i="1" dirty="0" smtClean="0">
                            <a:latin typeface="Cambria Math" panose="02040503050406030204" pitchFamily="18" charset="0"/>
                            <a:ea typeface="Cambria Math" panose="02040503050406030204" pitchFamily="18" charset="0"/>
                          </a:rPr>
                          <m:t>𝜃</m:t>
                        </m:r>
                      </m:e>
                      <m:sub>
                        <m:r>
                          <a:rPr lang="es-AR" sz="5400" b="0" i="1" dirty="0" smtClean="0">
                            <a:latin typeface="Cambria Math" panose="02040503050406030204" pitchFamily="18" charset="0"/>
                            <a:ea typeface="Cambria Math" panose="02040503050406030204" pitchFamily="18" charset="0"/>
                          </a:rPr>
                          <m:t>𝑧</m:t>
                        </m:r>
                      </m:sub>
                    </m:sSub>
                    <m:r>
                      <a:rPr lang="es-AR" sz="5400" b="0" i="1" dirty="0" smtClean="0">
                        <a:latin typeface="Cambria Math" panose="02040503050406030204" pitchFamily="18" charset="0"/>
                        <a:ea typeface="Cambria Math" panose="02040503050406030204" pitchFamily="18" charset="0"/>
                      </a:rPr>
                      <m:t>+</m:t>
                    </m:r>
                    <m:sSub>
                      <m:sSubPr>
                        <m:ctrlPr>
                          <a:rPr lang="es-AR" sz="5400" b="0" i="1" dirty="0" smtClean="0">
                            <a:latin typeface="Cambria Math" panose="02040503050406030204" pitchFamily="18" charset="0"/>
                            <a:ea typeface="Cambria Math" panose="02040503050406030204" pitchFamily="18" charset="0"/>
                          </a:rPr>
                        </m:ctrlPr>
                      </m:sSubPr>
                      <m:e>
                        <m:r>
                          <a:rPr lang="es-AR" sz="5400" b="0" i="1" dirty="0" smtClean="0">
                            <a:latin typeface="Cambria Math" panose="02040503050406030204" pitchFamily="18" charset="0"/>
                            <a:ea typeface="Cambria Math" panose="02040503050406030204" pitchFamily="18" charset="0"/>
                          </a:rPr>
                          <m:t>𝐼</m:t>
                        </m:r>
                      </m:e>
                      <m:sub>
                        <m:r>
                          <a:rPr lang="es-AR" sz="5400" b="0" i="1" dirty="0" smtClean="0">
                            <a:latin typeface="Cambria Math" panose="02040503050406030204" pitchFamily="18" charset="0"/>
                            <a:ea typeface="Cambria Math" panose="02040503050406030204" pitchFamily="18" charset="0"/>
                          </a:rPr>
                          <m:t>𝐷</m:t>
                        </m:r>
                      </m:sub>
                    </m:sSub>
                  </m:oMath>
                </a14:m>
                <a:r>
                  <a:rPr lang="es-AR" sz="5400" dirty="0"/>
                  <a:t> </a:t>
                </a:r>
              </a:p>
            </p:txBody>
          </p:sp>
        </mc:Choice>
        <mc:Fallback xmlns="">
          <p:sp>
            <p:nvSpPr>
              <p:cNvPr id="10" name="CuadroTexto 9">
                <a:extLst>
                  <a:ext uri="{FF2B5EF4-FFF2-40B4-BE49-F238E27FC236}">
                    <a16:creationId xmlns:a16="http://schemas.microsoft.com/office/drawing/2014/main" id="{3AD09497-CAB4-FF47-9BB6-F45D694D33D3}"/>
                  </a:ext>
                </a:extLst>
              </p:cNvPr>
              <p:cNvSpPr txBox="1">
                <a:spLocks noRot="1" noChangeAspect="1" noMove="1" noResize="1" noEditPoints="1" noAdjustHandles="1" noChangeArrowheads="1" noChangeShapeType="1" noTextEdit="1"/>
              </p:cNvSpPr>
              <p:nvPr/>
            </p:nvSpPr>
            <p:spPr>
              <a:xfrm>
                <a:off x="1841375" y="2245609"/>
                <a:ext cx="7210026" cy="830997"/>
              </a:xfrm>
              <a:prstGeom prst="rect">
                <a:avLst/>
              </a:prstGeom>
              <a:blipFill>
                <a:blip r:embed="rId5"/>
                <a:stretch>
                  <a:fillRect/>
                </a:stretch>
              </a:blipFill>
            </p:spPr>
            <p:txBody>
              <a:bodyPr/>
              <a:lstStyle/>
              <a:p>
                <a:r>
                  <a:rPr lang="es-AR">
                    <a:noFill/>
                  </a:rPr>
                  <a:t> </a:t>
                </a:r>
              </a:p>
            </p:txBody>
          </p:sp>
        </mc:Fallback>
      </mc:AlternateContent>
      <p:sp>
        <p:nvSpPr>
          <p:cNvPr id="11" name="CuadroTexto 10">
            <a:extLst>
              <a:ext uri="{FF2B5EF4-FFF2-40B4-BE49-F238E27FC236}">
                <a16:creationId xmlns:a16="http://schemas.microsoft.com/office/drawing/2014/main" id="{A06668BF-A435-D77F-5311-764B0C382448}"/>
              </a:ext>
            </a:extLst>
          </p:cNvPr>
          <p:cNvSpPr txBox="1"/>
          <p:nvPr/>
        </p:nvSpPr>
        <p:spPr>
          <a:xfrm>
            <a:off x="4282480" y="6271303"/>
            <a:ext cx="2327817" cy="369332"/>
          </a:xfrm>
          <a:prstGeom prst="rect">
            <a:avLst/>
          </a:prstGeom>
          <a:noFill/>
        </p:spPr>
        <p:txBody>
          <a:bodyPr wrap="none" rtlCol="0">
            <a:spAutoFit/>
          </a:bodyPr>
          <a:lstStyle/>
          <a:p>
            <a:r>
              <a:rPr lang="es-AR" dirty="0"/>
              <a:t>Ecuación fundamental</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323877F-C2A5-19E6-AA20-F5E62BF62F35}"/>
                  </a:ext>
                </a:extLst>
              </p:cNvPr>
              <p:cNvSpPr txBox="1"/>
              <p:nvPr/>
            </p:nvSpPr>
            <p:spPr>
              <a:xfrm>
                <a:off x="1717882" y="3629426"/>
                <a:ext cx="7210026" cy="830997"/>
              </a:xfrm>
              <a:prstGeom prst="rect">
                <a:avLst/>
              </a:prstGeom>
              <a:noFill/>
            </p:spPr>
            <p:txBody>
              <a:bodyPr wrap="square" lIns="0" tIns="0" rIns="0" bIns="0" rtlCol="0">
                <a:spAutoFit/>
              </a:bodyPr>
              <a:lstStyle/>
              <a:p>
                <a:pPr algn="ctr"/>
                <a14:m>
                  <m:oMath xmlns:m="http://schemas.openxmlformats.org/officeDocument/2006/math">
                    <m:sSub>
                      <m:sSubPr>
                        <m:ctrlPr>
                          <a:rPr lang="es-AR" sz="5400" i="1" smtClean="0">
                            <a:latin typeface="Cambria Math" panose="02040503050406030204" pitchFamily="18" charset="0"/>
                          </a:rPr>
                        </m:ctrlPr>
                      </m:sSubPr>
                      <m:e>
                        <m:r>
                          <a:rPr lang="es-AR" sz="5400" b="0" i="1" smtClean="0">
                            <a:latin typeface="Cambria Math" panose="02040503050406030204" pitchFamily="18" charset="0"/>
                          </a:rPr>
                          <m:t>𝐼</m:t>
                        </m:r>
                      </m:e>
                      <m:sub>
                        <m:r>
                          <a:rPr lang="es-AR" sz="5400" b="0" i="1" smtClean="0">
                            <a:latin typeface="Cambria Math" panose="02040503050406030204" pitchFamily="18" charset="0"/>
                          </a:rPr>
                          <m:t>𝐺𝐻</m:t>
                        </m:r>
                      </m:sub>
                    </m:sSub>
                    <m:r>
                      <a:rPr lang="es-AR" sz="5400" dirty="0">
                        <a:latin typeface="Cambria Math" panose="02040503050406030204" pitchFamily="18" charset="0"/>
                        <a:ea typeface="Cambria Math" panose="02040503050406030204" pitchFamily="18" charset="0"/>
                      </a:rPr>
                      <m:t>=</m:t>
                    </m:r>
                    <m:sSub>
                      <m:sSubPr>
                        <m:ctrlPr>
                          <a:rPr lang="es-AR" sz="5400" i="1" dirty="0" smtClean="0">
                            <a:latin typeface="Cambria Math" panose="02040503050406030204" pitchFamily="18" charset="0"/>
                            <a:ea typeface="Cambria Math" panose="02040503050406030204" pitchFamily="18" charset="0"/>
                          </a:rPr>
                        </m:ctrlPr>
                      </m:sSubPr>
                      <m:e>
                        <m:r>
                          <a:rPr lang="es-AR" sz="5400" b="0" i="1" dirty="0" smtClean="0">
                            <a:latin typeface="Cambria Math" panose="02040503050406030204" pitchFamily="18" charset="0"/>
                            <a:ea typeface="Cambria Math" panose="02040503050406030204" pitchFamily="18" charset="0"/>
                          </a:rPr>
                          <m:t>𝐼</m:t>
                        </m:r>
                      </m:e>
                      <m:sub>
                        <m:r>
                          <a:rPr lang="es-AR" sz="5400" b="0" i="1" dirty="0" smtClean="0">
                            <a:latin typeface="Cambria Math" panose="02040503050406030204" pitchFamily="18" charset="0"/>
                            <a:ea typeface="Cambria Math" panose="02040503050406030204" pitchFamily="18" charset="0"/>
                          </a:rPr>
                          <m:t>𝐵</m:t>
                        </m:r>
                        <m:r>
                          <a:rPr lang="es-MX" sz="5400" b="0" i="1" dirty="0" smtClean="0">
                            <a:latin typeface="Cambria Math" panose="02040503050406030204" pitchFamily="18" charset="0"/>
                            <a:ea typeface="Cambria Math" panose="02040503050406030204" pitchFamily="18" charset="0"/>
                          </a:rPr>
                          <m:t>𝐻</m:t>
                        </m:r>
                      </m:sub>
                    </m:sSub>
                    <m:r>
                      <a:rPr lang="es-AR" sz="5400" b="0" i="1" dirty="0" smtClean="0">
                        <a:latin typeface="Cambria Math" panose="02040503050406030204" pitchFamily="18" charset="0"/>
                        <a:ea typeface="Cambria Math" panose="02040503050406030204" pitchFamily="18" charset="0"/>
                      </a:rPr>
                      <m:t>+</m:t>
                    </m:r>
                    <m:sSub>
                      <m:sSubPr>
                        <m:ctrlPr>
                          <a:rPr lang="es-AR" sz="5400" b="0" i="1" dirty="0" smtClean="0">
                            <a:latin typeface="Cambria Math" panose="02040503050406030204" pitchFamily="18" charset="0"/>
                            <a:ea typeface="Cambria Math" panose="02040503050406030204" pitchFamily="18" charset="0"/>
                          </a:rPr>
                        </m:ctrlPr>
                      </m:sSubPr>
                      <m:e>
                        <m:r>
                          <a:rPr lang="es-AR" sz="5400" b="0" i="1" dirty="0" smtClean="0">
                            <a:latin typeface="Cambria Math" panose="02040503050406030204" pitchFamily="18" charset="0"/>
                            <a:ea typeface="Cambria Math" panose="02040503050406030204" pitchFamily="18" charset="0"/>
                          </a:rPr>
                          <m:t>𝐼</m:t>
                        </m:r>
                      </m:e>
                      <m:sub>
                        <m:r>
                          <a:rPr lang="es-AR" sz="5400" b="0" i="1" dirty="0" smtClean="0">
                            <a:latin typeface="Cambria Math" panose="02040503050406030204" pitchFamily="18" charset="0"/>
                            <a:ea typeface="Cambria Math" panose="02040503050406030204" pitchFamily="18" charset="0"/>
                          </a:rPr>
                          <m:t>𝐷</m:t>
                        </m:r>
                      </m:sub>
                    </m:sSub>
                  </m:oMath>
                </a14:m>
                <a:r>
                  <a:rPr lang="es-AR" sz="5400" dirty="0"/>
                  <a:t> </a:t>
                </a:r>
              </a:p>
            </p:txBody>
          </p:sp>
        </mc:Choice>
        <mc:Fallback xmlns="">
          <p:sp>
            <p:nvSpPr>
              <p:cNvPr id="3" name="CuadroTexto 2">
                <a:extLst>
                  <a:ext uri="{FF2B5EF4-FFF2-40B4-BE49-F238E27FC236}">
                    <a16:creationId xmlns:a16="http://schemas.microsoft.com/office/drawing/2014/main" id="{0323877F-C2A5-19E6-AA20-F5E62BF62F35}"/>
                  </a:ext>
                </a:extLst>
              </p:cNvPr>
              <p:cNvSpPr txBox="1">
                <a:spLocks noRot="1" noChangeAspect="1" noMove="1" noResize="1" noEditPoints="1" noAdjustHandles="1" noChangeArrowheads="1" noChangeShapeType="1" noTextEdit="1"/>
              </p:cNvSpPr>
              <p:nvPr/>
            </p:nvSpPr>
            <p:spPr>
              <a:xfrm>
                <a:off x="1717882" y="3629426"/>
                <a:ext cx="7210026" cy="830997"/>
              </a:xfrm>
              <a:prstGeom prst="rect">
                <a:avLst/>
              </a:prstGeom>
              <a:blipFill>
                <a:blip r:embed="rId6"/>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159871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95B8B-81E3-7AE4-19AA-4E9BA9F7FDA0}"/>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3931430-265C-495A-FF36-0D901BD04519}"/>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A05497B0-BF9E-2459-F31B-C07B865C7788}"/>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11886A1A-615D-5115-C993-72724F475F1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CF547D56-C729-5F0C-DC9E-8CD1F7764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542423D6-27ED-877A-0662-04CE29FD5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E3718360-ED48-8D25-EAFE-9611BB98EE38}"/>
              </a:ext>
            </a:extLst>
          </p:cNvPr>
          <p:cNvSpPr>
            <a:spLocks noGrp="1"/>
          </p:cNvSpPr>
          <p:nvPr>
            <p:ph type="sldNum" sz="quarter" idx="12"/>
          </p:nvPr>
        </p:nvSpPr>
        <p:spPr/>
        <p:txBody>
          <a:bodyPr/>
          <a:lstStyle/>
          <a:p>
            <a:fld id="{4211D988-AFD1-4293-9FBC-6556B6FD0ACE}" type="slidenum">
              <a:rPr lang="es-AR" smtClean="0"/>
              <a:t>39</a:t>
            </a:fld>
            <a:endParaRPr lang="es-AR"/>
          </a:p>
        </p:txBody>
      </p:sp>
      <p:pic>
        <p:nvPicPr>
          <p:cNvPr id="19" name="Picture 2">
            <a:extLst>
              <a:ext uri="{FF2B5EF4-FFF2-40B4-BE49-F238E27FC236}">
                <a16:creationId xmlns:a16="http://schemas.microsoft.com/office/drawing/2014/main" id="{EA7D6BB1-EA21-1E6C-E00D-34EC1E526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66" y="822104"/>
            <a:ext cx="6587105" cy="6005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ángulo 19">
            <a:extLst>
              <a:ext uri="{FF2B5EF4-FFF2-40B4-BE49-F238E27FC236}">
                <a16:creationId xmlns:a16="http://schemas.microsoft.com/office/drawing/2014/main" id="{25A31C34-BCA5-F23A-D47A-5221AF5DE74F}"/>
              </a:ext>
            </a:extLst>
          </p:cNvPr>
          <p:cNvSpPr/>
          <p:nvPr/>
        </p:nvSpPr>
        <p:spPr>
          <a:xfrm>
            <a:off x="-65266" y="1093314"/>
            <a:ext cx="10707569" cy="284693"/>
          </a:xfrm>
          <a:prstGeom prst="rect">
            <a:avLst/>
          </a:prstGeom>
        </p:spPr>
        <p:txBody>
          <a:bodyPr wrap="square">
            <a:spAutoFit/>
          </a:bodyPr>
          <a:lstStyle/>
          <a:p>
            <a:pPr algn="just">
              <a:lnSpc>
                <a:spcPts val="1500"/>
              </a:lnSpc>
              <a:spcAft>
                <a:spcPts val="0"/>
              </a:spcAft>
            </a:pPr>
            <a:r>
              <a:rPr lang="es-ES" b="1" dirty="0">
                <a:cs typeface="Times New Roman" panose="02020603050405020304" pitchFamily="18" charset="0"/>
              </a:rPr>
              <a:t>Interacción de la radiación solar con atmósfera terrestre </a:t>
            </a:r>
            <a:endParaRPr lang="es-AR" b="1" dirty="0">
              <a:effectLst/>
              <a:cs typeface="Times New Roman" panose="02020603050405020304" pitchFamily="18" charset="0"/>
            </a:endParaRPr>
          </a:p>
        </p:txBody>
      </p:sp>
      <p:sp>
        <p:nvSpPr>
          <p:cNvPr id="21" name="Rectángulo 20">
            <a:extLst>
              <a:ext uri="{FF2B5EF4-FFF2-40B4-BE49-F238E27FC236}">
                <a16:creationId xmlns:a16="http://schemas.microsoft.com/office/drawing/2014/main" id="{19BC0720-6AE9-80DE-A590-5DF40AB6BEF2}"/>
              </a:ext>
            </a:extLst>
          </p:cNvPr>
          <p:cNvSpPr/>
          <p:nvPr/>
        </p:nvSpPr>
        <p:spPr>
          <a:xfrm>
            <a:off x="7241501" y="1517228"/>
            <a:ext cx="3943560" cy="317844"/>
          </a:xfrm>
          <a:prstGeom prst="rect">
            <a:avLst/>
          </a:prstGeom>
        </p:spPr>
        <p:txBody>
          <a:bodyPr wrap="square">
            <a:spAutoFit/>
          </a:bodyPr>
          <a:lstStyle/>
          <a:p>
            <a:pPr algn="ctr">
              <a:lnSpc>
                <a:spcPts val="1500"/>
              </a:lnSpc>
              <a:spcAft>
                <a:spcPts val="0"/>
              </a:spcAft>
            </a:pPr>
            <a:r>
              <a:rPr lang="es-ES" sz="2400" b="1" dirty="0">
                <a:cs typeface="Times New Roman" panose="02020603050405020304" pitchFamily="18" charset="0"/>
              </a:rPr>
              <a:t>ABSORCIÓN SELECTIVA</a:t>
            </a:r>
            <a:endParaRPr lang="es-AR" sz="2400" b="1" i="1" dirty="0">
              <a:effectLst/>
              <a:cs typeface="Times New Roman" panose="02020603050405020304" pitchFamily="18" charset="0"/>
            </a:endParaRPr>
          </a:p>
        </p:txBody>
      </p:sp>
      <p:sp>
        <p:nvSpPr>
          <p:cNvPr id="22" name="CuadroTexto 21">
            <a:extLst>
              <a:ext uri="{FF2B5EF4-FFF2-40B4-BE49-F238E27FC236}">
                <a16:creationId xmlns:a16="http://schemas.microsoft.com/office/drawing/2014/main" id="{3417C743-1BCB-7F2F-48CF-6498B5916E9A}"/>
              </a:ext>
            </a:extLst>
          </p:cNvPr>
          <p:cNvSpPr txBox="1"/>
          <p:nvPr/>
        </p:nvSpPr>
        <p:spPr>
          <a:xfrm>
            <a:off x="8103820" y="2458108"/>
            <a:ext cx="2186432" cy="584775"/>
          </a:xfrm>
          <a:prstGeom prst="rect">
            <a:avLst/>
          </a:prstGeom>
          <a:noFill/>
        </p:spPr>
        <p:txBody>
          <a:bodyPr wrap="none" rtlCol="0">
            <a:spAutoFit/>
          </a:bodyPr>
          <a:lstStyle/>
          <a:p>
            <a:r>
              <a:rPr lang="es-AR" sz="3200" dirty="0"/>
              <a:t>ABSORCIÓN</a:t>
            </a:r>
          </a:p>
        </p:txBody>
      </p:sp>
      <p:sp>
        <p:nvSpPr>
          <p:cNvPr id="23" name="CuadroTexto 22">
            <a:extLst>
              <a:ext uri="{FF2B5EF4-FFF2-40B4-BE49-F238E27FC236}">
                <a16:creationId xmlns:a16="http://schemas.microsoft.com/office/drawing/2014/main" id="{E2FC17E3-CE32-E1CC-7966-3F28EEE62387}"/>
              </a:ext>
            </a:extLst>
          </p:cNvPr>
          <p:cNvSpPr txBox="1"/>
          <p:nvPr/>
        </p:nvSpPr>
        <p:spPr>
          <a:xfrm>
            <a:off x="8103820" y="3096853"/>
            <a:ext cx="2191049" cy="584775"/>
          </a:xfrm>
          <a:prstGeom prst="rect">
            <a:avLst/>
          </a:prstGeom>
          <a:noFill/>
        </p:spPr>
        <p:txBody>
          <a:bodyPr wrap="none" rtlCol="0">
            <a:spAutoFit/>
          </a:bodyPr>
          <a:lstStyle/>
          <a:p>
            <a:r>
              <a:rPr lang="es-AR" sz="3200" dirty="0"/>
              <a:t>DISPERSIÓN</a:t>
            </a:r>
          </a:p>
        </p:txBody>
      </p:sp>
      <mc:AlternateContent xmlns:mc="http://schemas.openxmlformats.org/markup-compatibility/2006">
        <mc:Choice xmlns:a14="http://schemas.microsoft.com/office/drawing/2010/main" Requires="a14">
          <p:sp>
            <p:nvSpPr>
              <p:cNvPr id="24" name="CuadroTexto 23">
                <a:extLst>
                  <a:ext uri="{FF2B5EF4-FFF2-40B4-BE49-F238E27FC236}">
                    <a16:creationId xmlns:a16="http://schemas.microsoft.com/office/drawing/2014/main" id="{C3DD6387-385F-8672-4467-0906818790C3}"/>
                  </a:ext>
                </a:extLst>
              </p:cNvPr>
              <p:cNvSpPr txBox="1"/>
              <p:nvPr/>
            </p:nvSpPr>
            <p:spPr>
              <a:xfrm>
                <a:off x="7716139" y="4438738"/>
                <a:ext cx="2926164" cy="1200329"/>
              </a:xfrm>
              <a:prstGeom prst="rect">
                <a:avLst/>
              </a:prstGeom>
              <a:noFill/>
              <a:ln>
                <a:solidFill>
                  <a:schemeClr val="tx1"/>
                </a:solidFill>
              </a:ln>
            </p:spPr>
            <p:txBody>
              <a:bodyPr wrap="square" rtlCol="0">
                <a:spAutoFit/>
              </a:bodyPr>
              <a:lstStyle/>
              <a:p>
                <a:r>
                  <a:rPr lang="es-AR" dirty="0"/>
                  <a:t>VENTANAS ATMOSFERICAS</a:t>
                </a:r>
              </a:p>
              <a:p>
                <a:pPr algn="ct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𝑂</m:t>
                          </m:r>
                        </m:e>
                        <m:sub>
                          <m:r>
                            <a:rPr lang="es-AR" b="0" i="1" smtClean="0">
                              <a:latin typeface="Cambria Math" panose="02040503050406030204" pitchFamily="18" charset="0"/>
                            </a:rPr>
                            <m:t>3</m:t>
                          </m:r>
                        </m:sub>
                      </m:sSub>
                    </m:oMath>
                  </m:oMathPara>
                </a14:m>
                <a:endParaRPr lang="es-AR" dirty="0"/>
              </a:p>
              <a:p>
                <a:pPr algn="ct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𝐻</m:t>
                          </m:r>
                        </m:e>
                        <m:sub>
                          <m:r>
                            <a:rPr lang="es-AR" b="0" i="1" smtClean="0">
                              <a:latin typeface="Cambria Math" panose="02040503050406030204" pitchFamily="18" charset="0"/>
                            </a:rPr>
                            <m:t>2</m:t>
                          </m:r>
                        </m:sub>
                      </m:sSub>
                      <m:r>
                        <a:rPr lang="es-AR" b="0" i="1" smtClean="0">
                          <a:latin typeface="Cambria Math" panose="02040503050406030204" pitchFamily="18" charset="0"/>
                        </a:rPr>
                        <m:t>𝑂</m:t>
                      </m:r>
                    </m:oMath>
                  </m:oMathPara>
                </a14:m>
                <a:endParaRPr lang="es-AR" dirty="0"/>
              </a:p>
              <a:p>
                <a:pPr algn="ctr"/>
                <a14:m>
                  <m:oMathPara xmlns:m="http://schemas.openxmlformats.org/officeDocument/2006/math">
                    <m:oMathParaPr>
                      <m:jc m:val="centerGroup"/>
                    </m:oMathParaPr>
                    <m:oMath xmlns:m="http://schemas.openxmlformats.org/officeDocument/2006/math">
                      <m:r>
                        <a:rPr lang="es-AR" b="0" i="1" smtClean="0">
                          <a:latin typeface="Cambria Math" panose="02040503050406030204" pitchFamily="18" charset="0"/>
                        </a:rPr>
                        <m:t>𝐶</m:t>
                      </m:r>
                      <m:sSub>
                        <m:sSubPr>
                          <m:ctrlPr>
                            <a:rPr lang="es-AR" b="0" i="1" smtClean="0">
                              <a:latin typeface="Cambria Math" panose="02040503050406030204" pitchFamily="18" charset="0"/>
                            </a:rPr>
                          </m:ctrlPr>
                        </m:sSubPr>
                        <m:e>
                          <m:r>
                            <a:rPr lang="es-AR" b="0" i="1" smtClean="0">
                              <a:latin typeface="Cambria Math" panose="02040503050406030204" pitchFamily="18" charset="0"/>
                            </a:rPr>
                            <m:t>𝑂</m:t>
                          </m:r>
                        </m:e>
                        <m:sub>
                          <m:r>
                            <a:rPr lang="es-AR" b="0" i="1" smtClean="0">
                              <a:latin typeface="Cambria Math" panose="02040503050406030204" pitchFamily="18" charset="0"/>
                            </a:rPr>
                            <m:t>2</m:t>
                          </m:r>
                        </m:sub>
                      </m:sSub>
                    </m:oMath>
                  </m:oMathPara>
                </a14:m>
                <a:endParaRPr lang="es-AR" dirty="0"/>
              </a:p>
            </p:txBody>
          </p:sp>
        </mc:Choice>
        <mc:Fallback>
          <p:sp>
            <p:nvSpPr>
              <p:cNvPr id="24" name="CuadroTexto 23">
                <a:extLst>
                  <a:ext uri="{FF2B5EF4-FFF2-40B4-BE49-F238E27FC236}">
                    <a16:creationId xmlns:a16="http://schemas.microsoft.com/office/drawing/2014/main" id="{C3DD6387-385F-8672-4467-0906818790C3}"/>
                  </a:ext>
                </a:extLst>
              </p:cNvPr>
              <p:cNvSpPr txBox="1">
                <a:spLocks noRot="1" noChangeAspect="1" noMove="1" noResize="1" noEditPoints="1" noAdjustHandles="1" noChangeArrowheads="1" noChangeShapeType="1" noTextEdit="1"/>
              </p:cNvSpPr>
              <p:nvPr/>
            </p:nvSpPr>
            <p:spPr>
              <a:xfrm>
                <a:off x="7716139" y="4438738"/>
                <a:ext cx="2926164" cy="1200329"/>
              </a:xfrm>
              <a:prstGeom prst="rect">
                <a:avLst/>
              </a:prstGeom>
              <a:blipFill>
                <a:blip r:embed="rId6"/>
                <a:stretch>
                  <a:fillRect l="-1660" t="-1508" r="-622"/>
                </a:stretch>
              </a:blipFill>
              <a:ln>
                <a:solidFill>
                  <a:schemeClr val="tx1"/>
                </a:solidFill>
              </a:ln>
            </p:spPr>
            <p:txBody>
              <a:bodyPr/>
              <a:lstStyle/>
              <a:p>
                <a:r>
                  <a:rPr lang="es-AR">
                    <a:noFill/>
                  </a:rPr>
                  <a:t> </a:t>
                </a:r>
              </a:p>
            </p:txBody>
          </p:sp>
        </mc:Fallback>
      </mc:AlternateContent>
      <p:sp>
        <p:nvSpPr>
          <p:cNvPr id="25" name="CuadroTexto 24">
            <a:extLst>
              <a:ext uri="{FF2B5EF4-FFF2-40B4-BE49-F238E27FC236}">
                <a16:creationId xmlns:a16="http://schemas.microsoft.com/office/drawing/2014/main" id="{AAB6DB99-14F0-674F-A496-BDE08BBE0B29}"/>
              </a:ext>
            </a:extLst>
          </p:cNvPr>
          <p:cNvSpPr txBox="1"/>
          <p:nvPr/>
        </p:nvSpPr>
        <p:spPr>
          <a:xfrm>
            <a:off x="6521839" y="2027329"/>
            <a:ext cx="5382884" cy="461665"/>
          </a:xfrm>
          <a:prstGeom prst="rect">
            <a:avLst/>
          </a:prstGeom>
          <a:noFill/>
        </p:spPr>
        <p:txBody>
          <a:bodyPr wrap="none" rtlCol="0">
            <a:spAutoFit/>
          </a:bodyPr>
          <a:lstStyle/>
          <a:p>
            <a:r>
              <a:rPr lang="es-AR" sz="2400" dirty="0"/>
              <a:t>Interacción de la radiación con la materia </a:t>
            </a:r>
          </a:p>
        </p:txBody>
      </p:sp>
      <p:grpSp>
        <p:nvGrpSpPr>
          <p:cNvPr id="26" name="Grupo 25">
            <a:extLst>
              <a:ext uri="{FF2B5EF4-FFF2-40B4-BE49-F238E27FC236}">
                <a16:creationId xmlns:a16="http://schemas.microsoft.com/office/drawing/2014/main" id="{575D4606-037A-05AC-A4A2-F7910A7092A3}"/>
              </a:ext>
            </a:extLst>
          </p:cNvPr>
          <p:cNvGrpSpPr/>
          <p:nvPr/>
        </p:nvGrpSpPr>
        <p:grpSpPr>
          <a:xfrm>
            <a:off x="1829689" y="4867204"/>
            <a:ext cx="5900738" cy="1228759"/>
            <a:chOff x="1914525" y="4443413"/>
            <a:chExt cx="5900738" cy="1228759"/>
          </a:xfrm>
        </p:grpSpPr>
        <p:cxnSp>
          <p:nvCxnSpPr>
            <p:cNvPr id="27" name="Conector recto de flecha 26">
              <a:extLst>
                <a:ext uri="{FF2B5EF4-FFF2-40B4-BE49-F238E27FC236}">
                  <a16:creationId xmlns:a16="http://schemas.microsoft.com/office/drawing/2014/main" id="{FEA37AE1-58F4-2D33-8FB2-54084598C3B6}"/>
                </a:ext>
              </a:extLst>
            </p:cNvPr>
            <p:cNvCxnSpPr/>
            <p:nvPr/>
          </p:nvCxnSpPr>
          <p:spPr>
            <a:xfrm flipH="1">
              <a:off x="3014663" y="4614863"/>
              <a:ext cx="4800600" cy="7441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A01012C0-9B3A-F066-8E39-56DB3AE069CD}"/>
                </a:ext>
              </a:extLst>
            </p:cNvPr>
            <p:cNvCxnSpPr/>
            <p:nvPr/>
          </p:nvCxnSpPr>
          <p:spPr>
            <a:xfrm flipH="1">
              <a:off x="3894682" y="4600575"/>
              <a:ext cx="3906293" cy="107159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F4B5679B-F30B-9D24-42F1-97F8D8DCE4FA}"/>
                </a:ext>
              </a:extLst>
            </p:cNvPr>
            <p:cNvCxnSpPr/>
            <p:nvPr/>
          </p:nvCxnSpPr>
          <p:spPr>
            <a:xfrm flipH="1">
              <a:off x="2600325" y="4614863"/>
              <a:ext cx="5214938" cy="60024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811199EC-9850-9098-FED5-416AAC2F13EA}"/>
                </a:ext>
              </a:extLst>
            </p:cNvPr>
            <p:cNvCxnSpPr/>
            <p:nvPr/>
          </p:nvCxnSpPr>
          <p:spPr>
            <a:xfrm flipH="1" flipV="1">
              <a:off x="1914525" y="4443413"/>
              <a:ext cx="5886450" cy="171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88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p:cTn id="24" dur="500" fill="hold"/>
                                        <p:tgtEl>
                                          <p:spTgt spid="22"/>
                                        </p:tgtEl>
                                        <p:attrNameLst>
                                          <p:attrName>ppt_w</p:attrName>
                                        </p:attrNameLst>
                                      </p:cBhvr>
                                      <p:tavLst>
                                        <p:tav tm="0">
                                          <p:val>
                                            <p:fltVal val="0"/>
                                          </p:val>
                                        </p:tav>
                                        <p:tav tm="100000">
                                          <p:val>
                                            <p:strVal val="#ppt_w"/>
                                          </p:val>
                                        </p:tav>
                                      </p:tavLst>
                                    </p:anim>
                                    <p:anim calcmode="lin" valueType="num">
                                      <p:cBhvr>
                                        <p:cTn id="25" dur="500" fill="hold"/>
                                        <p:tgtEl>
                                          <p:spTgt spid="22"/>
                                        </p:tgtEl>
                                        <p:attrNameLst>
                                          <p:attrName>ppt_h</p:attrName>
                                        </p:attrNameLst>
                                      </p:cBhvr>
                                      <p:tavLst>
                                        <p:tav tm="0">
                                          <p:val>
                                            <p:fltVal val="0"/>
                                          </p:val>
                                        </p:tav>
                                        <p:tav tm="100000">
                                          <p:val>
                                            <p:strVal val="#ppt_h"/>
                                          </p:val>
                                        </p:tav>
                                      </p:tavLst>
                                    </p:anim>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A0AE2-EF5A-1816-DF8B-EDF63A9CAAB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3FD1BD3-6F09-0337-B1E9-CA1F5195DB55}"/>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92F25DD0-5692-D28D-B859-F386D2A97827}"/>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C5AD6CA2-3433-6534-07AE-E0FF0C67B8A2}"/>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7D930A9F-8E68-FF1A-2A26-CFE66006D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6AEF0FD8-7137-163B-A393-48F057650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39" name="CuadroTexto 38">
            <a:extLst>
              <a:ext uri="{FF2B5EF4-FFF2-40B4-BE49-F238E27FC236}">
                <a16:creationId xmlns:a16="http://schemas.microsoft.com/office/drawing/2014/main" id="{CB269E4B-7ADF-B588-B5E5-C21ADAD44675}"/>
              </a:ext>
            </a:extLst>
          </p:cNvPr>
          <p:cNvSpPr txBox="1"/>
          <p:nvPr/>
        </p:nvSpPr>
        <p:spPr>
          <a:xfrm>
            <a:off x="104775" y="1017436"/>
            <a:ext cx="10607456" cy="369332"/>
          </a:xfrm>
          <a:prstGeom prst="rect">
            <a:avLst/>
          </a:prstGeom>
          <a:noFill/>
        </p:spPr>
        <p:txBody>
          <a:bodyPr wrap="none" rtlCol="0">
            <a:spAutoFit/>
          </a:bodyPr>
          <a:lstStyle/>
          <a:p>
            <a:r>
              <a:rPr lang="es-AR" dirty="0"/>
              <a:t>EXISTEN DOS MANERAS PRINCIPALES DE UTILIZAR LA ENERGÍA DEL SOL PARA GENERAR ELECTRICIDAD</a:t>
            </a:r>
          </a:p>
        </p:txBody>
      </p:sp>
      <p:pic>
        <p:nvPicPr>
          <p:cNvPr id="40" name="Picture 32" descr="termica">
            <a:extLst>
              <a:ext uri="{FF2B5EF4-FFF2-40B4-BE49-F238E27FC236}">
                <a16:creationId xmlns:a16="http://schemas.microsoft.com/office/drawing/2014/main" id="{44C2F7D2-70B6-CD92-D58C-6F1F77A1C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2789" y="2098799"/>
            <a:ext cx="6840537"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 Box 52">
            <a:extLst>
              <a:ext uri="{FF2B5EF4-FFF2-40B4-BE49-F238E27FC236}">
                <a16:creationId xmlns:a16="http://schemas.microsoft.com/office/drawing/2014/main" id="{F75728A5-8DBC-678F-77CE-1D2543C3285C}"/>
              </a:ext>
            </a:extLst>
          </p:cNvPr>
          <p:cNvSpPr txBox="1">
            <a:spLocks noChangeArrowheads="1"/>
          </p:cNvSpPr>
          <p:nvPr/>
        </p:nvSpPr>
        <p:spPr bwMode="auto">
          <a:xfrm>
            <a:off x="5278439" y="1774948"/>
            <a:ext cx="2879725" cy="488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fontAlgn="base">
              <a:spcBef>
                <a:spcPct val="50000"/>
              </a:spcBef>
              <a:spcAft>
                <a:spcPct val="0"/>
              </a:spcAft>
            </a:pPr>
            <a:r>
              <a:rPr lang="es-ES" altLang="es-AR" sz="1300">
                <a:solidFill>
                  <a:srgbClr val="006600"/>
                </a:solidFill>
              </a:rPr>
              <a:t>Los</a:t>
            </a:r>
            <a:r>
              <a:rPr lang="es-ES" altLang="es-AR" sz="1300" b="1">
                <a:solidFill>
                  <a:srgbClr val="006600"/>
                </a:solidFill>
              </a:rPr>
              <a:t> heliostatos</a:t>
            </a:r>
            <a:r>
              <a:rPr lang="es-ES" altLang="es-AR" sz="1300">
                <a:solidFill>
                  <a:srgbClr val="006600"/>
                </a:solidFill>
              </a:rPr>
              <a:t>. Concentran la radiación solar sobre una tubería.</a:t>
            </a:r>
          </a:p>
        </p:txBody>
      </p:sp>
      <p:grpSp>
        <p:nvGrpSpPr>
          <p:cNvPr id="42" name="Group 53">
            <a:extLst>
              <a:ext uri="{FF2B5EF4-FFF2-40B4-BE49-F238E27FC236}">
                <a16:creationId xmlns:a16="http://schemas.microsoft.com/office/drawing/2014/main" id="{9865700F-3EDA-E9ED-6D88-2BE18D8C5606}"/>
              </a:ext>
            </a:extLst>
          </p:cNvPr>
          <p:cNvGrpSpPr>
            <a:grpSpLocks/>
          </p:cNvGrpSpPr>
          <p:nvPr/>
        </p:nvGrpSpPr>
        <p:grpSpPr bwMode="auto">
          <a:xfrm>
            <a:off x="5046664" y="1797173"/>
            <a:ext cx="276225" cy="290512"/>
            <a:chOff x="2281" y="3262"/>
            <a:chExt cx="174" cy="183"/>
          </a:xfrm>
        </p:grpSpPr>
        <p:sp>
          <p:nvSpPr>
            <p:cNvPr id="43" name="Oval 54">
              <a:extLst>
                <a:ext uri="{FF2B5EF4-FFF2-40B4-BE49-F238E27FC236}">
                  <a16:creationId xmlns:a16="http://schemas.microsoft.com/office/drawing/2014/main" id="{63689555-85B2-1B2F-E028-8742EB01720E}"/>
                </a:ext>
              </a:extLst>
            </p:cNvPr>
            <p:cNvSpPr>
              <a:spLocks noChangeArrowheads="1"/>
            </p:cNvSpPr>
            <p:nvPr/>
          </p:nvSpPr>
          <p:spPr bwMode="auto">
            <a:xfrm>
              <a:off x="2289" y="3274"/>
              <a:ext cx="159" cy="15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endParaRPr lang="es-AR" altLang="es-AR">
                <a:solidFill>
                  <a:srgbClr val="000000"/>
                </a:solidFill>
              </a:endParaRPr>
            </a:p>
          </p:txBody>
        </p:sp>
        <p:sp>
          <p:nvSpPr>
            <p:cNvPr id="44" name="Text Box 55">
              <a:extLst>
                <a:ext uri="{FF2B5EF4-FFF2-40B4-BE49-F238E27FC236}">
                  <a16:creationId xmlns:a16="http://schemas.microsoft.com/office/drawing/2014/main" id="{FE324882-2D82-98C2-73CF-071D1072B4EC}"/>
                </a:ext>
              </a:extLst>
            </p:cNvPr>
            <p:cNvSpPr txBox="1">
              <a:spLocks noChangeArrowheads="1"/>
            </p:cNvSpPr>
            <p:nvPr/>
          </p:nvSpPr>
          <p:spPr bwMode="auto">
            <a:xfrm>
              <a:off x="2281" y="3262"/>
              <a:ext cx="174" cy="18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300">
                  <a:solidFill>
                    <a:srgbClr val="006600"/>
                  </a:solidFill>
                </a:rPr>
                <a:t>1</a:t>
              </a:r>
            </a:p>
          </p:txBody>
        </p:sp>
      </p:grpSp>
      <p:sp>
        <p:nvSpPr>
          <p:cNvPr id="45" name="Text Box 56">
            <a:extLst>
              <a:ext uri="{FF2B5EF4-FFF2-40B4-BE49-F238E27FC236}">
                <a16:creationId xmlns:a16="http://schemas.microsoft.com/office/drawing/2014/main" id="{DF25B160-AE03-CDC4-B5B7-035BD95746FD}"/>
              </a:ext>
            </a:extLst>
          </p:cNvPr>
          <p:cNvSpPr txBox="1">
            <a:spLocks noChangeArrowheads="1"/>
          </p:cNvSpPr>
          <p:nvPr/>
        </p:nvSpPr>
        <p:spPr bwMode="auto">
          <a:xfrm>
            <a:off x="9420226" y="1735260"/>
            <a:ext cx="1368425" cy="488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fontAlgn="base">
              <a:spcBef>
                <a:spcPct val="50000"/>
              </a:spcBef>
              <a:spcAft>
                <a:spcPct val="0"/>
              </a:spcAft>
            </a:pPr>
            <a:r>
              <a:rPr lang="es-ES" altLang="es-AR" sz="1300">
                <a:solidFill>
                  <a:srgbClr val="006600"/>
                </a:solidFill>
              </a:rPr>
              <a:t>El vapor mueve la </a:t>
            </a:r>
            <a:r>
              <a:rPr lang="es-ES" altLang="es-AR" sz="1300" b="1">
                <a:solidFill>
                  <a:srgbClr val="006600"/>
                </a:solidFill>
              </a:rPr>
              <a:t>turbina.</a:t>
            </a:r>
            <a:r>
              <a:rPr lang="es-ES" altLang="es-AR" sz="1300">
                <a:solidFill>
                  <a:srgbClr val="006600"/>
                </a:solidFill>
              </a:rPr>
              <a:t> </a:t>
            </a:r>
          </a:p>
        </p:txBody>
      </p:sp>
      <p:grpSp>
        <p:nvGrpSpPr>
          <p:cNvPr id="46" name="Group 57">
            <a:extLst>
              <a:ext uri="{FF2B5EF4-FFF2-40B4-BE49-F238E27FC236}">
                <a16:creationId xmlns:a16="http://schemas.microsoft.com/office/drawing/2014/main" id="{2FCB13AF-239F-93AA-2FE2-55E8713FADB6}"/>
              </a:ext>
            </a:extLst>
          </p:cNvPr>
          <p:cNvGrpSpPr>
            <a:grpSpLocks/>
          </p:cNvGrpSpPr>
          <p:nvPr/>
        </p:nvGrpSpPr>
        <p:grpSpPr bwMode="auto">
          <a:xfrm>
            <a:off x="9170989" y="1735261"/>
            <a:ext cx="320675" cy="290513"/>
            <a:chOff x="2289" y="3262"/>
            <a:chExt cx="159" cy="183"/>
          </a:xfrm>
        </p:grpSpPr>
        <p:sp>
          <p:nvSpPr>
            <p:cNvPr id="47" name="Oval 58">
              <a:extLst>
                <a:ext uri="{FF2B5EF4-FFF2-40B4-BE49-F238E27FC236}">
                  <a16:creationId xmlns:a16="http://schemas.microsoft.com/office/drawing/2014/main" id="{ED5E21D8-FF7E-5674-2150-5BCEE6C95FCB}"/>
                </a:ext>
              </a:extLst>
            </p:cNvPr>
            <p:cNvSpPr>
              <a:spLocks noChangeArrowheads="1"/>
            </p:cNvSpPr>
            <p:nvPr/>
          </p:nvSpPr>
          <p:spPr bwMode="auto">
            <a:xfrm>
              <a:off x="2289" y="3274"/>
              <a:ext cx="159" cy="15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endParaRPr lang="es-AR" altLang="es-AR">
                <a:solidFill>
                  <a:srgbClr val="000000"/>
                </a:solidFill>
              </a:endParaRPr>
            </a:p>
          </p:txBody>
        </p:sp>
        <p:sp>
          <p:nvSpPr>
            <p:cNvPr id="48" name="Text Box 59">
              <a:extLst>
                <a:ext uri="{FF2B5EF4-FFF2-40B4-BE49-F238E27FC236}">
                  <a16:creationId xmlns:a16="http://schemas.microsoft.com/office/drawing/2014/main" id="{C383E028-1B7D-FA48-374A-8FA1557534DE}"/>
                </a:ext>
              </a:extLst>
            </p:cNvPr>
            <p:cNvSpPr txBox="1">
              <a:spLocks noChangeArrowheads="1"/>
            </p:cNvSpPr>
            <p:nvPr/>
          </p:nvSpPr>
          <p:spPr bwMode="auto">
            <a:xfrm>
              <a:off x="2299" y="3262"/>
              <a:ext cx="137" cy="18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300">
                  <a:solidFill>
                    <a:srgbClr val="006600"/>
                  </a:solidFill>
                </a:rPr>
                <a:t>2</a:t>
              </a:r>
            </a:p>
          </p:txBody>
        </p:sp>
      </p:grpSp>
      <p:sp>
        <p:nvSpPr>
          <p:cNvPr id="49" name="Line 61">
            <a:extLst>
              <a:ext uri="{FF2B5EF4-FFF2-40B4-BE49-F238E27FC236}">
                <a16:creationId xmlns:a16="http://schemas.microsoft.com/office/drawing/2014/main" id="{45CC4BD6-0C6E-F2F4-47CE-AB3AD7361236}"/>
              </a:ext>
            </a:extLst>
          </p:cNvPr>
          <p:cNvSpPr>
            <a:spLocks noChangeShapeType="1"/>
          </p:cNvSpPr>
          <p:nvPr/>
        </p:nvSpPr>
        <p:spPr bwMode="auto">
          <a:xfrm>
            <a:off x="10823576" y="2640135"/>
            <a:ext cx="360363" cy="0"/>
          </a:xfrm>
          <a:prstGeom prst="line">
            <a:avLst/>
          </a:prstGeom>
          <a:noFill/>
          <a:ln w="5715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50" name="Line 62">
            <a:extLst>
              <a:ext uri="{FF2B5EF4-FFF2-40B4-BE49-F238E27FC236}">
                <a16:creationId xmlns:a16="http://schemas.microsoft.com/office/drawing/2014/main" id="{807839B6-3BD0-F2A8-E25B-26A1B44DC993}"/>
              </a:ext>
            </a:extLst>
          </p:cNvPr>
          <p:cNvSpPr>
            <a:spLocks noChangeShapeType="1"/>
          </p:cNvSpPr>
          <p:nvPr/>
        </p:nvSpPr>
        <p:spPr bwMode="auto">
          <a:xfrm flipV="1">
            <a:off x="9347200" y="2098799"/>
            <a:ext cx="0" cy="1692275"/>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51" name="Text Box 63">
            <a:extLst>
              <a:ext uri="{FF2B5EF4-FFF2-40B4-BE49-F238E27FC236}">
                <a16:creationId xmlns:a16="http://schemas.microsoft.com/office/drawing/2014/main" id="{7DCA2401-B9CD-E870-4625-AD1A1D5DCD5F}"/>
              </a:ext>
            </a:extLst>
          </p:cNvPr>
          <p:cNvSpPr txBox="1">
            <a:spLocks noChangeArrowheads="1"/>
          </p:cNvSpPr>
          <p:nvPr/>
        </p:nvSpPr>
        <p:spPr bwMode="auto">
          <a:xfrm>
            <a:off x="9088439" y="5556373"/>
            <a:ext cx="2232025" cy="1084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fontAlgn="base">
              <a:spcBef>
                <a:spcPct val="50000"/>
              </a:spcBef>
              <a:spcAft>
                <a:spcPct val="0"/>
              </a:spcAft>
            </a:pPr>
            <a:r>
              <a:rPr lang="es-ES" altLang="es-AR" sz="1300">
                <a:solidFill>
                  <a:srgbClr val="006600"/>
                </a:solidFill>
              </a:rPr>
              <a:t>La turbina está conectada a un </a:t>
            </a:r>
            <a:r>
              <a:rPr lang="es-ES" altLang="es-AR" sz="1300" b="1">
                <a:solidFill>
                  <a:srgbClr val="006600"/>
                </a:solidFill>
              </a:rPr>
              <a:t>generador</a:t>
            </a:r>
            <a:r>
              <a:rPr lang="es-ES" altLang="es-AR" sz="1300">
                <a:solidFill>
                  <a:srgbClr val="006600"/>
                </a:solidFill>
              </a:rPr>
              <a:t> que transforma la energía mecánica en electricidad </a:t>
            </a:r>
            <a:br>
              <a:rPr lang="es-ES" altLang="es-AR" sz="1300">
                <a:solidFill>
                  <a:srgbClr val="006600"/>
                </a:solidFill>
              </a:rPr>
            </a:br>
            <a:r>
              <a:rPr lang="es-ES" altLang="es-AR" sz="1300">
                <a:solidFill>
                  <a:srgbClr val="006600"/>
                </a:solidFill>
              </a:rPr>
              <a:t>a bajo voltaje.</a:t>
            </a:r>
          </a:p>
        </p:txBody>
      </p:sp>
      <p:sp>
        <p:nvSpPr>
          <p:cNvPr id="52" name="Line 64">
            <a:extLst>
              <a:ext uri="{FF2B5EF4-FFF2-40B4-BE49-F238E27FC236}">
                <a16:creationId xmlns:a16="http://schemas.microsoft.com/office/drawing/2014/main" id="{6E429C13-7BE8-7D84-D1E9-3DF8523D431C}"/>
              </a:ext>
            </a:extLst>
          </p:cNvPr>
          <p:cNvSpPr>
            <a:spLocks noChangeShapeType="1"/>
          </p:cNvSpPr>
          <p:nvPr/>
        </p:nvSpPr>
        <p:spPr bwMode="auto">
          <a:xfrm>
            <a:off x="10212388" y="4079999"/>
            <a:ext cx="0" cy="1476375"/>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53" name="Line 65">
            <a:extLst>
              <a:ext uri="{FF2B5EF4-FFF2-40B4-BE49-F238E27FC236}">
                <a16:creationId xmlns:a16="http://schemas.microsoft.com/office/drawing/2014/main" id="{8C62F2C6-A093-1EF5-176A-A1C19838155E}"/>
              </a:ext>
            </a:extLst>
          </p:cNvPr>
          <p:cNvSpPr>
            <a:spLocks noChangeShapeType="1"/>
          </p:cNvSpPr>
          <p:nvPr/>
        </p:nvSpPr>
        <p:spPr bwMode="auto">
          <a:xfrm flipV="1">
            <a:off x="7296150" y="2243261"/>
            <a:ext cx="0" cy="792163"/>
          </a:xfrm>
          <a:prstGeom prst="line">
            <a:avLst/>
          </a:prstGeom>
          <a:noFill/>
          <a:ln w="19050">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54" name="Line 66">
            <a:extLst>
              <a:ext uri="{FF2B5EF4-FFF2-40B4-BE49-F238E27FC236}">
                <a16:creationId xmlns:a16="http://schemas.microsoft.com/office/drawing/2014/main" id="{B273A1F9-79AB-A271-9479-1B02F51ED0AA}"/>
              </a:ext>
            </a:extLst>
          </p:cNvPr>
          <p:cNvSpPr>
            <a:spLocks noChangeShapeType="1"/>
          </p:cNvSpPr>
          <p:nvPr/>
        </p:nvSpPr>
        <p:spPr bwMode="auto">
          <a:xfrm>
            <a:off x="7654925" y="3143373"/>
            <a:ext cx="0" cy="25241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55" name="Line 67">
            <a:extLst>
              <a:ext uri="{FF2B5EF4-FFF2-40B4-BE49-F238E27FC236}">
                <a16:creationId xmlns:a16="http://schemas.microsoft.com/office/drawing/2014/main" id="{6652D0EF-7A52-52FC-6A0A-97B23DEFD01A}"/>
              </a:ext>
            </a:extLst>
          </p:cNvPr>
          <p:cNvSpPr>
            <a:spLocks noChangeShapeType="1"/>
          </p:cNvSpPr>
          <p:nvPr/>
        </p:nvSpPr>
        <p:spPr bwMode="auto">
          <a:xfrm>
            <a:off x="7799389" y="3719635"/>
            <a:ext cx="179387"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56" name="Line 68">
            <a:extLst>
              <a:ext uri="{FF2B5EF4-FFF2-40B4-BE49-F238E27FC236}">
                <a16:creationId xmlns:a16="http://schemas.microsoft.com/office/drawing/2014/main" id="{489F3224-4047-EB88-A1CB-543E94788AF7}"/>
              </a:ext>
            </a:extLst>
          </p:cNvPr>
          <p:cNvSpPr>
            <a:spLocks noChangeShapeType="1"/>
          </p:cNvSpPr>
          <p:nvPr/>
        </p:nvSpPr>
        <p:spPr bwMode="auto">
          <a:xfrm>
            <a:off x="9886950" y="4151435"/>
            <a:ext cx="0" cy="2159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57" name="Line 69">
            <a:extLst>
              <a:ext uri="{FF2B5EF4-FFF2-40B4-BE49-F238E27FC236}">
                <a16:creationId xmlns:a16="http://schemas.microsoft.com/office/drawing/2014/main" id="{25F476B6-DD61-F485-C2C2-C4B26430B660}"/>
              </a:ext>
            </a:extLst>
          </p:cNvPr>
          <p:cNvSpPr>
            <a:spLocks noChangeShapeType="1"/>
          </p:cNvSpPr>
          <p:nvPr/>
        </p:nvSpPr>
        <p:spPr bwMode="auto">
          <a:xfrm flipH="1">
            <a:off x="10355263" y="4656260"/>
            <a:ext cx="32385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58" name="Line 70">
            <a:extLst>
              <a:ext uri="{FF2B5EF4-FFF2-40B4-BE49-F238E27FC236}">
                <a16:creationId xmlns:a16="http://schemas.microsoft.com/office/drawing/2014/main" id="{7D054E1F-45AA-00FF-7D0F-0F2B78A6A7DA}"/>
              </a:ext>
            </a:extLst>
          </p:cNvPr>
          <p:cNvSpPr>
            <a:spLocks noChangeShapeType="1"/>
          </p:cNvSpPr>
          <p:nvPr/>
        </p:nvSpPr>
        <p:spPr bwMode="auto">
          <a:xfrm>
            <a:off x="10355263" y="4943598"/>
            <a:ext cx="32385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59" name="Line 71">
            <a:extLst>
              <a:ext uri="{FF2B5EF4-FFF2-40B4-BE49-F238E27FC236}">
                <a16:creationId xmlns:a16="http://schemas.microsoft.com/office/drawing/2014/main" id="{7C8B717F-C732-625F-E016-CEDEF1CB46E0}"/>
              </a:ext>
            </a:extLst>
          </p:cNvPr>
          <p:cNvSpPr>
            <a:spLocks noChangeShapeType="1"/>
          </p:cNvSpPr>
          <p:nvPr/>
        </p:nvSpPr>
        <p:spPr bwMode="auto">
          <a:xfrm flipV="1">
            <a:off x="8915400" y="4764210"/>
            <a:ext cx="0" cy="28733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60" name="Line 72">
            <a:extLst>
              <a:ext uri="{FF2B5EF4-FFF2-40B4-BE49-F238E27FC236}">
                <a16:creationId xmlns:a16="http://schemas.microsoft.com/office/drawing/2014/main" id="{51AF769A-4785-4639-7DC3-91A918376C03}"/>
              </a:ext>
            </a:extLst>
          </p:cNvPr>
          <p:cNvSpPr>
            <a:spLocks noChangeShapeType="1"/>
          </p:cNvSpPr>
          <p:nvPr/>
        </p:nvSpPr>
        <p:spPr bwMode="auto">
          <a:xfrm flipV="1">
            <a:off x="7512050" y="3899023"/>
            <a:ext cx="0" cy="3603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61" name="CuadroTexto 60">
            <a:extLst>
              <a:ext uri="{FF2B5EF4-FFF2-40B4-BE49-F238E27FC236}">
                <a16:creationId xmlns:a16="http://schemas.microsoft.com/office/drawing/2014/main" id="{AA35FD20-8853-B144-DB59-4BF1F74CF32A}"/>
              </a:ext>
            </a:extLst>
          </p:cNvPr>
          <p:cNvSpPr txBox="1"/>
          <p:nvPr/>
        </p:nvSpPr>
        <p:spPr>
          <a:xfrm>
            <a:off x="209369" y="1735260"/>
            <a:ext cx="2059923" cy="369332"/>
          </a:xfrm>
          <a:prstGeom prst="rect">
            <a:avLst/>
          </a:prstGeom>
          <a:noFill/>
        </p:spPr>
        <p:txBody>
          <a:bodyPr wrap="none" rtlCol="0">
            <a:spAutoFit/>
          </a:bodyPr>
          <a:lstStyle/>
          <a:p>
            <a:r>
              <a:rPr lang="es-AR" dirty="0"/>
              <a:t>CONCENTRACIÓN</a:t>
            </a:r>
          </a:p>
        </p:txBody>
      </p:sp>
      <p:sp>
        <p:nvSpPr>
          <p:cNvPr id="62" name="CuadroTexto 61">
            <a:extLst>
              <a:ext uri="{FF2B5EF4-FFF2-40B4-BE49-F238E27FC236}">
                <a16:creationId xmlns:a16="http://schemas.microsoft.com/office/drawing/2014/main" id="{CF89E7E2-BE38-FB8F-0503-B9AE9DCA3A2B}"/>
              </a:ext>
            </a:extLst>
          </p:cNvPr>
          <p:cNvSpPr txBox="1"/>
          <p:nvPr/>
        </p:nvSpPr>
        <p:spPr>
          <a:xfrm>
            <a:off x="333375" y="3286125"/>
            <a:ext cx="3819525" cy="1754326"/>
          </a:xfrm>
          <a:prstGeom prst="rect">
            <a:avLst/>
          </a:prstGeom>
          <a:noFill/>
        </p:spPr>
        <p:txBody>
          <a:bodyPr wrap="square" rtlCol="0">
            <a:spAutoFit/>
          </a:bodyPr>
          <a:lstStyle/>
          <a:p>
            <a:r>
              <a:rPr lang="es-AR" dirty="0"/>
              <a:t>ESTA ES LA MENOS USADA, POR LOS PROBLEMAS DE INGENIERÍA QUE POSEE (SISTEMAS DE SEGUIMIENTO, LÍQUIDOS CALOPORTADORES, INTERCAMBIADORES, ETC.). </a:t>
            </a:r>
          </a:p>
        </p:txBody>
      </p:sp>
    </p:spTree>
    <p:extLst>
      <p:ext uri="{BB962C8B-B14F-4D97-AF65-F5344CB8AC3E}">
        <p14:creationId xmlns:p14="http://schemas.microsoft.com/office/powerpoint/2010/main" val="202568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000"/>
                                        <p:tgtEl>
                                          <p:spTgt spid="40"/>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1000"/>
                                        <p:tgtEl>
                                          <p:spTgt spid="53"/>
                                        </p:tgtEl>
                                      </p:cBhvr>
                                    </p:animEffect>
                                  </p:childTnLst>
                                </p:cTn>
                              </p:par>
                            </p:childTnLst>
                          </p:cTn>
                        </p:par>
                        <p:par>
                          <p:cTn id="12" fill="hold">
                            <p:stCondLst>
                              <p:cond delay="3000"/>
                            </p:stCondLst>
                            <p:childTnLst>
                              <p:par>
                                <p:cTn id="13" presetID="53"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transition="in" filter="fade">
                                      <p:cBhvr>
                                        <p:cTn id="17" dur="500"/>
                                        <p:tgtEl>
                                          <p:spTgt spid="42"/>
                                        </p:tgtEl>
                                      </p:cBhvr>
                                    </p:animEffect>
                                  </p:childTnLst>
                                </p:cTn>
                              </p:par>
                            </p:childTnLst>
                          </p:cTn>
                        </p:par>
                        <p:par>
                          <p:cTn id="18" fill="hold">
                            <p:stCondLst>
                              <p:cond delay="3500"/>
                            </p:stCondLst>
                            <p:childTnLst>
                              <p:par>
                                <p:cTn id="19" presetID="9" presetClass="entr" presetSubtype="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dissolve">
                                      <p:cBhvr>
                                        <p:cTn id="21" dur="500"/>
                                        <p:tgtEl>
                                          <p:spTgt spid="41"/>
                                        </p:tgtEl>
                                      </p:cBhvr>
                                    </p:animEffect>
                                  </p:childTnLst>
                                </p:cTn>
                              </p:par>
                            </p:childTnLst>
                          </p:cTn>
                        </p:par>
                        <p:par>
                          <p:cTn id="22" fill="hold">
                            <p:stCondLst>
                              <p:cond delay="4000"/>
                            </p:stCondLst>
                            <p:childTnLst>
                              <p:par>
                                <p:cTn id="23" presetID="22" presetClass="entr" presetSubtype="1"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1000"/>
                                        <p:tgtEl>
                                          <p:spTgt spid="54"/>
                                        </p:tgtEl>
                                      </p:cBhvr>
                                    </p:animEffect>
                                  </p:childTnLst>
                                </p:cTn>
                              </p:par>
                            </p:childTnLst>
                          </p:cTn>
                        </p:par>
                        <p:par>
                          <p:cTn id="26" fill="hold">
                            <p:stCondLst>
                              <p:cond delay="5000"/>
                            </p:stCondLst>
                            <p:childTnLst>
                              <p:par>
                                <p:cTn id="27" presetID="22" presetClass="entr" presetSubtype="8"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left)">
                                      <p:cBhvr>
                                        <p:cTn id="29" dur="1000"/>
                                        <p:tgtEl>
                                          <p:spTgt spid="55"/>
                                        </p:tgtEl>
                                      </p:cBhvr>
                                    </p:animEffect>
                                  </p:childTnLst>
                                </p:cTn>
                              </p:par>
                            </p:childTnLst>
                          </p:cTn>
                        </p:par>
                        <p:par>
                          <p:cTn id="30" fill="hold">
                            <p:stCondLst>
                              <p:cond delay="6000"/>
                            </p:stCondLst>
                            <p:childTnLst>
                              <p:par>
                                <p:cTn id="31" presetID="22" presetClass="entr" presetSubtype="4"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down)">
                                      <p:cBhvr>
                                        <p:cTn id="33" dur="1000"/>
                                        <p:tgtEl>
                                          <p:spTgt spid="50"/>
                                        </p:tgtEl>
                                      </p:cBhvr>
                                    </p:animEffect>
                                  </p:childTnLst>
                                </p:cTn>
                              </p:par>
                            </p:childTnLst>
                          </p:cTn>
                        </p:par>
                        <p:par>
                          <p:cTn id="34" fill="hold">
                            <p:stCondLst>
                              <p:cond delay="7000"/>
                            </p:stCondLst>
                            <p:childTnLst>
                              <p:par>
                                <p:cTn id="35" presetID="53" presetClass="entr" presetSubtype="0"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p:cTn id="37" dur="500" fill="hold"/>
                                        <p:tgtEl>
                                          <p:spTgt spid="46"/>
                                        </p:tgtEl>
                                        <p:attrNameLst>
                                          <p:attrName>ppt_w</p:attrName>
                                        </p:attrNameLst>
                                      </p:cBhvr>
                                      <p:tavLst>
                                        <p:tav tm="0">
                                          <p:val>
                                            <p:fltVal val="0"/>
                                          </p:val>
                                        </p:tav>
                                        <p:tav tm="100000">
                                          <p:val>
                                            <p:strVal val="#ppt_w"/>
                                          </p:val>
                                        </p:tav>
                                      </p:tavLst>
                                    </p:anim>
                                    <p:anim calcmode="lin" valueType="num">
                                      <p:cBhvr>
                                        <p:cTn id="38" dur="500" fill="hold"/>
                                        <p:tgtEl>
                                          <p:spTgt spid="46"/>
                                        </p:tgtEl>
                                        <p:attrNameLst>
                                          <p:attrName>ppt_h</p:attrName>
                                        </p:attrNameLst>
                                      </p:cBhvr>
                                      <p:tavLst>
                                        <p:tav tm="0">
                                          <p:val>
                                            <p:fltVal val="0"/>
                                          </p:val>
                                        </p:tav>
                                        <p:tav tm="100000">
                                          <p:val>
                                            <p:strVal val="#ppt_h"/>
                                          </p:val>
                                        </p:tav>
                                      </p:tavLst>
                                    </p:anim>
                                    <p:animEffect transition="in" filter="fade">
                                      <p:cBhvr>
                                        <p:cTn id="39" dur="500"/>
                                        <p:tgtEl>
                                          <p:spTgt spid="46"/>
                                        </p:tgtEl>
                                      </p:cBhvr>
                                    </p:animEffect>
                                  </p:childTnLst>
                                </p:cTn>
                              </p:par>
                            </p:childTnLst>
                          </p:cTn>
                        </p:par>
                        <p:par>
                          <p:cTn id="40" fill="hold">
                            <p:stCondLst>
                              <p:cond delay="7500"/>
                            </p:stCondLst>
                            <p:childTnLst>
                              <p:par>
                                <p:cTn id="41" presetID="9"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dissolve">
                                      <p:cBhvr>
                                        <p:cTn id="43" dur="500"/>
                                        <p:tgtEl>
                                          <p:spTgt spid="45"/>
                                        </p:tgtEl>
                                      </p:cBhvr>
                                    </p:animEffect>
                                  </p:childTnLst>
                                </p:cTn>
                              </p:par>
                            </p:childTnLst>
                          </p:cTn>
                        </p:par>
                        <p:par>
                          <p:cTn id="44" fill="hold">
                            <p:stCondLst>
                              <p:cond delay="8000"/>
                            </p:stCondLst>
                            <p:childTnLst>
                              <p:par>
                                <p:cTn id="45" presetID="22" presetClass="entr" presetSubtype="1"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up)">
                                      <p:cBhvr>
                                        <p:cTn id="47" dur="1000"/>
                                        <p:tgtEl>
                                          <p:spTgt spid="52"/>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wipe(up)">
                                      <p:cBhvr>
                                        <p:cTn id="50" dur="1000"/>
                                        <p:tgtEl>
                                          <p:spTgt spid="56"/>
                                        </p:tgtEl>
                                      </p:cBhvr>
                                    </p:animEffect>
                                  </p:childTnLst>
                                </p:cTn>
                              </p:par>
                            </p:childTnLst>
                          </p:cTn>
                        </p:par>
                        <p:par>
                          <p:cTn id="51" fill="hold">
                            <p:stCondLst>
                              <p:cond delay="9000"/>
                            </p:stCondLst>
                            <p:childTnLst>
                              <p:par>
                                <p:cTn id="52" presetID="9" presetClass="entr" presetSubtype="0"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dissolve">
                                      <p:cBhvr>
                                        <p:cTn id="54" dur="500"/>
                                        <p:tgtEl>
                                          <p:spTgt spid="51"/>
                                        </p:tgtEl>
                                      </p:cBhvr>
                                    </p:animEffect>
                                  </p:childTnLst>
                                </p:cTn>
                              </p:par>
                              <p:par>
                                <p:cTn id="55" presetID="22" presetClass="entr" presetSubtype="8" repeatCount="200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1000"/>
                                        <p:tgtEl>
                                          <p:spTgt spid="49"/>
                                        </p:tgtEl>
                                      </p:cBhvr>
                                    </p:animEffect>
                                  </p:childTnLst>
                                </p:cTn>
                              </p:par>
                            </p:childTnLst>
                          </p:cTn>
                        </p:par>
                        <p:par>
                          <p:cTn id="58" fill="hold">
                            <p:stCondLst>
                              <p:cond delay="11000"/>
                            </p:stCondLst>
                            <p:childTnLst>
                              <p:par>
                                <p:cTn id="59" presetID="22" presetClass="entr" presetSubtype="8" fill="hold" grpId="0" nodeType="afterEffect">
                                  <p:stCondLst>
                                    <p:cond delay="500"/>
                                  </p:stCondLst>
                                  <p:childTnLst>
                                    <p:set>
                                      <p:cBhvr>
                                        <p:cTn id="60" dur="1" fill="hold">
                                          <p:stCondLst>
                                            <p:cond delay="0"/>
                                          </p:stCondLst>
                                        </p:cTn>
                                        <p:tgtEl>
                                          <p:spTgt spid="58"/>
                                        </p:tgtEl>
                                        <p:attrNameLst>
                                          <p:attrName>style.visibility</p:attrName>
                                        </p:attrNameLst>
                                      </p:cBhvr>
                                      <p:to>
                                        <p:strVal val="visible"/>
                                      </p:to>
                                    </p:set>
                                    <p:animEffect transition="in" filter="wipe(left)">
                                      <p:cBhvr>
                                        <p:cTn id="61" dur="1000"/>
                                        <p:tgtEl>
                                          <p:spTgt spid="58"/>
                                        </p:tgtEl>
                                      </p:cBhvr>
                                    </p:animEffect>
                                  </p:childTnLst>
                                </p:cTn>
                              </p:par>
                              <p:par>
                                <p:cTn id="62" presetID="22" presetClass="entr" presetSubtype="2" fill="hold" grpId="0" nodeType="withEffect">
                                  <p:stCondLst>
                                    <p:cond delay="500"/>
                                  </p:stCondLst>
                                  <p:childTnLst>
                                    <p:set>
                                      <p:cBhvr>
                                        <p:cTn id="63" dur="1" fill="hold">
                                          <p:stCondLst>
                                            <p:cond delay="0"/>
                                          </p:stCondLst>
                                        </p:cTn>
                                        <p:tgtEl>
                                          <p:spTgt spid="57"/>
                                        </p:tgtEl>
                                        <p:attrNameLst>
                                          <p:attrName>style.visibility</p:attrName>
                                        </p:attrNameLst>
                                      </p:cBhvr>
                                      <p:to>
                                        <p:strVal val="visible"/>
                                      </p:to>
                                    </p:set>
                                    <p:animEffect transition="in" filter="wipe(right)">
                                      <p:cBhvr>
                                        <p:cTn id="64" dur="1000"/>
                                        <p:tgtEl>
                                          <p:spTgt spid="57"/>
                                        </p:tgtEl>
                                      </p:cBhvr>
                                    </p:animEffect>
                                  </p:childTnLst>
                                </p:cTn>
                              </p:par>
                            </p:childTnLst>
                          </p:cTn>
                        </p:par>
                        <p:par>
                          <p:cTn id="65" fill="hold">
                            <p:stCondLst>
                              <p:cond delay="12500"/>
                            </p:stCondLst>
                            <p:childTnLst>
                              <p:par>
                                <p:cTn id="66" presetID="22" presetClass="entr" presetSubtype="4" fill="hold" grpId="0" nodeType="afterEffect">
                                  <p:stCondLst>
                                    <p:cond delay="500"/>
                                  </p:stCondLst>
                                  <p:childTnLst>
                                    <p:set>
                                      <p:cBhvr>
                                        <p:cTn id="67" dur="1" fill="hold">
                                          <p:stCondLst>
                                            <p:cond delay="0"/>
                                          </p:stCondLst>
                                        </p:cTn>
                                        <p:tgtEl>
                                          <p:spTgt spid="59"/>
                                        </p:tgtEl>
                                        <p:attrNameLst>
                                          <p:attrName>style.visibility</p:attrName>
                                        </p:attrNameLst>
                                      </p:cBhvr>
                                      <p:to>
                                        <p:strVal val="visible"/>
                                      </p:to>
                                    </p:set>
                                    <p:animEffect transition="in" filter="wipe(down)">
                                      <p:cBhvr>
                                        <p:cTn id="68" dur="1000"/>
                                        <p:tgtEl>
                                          <p:spTgt spid="59"/>
                                        </p:tgtEl>
                                      </p:cBhvr>
                                    </p:animEffect>
                                  </p:childTnLst>
                                </p:cTn>
                              </p:par>
                            </p:childTnLst>
                          </p:cTn>
                        </p:par>
                        <p:par>
                          <p:cTn id="69" fill="hold">
                            <p:stCondLst>
                              <p:cond delay="14000"/>
                            </p:stCondLst>
                            <p:childTnLst>
                              <p:par>
                                <p:cTn id="70" presetID="22" presetClass="entr" presetSubtype="4" fill="hold" grpId="0" nodeType="afterEffect">
                                  <p:stCondLst>
                                    <p:cond delay="50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5" grpId="0"/>
      <p:bldP spid="49" grpId="0" animBg="1"/>
      <p:bldP spid="50" grpId="0" animBg="1"/>
      <p:bldP spid="51" grpId="0"/>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484E3-620B-941D-DF8F-3F6DA4648AC0}"/>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6B1C4AD-4347-27E3-EDCF-A56CFC90A4BD}"/>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E071F76F-26C6-C206-E0B2-6DBEB11D2EB7}"/>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159878F4-2A92-C310-1012-B4296B5F55D6}"/>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E62E6AF5-4C39-AF71-E057-E797A8F67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A139B62D-3589-685D-58D3-B449FDDB2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313494BB-8A86-12DA-C1C4-5056DA359C6D}"/>
              </a:ext>
            </a:extLst>
          </p:cNvPr>
          <p:cNvSpPr>
            <a:spLocks noGrp="1"/>
          </p:cNvSpPr>
          <p:nvPr>
            <p:ph type="sldNum" sz="quarter" idx="12"/>
          </p:nvPr>
        </p:nvSpPr>
        <p:spPr/>
        <p:txBody>
          <a:bodyPr/>
          <a:lstStyle/>
          <a:p>
            <a:fld id="{4211D988-AFD1-4293-9FBC-6556B6FD0ACE}" type="slidenum">
              <a:rPr lang="es-AR" smtClean="0"/>
              <a:t>40</a:t>
            </a:fld>
            <a:endParaRPr lang="es-AR"/>
          </a:p>
        </p:txBody>
      </p:sp>
      <p:sp>
        <p:nvSpPr>
          <p:cNvPr id="3" name="Rectangle 59">
            <a:extLst>
              <a:ext uri="{FF2B5EF4-FFF2-40B4-BE49-F238E27FC236}">
                <a16:creationId xmlns:a16="http://schemas.microsoft.com/office/drawing/2014/main" id="{D1A60F1C-8659-2589-3945-DFBA8EC33D2F}"/>
              </a:ext>
            </a:extLst>
          </p:cNvPr>
          <p:cNvSpPr>
            <a:spLocks noChangeArrowheads="1"/>
          </p:cNvSpPr>
          <p:nvPr/>
        </p:nvSpPr>
        <p:spPr bwMode="auto">
          <a:xfrm>
            <a:off x="3894487" y="1425575"/>
            <a:ext cx="7721600" cy="5295900"/>
          </a:xfrm>
          <a:prstGeom prst="rect">
            <a:avLst/>
          </a:prstGeom>
          <a:solidFill>
            <a:srgbClr val="DDDDDD"/>
          </a:solidFill>
          <a:ln w="9525">
            <a:noFill/>
            <a:miter lim="800000"/>
            <a:headEnd/>
            <a:tailEnd/>
          </a:ln>
          <a:effectLst/>
        </p:spPr>
        <p:txBody>
          <a:bodyPr wrap="none" anchor="ctr"/>
          <a:lstStyle/>
          <a:p>
            <a:endParaRPr lang="es-AR"/>
          </a:p>
        </p:txBody>
      </p:sp>
      <p:sp>
        <p:nvSpPr>
          <p:cNvPr id="5" name="Text Box 2">
            <a:extLst>
              <a:ext uri="{FF2B5EF4-FFF2-40B4-BE49-F238E27FC236}">
                <a16:creationId xmlns:a16="http://schemas.microsoft.com/office/drawing/2014/main" id="{E14F7954-AAA2-627C-04BC-D103473232D0}"/>
              </a:ext>
            </a:extLst>
          </p:cNvPr>
          <p:cNvSpPr txBox="1">
            <a:spLocks noChangeArrowheads="1"/>
          </p:cNvSpPr>
          <p:nvPr/>
        </p:nvSpPr>
        <p:spPr bwMode="auto">
          <a:xfrm>
            <a:off x="88976" y="914401"/>
            <a:ext cx="7421562" cy="457200"/>
          </a:xfrm>
          <a:prstGeom prst="rect">
            <a:avLst/>
          </a:prstGeom>
          <a:noFill/>
          <a:ln w="9525">
            <a:noFill/>
            <a:miter lim="800000"/>
            <a:headEnd/>
            <a:tailEnd/>
          </a:ln>
          <a:effectLst/>
        </p:spPr>
        <p:txBody>
          <a:bodyPr wrap="none">
            <a:spAutoFit/>
          </a:bodyPr>
          <a:lstStyle/>
          <a:p>
            <a:pPr algn="l"/>
            <a:r>
              <a:rPr lang="es-ES_tradnl" dirty="0"/>
              <a:t>RADIACIÓN SOLAR A TRAVES DE LA ATMÓSFERA</a:t>
            </a:r>
            <a:endParaRPr lang="es-ES" dirty="0"/>
          </a:p>
        </p:txBody>
      </p:sp>
      <p:sp>
        <p:nvSpPr>
          <p:cNvPr id="7" name="Text Box 3">
            <a:extLst>
              <a:ext uri="{FF2B5EF4-FFF2-40B4-BE49-F238E27FC236}">
                <a16:creationId xmlns:a16="http://schemas.microsoft.com/office/drawing/2014/main" id="{887B15A4-F1DD-470B-A0EC-7A854134BF6A}"/>
              </a:ext>
            </a:extLst>
          </p:cNvPr>
          <p:cNvSpPr txBox="1">
            <a:spLocks noChangeArrowheads="1"/>
          </p:cNvSpPr>
          <p:nvPr/>
        </p:nvSpPr>
        <p:spPr bwMode="auto">
          <a:xfrm>
            <a:off x="6502750" y="990600"/>
            <a:ext cx="2435225" cy="396875"/>
          </a:xfrm>
          <a:prstGeom prst="rect">
            <a:avLst/>
          </a:prstGeom>
          <a:solidFill>
            <a:schemeClr val="bg1"/>
          </a:solidFill>
          <a:ln w="9525">
            <a:noFill/>
            <a:miter lim="800000"/>
            <a:headEnd/>
            <a:tailEnd/>
          </a:ln>
          <a:effectLst/>
        </p:spPr>
        <p:txBody>
          <a:bodyPr wrap="none">
            <a:spAutoFit/>
          </a:bodyPr>
          <a:lstStyle/>
          <a:p>
            <a:pPr algn="l"/>
            <a:r>
              <a:rPr lang="es-PR" sz="2000"/>
              <a:t>(Estimación día claro)</a:t>
            </a:r>
            <a:endParaRPr lang="es-ES" sz="2000"/>
          </a:p>
        </p:txBody>
      </p:sp>
      <p:sp>
        <p:nvSpPr>
          <p:cNvPr id="10" name="AutoShape 4">
            <a:extLst>
              <a:ext uri="{FF2B5EF4-FFF2-40B4-BE49-F238E27FC236}">
                <a16:creationId xmlns:a16="http://schemas.microsoft.com/office/drawing/2014/main" id="{5956FD0B-13CE-13D7-6AEF-AD1B3FEB4C17}"/>
              </a:ext>
            </a:extLst>
          </p:cNvPr>
          <p:cNvSpPr>
            <a:spLocks noChangeArrowheads="1"/>
          </p:cNvSpPr>
          <p:nvPr/>
        </p:nvSpPr>
        <p:spPr bwMode="auto">
          <a:xfrm>
            <a:off x="6680550" y="1792288"/>
            <a:ext cx="2082800" cy="1181100"/>
          </a:xfrm>
          <a:custGeom>
            <a:avLst/>
            <a:gdLst>
              <a:gd name="G0" fmla="+- 749 0 0"/>
              <a:gd name="G1" fmla="+- 21600 0 749"/>
              <a:gd name="G2" fmla="*/ 749 1 2"/>
              <a:gd name="G3" fmla="+- 21600 0 G2"/>
              <a:gd name="G4" fmla="+/ 749 21600 2"/>
              <a:gd name="G5" fmla="+/ G1 0 2"/>
              <a:gd name="G6" fmla="*/ 21600 21600 749"/>
              <a:gd name="G7" fmla="*/ G6 1 2"/>
              <a:gd name="G8" fmla="+- 21600 0 G7"/>
              <a:gd name="G9" fmla="*/ 21600 1 2"/>
              <a:gd name="G10" fmla="+- 749 0 G9"/>
              <a:gd name="G11" fmla="?: G10 G8 0"/>
              <a:gd name="G12" fmla="?: G10 G7 21600"/>
              <a:gd name="T0" fmla="*/ 21225 w 21600"/>
              <a:gd name="T1" fmla="*/ 10800 h 21600"/>
              <a:gd name="T2" fmla="*/ 10800 w 21600"/>
              <a:gd name="T3" fmla="*/ 21600 h 21600"/>
              <a:gd name="T4" fmla="*/ 375 w 21600"/>
              <a:gd name="T5" fmla="*/ 10800 h 21600"/>
              <a:gd name="T6" fmla="*/ 10800 w 21600"/>
              <a:gd name="T7" fmla="*/ 0 h 21600"/>
              <a:gd name="T8" fmla="*/ 2175 w 21600"/>
              <a:gd name="T9" fmla="*/ 2175 h 21600"/>
              <a:gd name="T10" fmla="*/ 19425 w 21600"/>
              <a:gd name="T11" fmla="*/ 19425 h 21600"/>
            </a:gdLst>
            <a:ahLst/>
            <a:cxnLst>
              <a:cxn ang="0">
                <a:pos x="T0" y="T1"/>
              </a:cxn>
              <a:cxn ang="0">
                <a:pos x="T2" y="T3"/>
              </a:cxn>
              <a:cxn ang="0">
                <a:pos x="T4" y="T5"/>
              </a:cxn>
              <a:cxn ang="0">
                <a:pos x="T6" y="T7"/>
              </a:cxn>
            </a:cxnLst>
            <a:rect l="T8" t="T9" r="T10" b="T11"/>
            <a:pathLst>
              <a:path w="21600" h="21600">
                <a:moveTo>
                  <a:pt x="0" y="0"/>
                </a:moveTo>
                <a:lnTo>
                  <a:pt x="749" y="21600"/>
                </a:lnTo>
                <a:lnTo>
                  <a:pt x="20851" y="21600"/>
                </a:lnTo>
                <a:lnTo>
                  <a:pt x="21600" y="0"/>
                </a:lnTo>
                <a:close/>
              </a:path>
            </a:pathLst>
          </a:custGeom>
          <a:solidFill>
            <a:srgbClr val="FFFF99"/>
          </a:solidFill>
          <a:ln w="9525">
            <a:noFill/>
            <a:miter lim="800000"/>
            <a:headEnd/>
            <a:tailEnd/>
          </a:ln>
          <a:effectLst/>
        </p:spPr>
        <p:txBody>
          <a:bodyPr wrap="none" anchor="ctr"/>
          <a:lstStyle/>
          <a:p>
            <a:endParaRPr lang="es-AR"/>
          </a:p>
        </p:txBody>
      </p:sp>
      <p:sp>
        <p:nvSpPr>
          <p:cNvPr id="11" name="Text Box 5">
            <a:extLst>
              <a:ext uri="{FF2B5EF4-FFF2-40B4-BE49-F238E27FC236}">
                <a16:creationId xmlns:a16="http://schemas.microsoft.com/office/drawing/2014/main" id="{7E22FF3A-51F9-DD58-C319-4AEE273E2034}"/>
              </a:ext>
            </a:extLst>
          </p:cNvPr>
          <p:cNvSpPr txBox="1">
            <a:spLocks noChangeArrowheads="1"/>
          </p:cNvSpPr>
          <p:nvPr/>
        </p:nvSpPr>
        <p:spPr bwMode="auto">
          <a:xfrm>
            <a:off x="4818412" y="1804988"/>
            <a:ext cx="1603375" cy="369332"/>
          </a:xfrm>
          <a:prstGeom prst="rect">
            <a:avLst/>
          </a:prstGeom>
          <a:noFill/>
          <a:ln w="9525">
            <a:noFill/>
            <a:miter lim="800000"/>
            <a:headEnd/>
            <a:tailEnd/>
          </a:ln>
          <a:effectLst/>
        </p:spPr>
        <p:txBody>
          <a:bodyPr wrap="square">
            <a:spAutoFit/>
          </a:bodyPr>
          <a:lstStyle/>
          <a:p>
            <a:r>
              <a:rPr lang="es-ES_tradnl" sz="1800" dirty="0">
                <a:solidFill>
                  <a:schemeClr val="accent2"/>
                </a:solidFill>
              </a:rPr>
              <a:t>Absorción %</a:t>
            </a:r>
          </a:p>
        </p:txBody>
      </p:sp>
      <p:sp>
        <p:nvSpPr>
          <p:cNvPr id="12" name="AutoShape 6">
            <a:extLst>
              <a:ext uri="{FF2B5EF4-FFF2-40B4-BE49-F238E27FC236}">
                <a16:creationId xmlns:a16="http://schemas.microsoft.com/office/drawing/2014/main" id="{DC2A7B59-F987-C0D8-1C99-67FD7819E28B}"/>
              </a:ext>
            </a:extLst>
          </p:cNvPr>
          <p:cNvSpPr>
            <a:spLocks noChangeArrowheads="1"/>
          </p:cNvSpPr>
          <p:nvPr/>
        </p:nvSpPr>
        <p:spPr bwMode="auto">
          <a:xfrm>
            <a:off x="6883750" y="2732088"/>
            <a:ext cx="1714500" cy="1384300"/>
          </a:xfrm>
          <a:custGeom>
            <a:avLst/>
            <a:gdLst>
              <a:gd name="G0" fmla="+- 749 0 0"/>
              <a:gd name="G1" fmla="+- 21600 0 749"/>
              <a:gd name="G2" fmla="*/ 749 1 2"/>
              <a:gd name="G3" fmla="+- 21600 0 G2"/>
              <a:gd name="G4" fmla="+/ 749 21600 2"/>
              <a:gd name="G5" fmla="+/ G1 0 2"/>
              <a:gd name="G6" fmla="*/ 21600 21600 749"/>
              <a:gd name="G7" fmla="*/ G6 1 2"/>
              <a:gd name="G8" fmla="+- 21600 0 G7"/>
              <a:gd name="G9" fmla="*/ 21600 1 2"/>
              <a:gd name="G10" fmla="+- 749 0 G9"/>
              <a:gd name="G11" fmla="?: G10 G8 0"/>
              <a:gd name="G12" fmla="?: G10 G7 21600"/>
              <a:gd name="T0" fmla="*/ 21225 w 21600"/>
              <a:gd name="T1" fmla="*/ 10800 h 21600"/>
              <a:gd name="T2" fmla="*/ 10800 w 21600"/>
              <a:gd name="T3" fmla="*/ 21600 h 21600"/>
              <a:gd name="T4" fmla="*/ 375 w 21600"/>
              <a:gd name="T5" fmla="*/ 10800 h 21600"/>
              <a:gd name="T6" fmla="*/ 10800 w 21600"/>
              <a:gd name="T7" fmla="*/ 0 h 21600"/>
              <a:gd name="T8" fmla="*/ 2175 w 21600"/>
              <a:gd name="T9" fmla="*/ 2175 h 21600"/>
              <a:gd name="T10" fmla="*/ 19425 w 21600"/>
              <a:gd name="T11" fmla="*/ 19425 h 21600"/>
            </a:gdLst>
            <a:ahLst/>
            <a:cxnLst>
              <a:cxn ang="0">
                <a:pos x="T0" y="T1"/>
              </a:cxn>
              <a:cxn ang="0">
                <a:pos x="T2" y="T3"/>
              </a:cxn>
              <a:cxn ang="0">
                <a:pos x="T4" y="T5"/>
              </a:cxn>
              <a:cxn ang="0">
                <a:pos x="T6" y="T7"/>
              </a:cxn>
            </a:cxnLst>
            <a:rect l="T8" t="T9" r="T10" b="T11"/>
            <a:pathLst>
              <a:path w="21600" h="21600">
                <a:moveTo>
                  <a:pt x="0" y="0"/>
                </a:moveTo>
                <a:lnTo>
                  <a:pt x="749" y="21600"/>
                </a:lnTo>
                <a:lnTo>
                  <a:pt x="20851" y="21600"/>
                </a:lnTo>
                <a:lnTo>
                  <a:pt x="21600" y="0"/>
                </a:lnTo>
                <a:close/>
              </a:path>
            </a:pathLst>
          </a:custGeom>
          <a:solidFill>
            <a:srgbClr val="FFFF99"/>
          </a:solidFill>
          <a:ln w="9525">
            <a:noFill/>
            <a:miter lim="800000"/>
            <a:headEnd/>
            <a:tailEnd/>
          </a:ln>
          <a:effectLst/>
        </p:spPr>
        <p:txBody>
          <a:bodyPr wrap="none" anchor="ctr"/>
          <a:lstStyle/>
          <a:p>
            <a:endParaRPr lang="es-AR"/>
          </a:p>
        </p:txBody>
      </p:sp>
      <p:grpSp>
        <p:nvGrpSpPr>
          <p:cNvPr id="13" name="Group 7">
            <a:extLst>
              <a:ext uri="{FF2B5EF4-FFF2-40B4-BE49-F238E27FC236}">
                <a16:creationId xmlns:a16="http://schemas.microsoft.com/office/drawing/2014/main" id="{D71B0098-BC6F-BC1F-ED8C-2CF35BE2D4FD}"/>
              </a:ext>
            </a:extLst>
          </p:cNvPr>
          <p:cNvGrpSpPr>
            <a:grpSpLocks/>
          </p:cNvGrpSpPr>
          <p:nvPr/>
        </p:nvGrpSpPr>
        <p:grpSpPr bwMode="auto">
          <a:xfrm>
            <a:off x="5978875" y="2566988"/>
            <a:ext cx="942975" cy="620712"/>
            <a:chOff x="1774" y="1312"/>
            <a:chExt cx="594" cy="391"/>
          </a:xfrm>
        </p:grpSpPr>
        <p:sp>
          <p:nvSpPr>
            <p:cNvPr id="14" name="AutoShape 8">
              <a:extLst>
                <a:ext uri="{FF2B5EF4-FFF2-40B4-BE49-F238E27FC236}">
                  <a16:creationId xmlns:a16="http://schemas.microsoft.com/office/drawing/2014/main" id="{B71D37FA-D17F-D2A8-2828-3F54AEEF207A}"/>
                </a:ext>
              </a:extLst>
            </p:cNvPr>
            <p:cNvSpPr>
              <a:spLocks noChangeArrowheads="1"/>
            </p:cNvSpPr>
            <p:nvPr/>
          </p:nvSpPr>
          <p:spPr bwMode="auto">
            <a:xfrm flipH="1" flipV="1">
              <a:off x="2016" y="1312"/>
              <a:ext cx="352" cy="384"/>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99"/>
            </a:solidFill>
            <a:ln w="9525">
              <a:noFill/>
              <a:miter lim="800000"/>
              <a:headEnd/>
              <a:tailEnd/>
            </a:ln>
            <a:effectLst/>
          </p:spPr>
          <p:txBody>
            <a:bodyPr wrap="none" anchor="ctr"/>
            <a:lstStyle/>
            <a:p>
              <a:endParaRPr lang="es-AR"/>
            </a:p>
          </p:txBody>
        </p:sp>
        <p:sp>
          <p:nvSpPr>
            <p:cNvPr id="15" name="Text Box 9">
              <a:extLst>
                <a:ext uri="{FF2B5EF4-FFF2-40B4-BE49-F238E27FC236}">
                  <a16:creationId xmlns:a16="http://schemas.microsoft.com/office/drawing/2014/main" id="{A56E67CF-359B-7FB0-6CE0-CFA26DEC9428}"/>
                </a:ext>
              </a:extLst>
            </p:cNvPr>
            <p:cNvSpPr txBox="1">
              <a:spLocks noChangeArrowheads="1"/>
            </p:cNvSpPr>
            <p:nvPr/>
          </p:nvSpPr>
          <p:spPr bwMode="auto">
            <a:xfrm>
              <a:off x="1774" y="1472"/>
              <a:ext cx="188" cy="231"/>
            </a:xfrm>
            <a:prstGeom prst="rect">
              <a:avLst/>
            </a:prstGeom>
            <a:noFill/>
            <a:ln w="9525">
              <a:noFill/>
              <a:miter lim="800000"/>
              <a:headEnd/>
              <a:tailEnd/>
            </a:ln>
            <a:effectLst/>
          </p:spPr>
          <p:txBody>
            <a:bodyPr wrap="none">
              <a:spAutoFit/>
            </a:bodyPr>
            <a:lstStyle/>
            <a:p>
              <a:pPr algn="l"/>
              <a:r>
                <a:rPr lang="es-ES_tradnl" sz="1800">
                  <a:solidFill>
                    <a:schemeClr val="accent2"/>
                  </a:solidFill>
                </a:rPr>
                <a:t>8</a:t>
              </a:r>
              <a:endParaRPr lang="es-ES_tradnl" sz="1800"/>
            </a:p>
          </p:txBody>
        </p:sp>
      </p:grpSp>
      <p:sp>
        <p:nvSpPr>
          <p:cNvPr id="16" name="Text Box 10">
            <a:extLst>
              <a:ext uri="{FF2B5EF4-FFF2-40B4-BE49-F238E27FC236}">
                <a16:creationId xmlns:a16="http://schemas.microsoft.com/office/drawing/2014/main" id="{54142C1F-B377-BF17-AC90-91E5A1DB9EC5}"/>
              </a:ext>
            </a:extLst>
          </p:cNvPr>
          <p:cNvSpPr txBox="1">
            <a:spLocks noChangeArrowheads="1"/>
          </p:cNvSpPr>
          <p:nvPr/>
        </p:nvSpPr>
        <p:spPr bwMode="auto">
          <a:xfrm>
            <a:off x="7426675" y="1411288"/>
            <a:ext cx="755650" cy="366712"/>
          </a:xfrm>
          <a:prstGeom prst="rect">
            <a:avLst/>
          </a:prstGeom>
          <a:noFill/>
          <a:ln w="9525">
            <a:noFill/>
            <a:miter lim="800000"/>
            <a:headEnd/>
            <a:tailEnd/>
          </a:ln>
          <a:effectLst/>
        </p:spPr>
        <p:txBody>
          <a:bodyPr wrap="none">
            <a:spAutoFit/>
          </a:bodyPr>
          <a:lstStyle/>
          <a:p>
            <a:pPr algn="l"/>
            <a:r>
              <a:rPr lang="es-ES_tradnl" sz="1800" b="1">
                <a:solidFill>
                  <a:srgbClr val="FF0000"/>
                </a:solidFill>
              </a:rPr>
              <a:t>100%</a:t>
            </a:r>
          </a:p>
        </p:txBody>
      </p:sp>
      <p:sp>
        <p:nvSpPr>
          <p:cNvPr id="17" name="Text Box 11">
            <a:extLst>
              <a:ext uri="{FF2B5EF4-FFF2-40B4-BE49-F238E27FC236}">
                <a16:creationId xmlns:a16="http://schemas.microsoft.com/office/drawing/2014/main" id="{B20C7BE1-7AA0-CB69-2458-7D1677057550}"/>
              </a:ext>
            </a:extLst>
          </p:cNvPr>
          <p:cNvSpPr txBox="1">
            <a:spLocks noChangeArrowheads="1"/>
          </p:cNvSpPr>
          <p:nvPr/>
        </p:nvSpPr>
        <p:spPr bwMode="auto">
          <a:xfrm>
            <a:off x="7210775" y="2071688"/>
            <a:ext cx="1136650" cy="641350"/>
          </a:xfrm>
          <a:prstGeom prst="rect">
            <a:avLst/>
          </a:prstGeom>
          <a:noFill/>
          <a:ln w="9525">
            <a:noFill/>
            <a:miter lim="800000"/>
            <a:headEnd/>
            <a:tailEnd/>
          </a:ln>
          <a:effectLst/>
        </p:spPr>
        <p:txBody>
          <a:bodyPr wrap="none">
            <a:spAutoFit/>
          </a:bodyPr>
          <a:lstStyle/>
          <a:p>
            <a:r>
              <a:rPr lang="es-ES_tradnl" sz="1800"/>
              <a:t>Moléculas</a:t>
            </a:r>
          </a:p>
          <a:p>
            <a:r>
              <a:rPr lang="es-ES_tradnl" sz="1800"/>
              <a:t>de aire</a:t>
            </a:r>
          </a:p>
        </p:txBody>
      </p:sp>
      <p:grpSp>
        <p:nvGrpSpPr>
          <p:cNvPr id="18" name="Group 12">
            <a:extLst>
              <a:ext uri="{FF2B5EF4-FFF2-40B4-BE49-F238E27FC236}">
                <a16:creationId xmlns:a16="http://schemas.microsoft.com/office/drawing/2014/main" id="{89A505B3-5924-D7A0-C7F9-6D7180C0438D}"/>
              </a:ext>
            </a:extLst>
          </p:cNvPr>
          <p:cNvGrpSpPr>
            <a:grpSpLocks/>
          </p:cNvGrpSpPr>
          <p:nvPr/>
        </p:nvGrpSpPr>
        <p:grpSpPr bwMode="auto">
          <a:xfrm>
            <a:off x="8623650" y="1716088"/>
            <a:ext cx="1184275" cy="939800"/>
            <a:chOff x="3440" y="776"/>
            <a:chExt cx="746" cy="592"/>
          </a:xfrm>
        </p:grpSpPr>
        <p:sp>
          <p:nvSpPr>
            <p:cNvPr id="19" name="Text Box 13">
              <a:extLst>
                <a:ext uri="{FF2B5EF4-FFF2-40B4-BE49-F238E27FC236}">
                  <a16:creationId xmlns:a16="http://schemas.microsoft.com/office/drawing/2014/main" id="{A89D24DB-9107-4E7E-2308-ADEFC73BE09F}"/>
                </a:ext>
              </a:extLst>
            </p:cNvPr>
            <p:cNvSpPr txBox="1">
              <a:spLocks noChangeArrowheads="1"/>
            </p:cNvSpPr>
            <p:nvPr/>
          </p:nvSpPr>
          <p:spPr bwMode="auto">
            <a:xfrm>
              <a:off x="3998" y="776"/>
              <a:ext cx="188" cy="231"/>
            </a:xfrm>
            <a:prstGeom prst="rect">
              <a:avLst/>
            </a:prstGeom>
            <a:noFill/>
            <a:ln w="9525">
              <a:noFill/>
              <a:miter lim="800000"/>
              <a:headEnd/>
              <a:tailEnd/>
            </a:ln>
            <a:effectLst/>
          </p:spPr>
          <p:txBody>
            <a:bodyPr wrap="none">
              <a:spAutoFit/>
            </a:bodyPr>
            <a:lstStyle/>
            <a:p>
              <a:pPr algn="l"/>
              <a:r>
                <a:rPr lang="es-ES_tradnl" sz="1800">
                  <a:solidFill>
                    <a:srgbClr val="339933"/>
                  </a:solidFill>
                </a:rPr>
                <a:t>1</a:t>
              </a:r>
              <a:endParaRPr lang="es-ES_tradnl" sz="1800"/>
            </a:p>
          </p:txBody>
        </p:sp>
        <p:sp>
          <p:nvSpPr>
            <p:cNvPr id="20" name="AutoShape 14">
              <a:extLst>
                <a:ext uri="{FF2B5EF4-FFF2-40B4-BE49-F238E27FC236}">
                  <a16:creationId xmlns:a16="http://schemas.microsoft.com/office/drawing/2014/main" id="{8697E9FC-9A9F-5D1B-D24F-B04E58665434}"/>
                </a:ext>
              </a:extLst>
            </p:cNvPr>
            <p:cNvSpPr>
              <a:spLocks noChangeArrowheads="1"/>
            </p:cNvSpPr>
            <p:nvPr/>
          </p:nvSpPr>
          <p:spPr bwMode="auto">
            <a:xfrm>
              <a:off x="4048" y="1008"/>
              <a:ext cx="104" cy="352"/>
            </a:xfrm>
            <a:prstGeom prst="upArrow">
              <a:avLst>
                <a:gd name="adj1" fmla="val 50000"/>
                <a:gd name="adj2" fmla="val 84615"/>
              </a:avLst>
            </a:prstGeom>
            <a:solidFill>
              <a:srgbClr val="FFFF99"/>
            </a:solidFill>
            <a:ln w="9525">
              <a:noFill/>
              <a:miter lim="800000"/>
              <a:headEnd/>
              <a:tailEnd/>
            </a:ln>
            <a:effectLst/>
          </p:spPr>
          <p:txBody>
            <a:bodyPr wrap="none" anchor="ctr"/>
            <a:lstStyle/>
            <a:p>
              <a:endParaRPr lang="es-AR"/>
            </a:p>
          </p:txBody>
        </p:sp>
        <p:sp>
          <p:nvSpPr>
            <p:cNvPr id="21" name="Rectangle 15">
              <a:extLst>
                <a:ext uri="{FF2B5EF4-FFF2-40B4-BE49-F238E27FC236}">
                  <a16:creationId xmlns:a16="http://schemas.microsoft.com/office/drawing/2014/main" id="{694BF6DA-337E-596E-3E57-05B064950B7C}"/>
                </a:ext>
              </a:extLst>
            </p:cNvPr>
            <p:cNvSpPr>
              <a:spLocks noChangeArrowheads="1"/>
            </p:cNvSpPr>
            <p:nvPr/>
          </p:nvSpPr>
          <p:spPr bwMode="auto">
            <a:xfrm>
              <a:off x="3440" y="1320"/>
              <a:ext cx="664" cy="48"/>
            </a:xfrm>
            <a:prstGeom prst="rect">
              <a:avLst/>
            </a:prstGeom>
            <a:solidFill>
              <a:srgbClr val="FFFF99"/>
            </a:solidFill>
            <a:ln w="9525">
              <a:noFill/>
              <a:miter lim="800000"/>
              <a:headEnd/>
              <a:tailEnd/>
            </a:ln>
            <a:effectLst/>
          </p:spPr>
          <p:txBody>
            <a:bodyPr wrap="none" anchor="ctr"/>
            <a:lstStyle/>
            <a:p>
              <a:endParaRPr lang="es-AR"/>
            </a:p>
          </p:txBody>
        </p:sp>
      </p:grpSp>
      <p:grpSp>
        <p:nvGrpSpPr>
          <p:cNvPr id="22" name="Group 16">
            <a:extLst>
              <a:ext uri="{FF2B5EF4-FFF2-40B4-BE49-F238E27FC236}">
                <a16:creationId xmlns:a16="http://schemas.microsoft.com/office/drawing/2014/main" id="{778DCFB7-F685-3CE5-7434-FF00A76D9943}"/>
              </a:ext>
            </a:extLst>
          </p:cNvPr>
          <p:cNvGrpSpPr>
            <a:grpSpLocks/>
          </p:cNvGrpSpPr>
          <p:nvPr/>
        </p:nvGrpSpPr>
        <p:grpSpPr bwMode="auto">
          <a:xfrm>
            <a:off x="5940775" y="4014788"/>
            <a:ext cx="1171575" cy="531812"/>
            <a:chOff x="1750" y="2224"/>
            <a:chExt cx="738" cy="335"/>
          </a:xfrm>
        </p:grpSpPr>
        <p:sp>
          <p:nvSpPr>
            <p:cNvPr id="23" name="Text Box 17">
              <a:extLst>
                <a:ext uri="{FF2B5EF4-FFF2-40B4-BE49-F238E27FC236}">
                  <a16:creationId xmlns:a16="http://schemas.microsoft.com/office/drawing/2014/main" id="{6E08734B-C092-4CAA-6181-F4B27B7E54DA}"/>
                </a:ext>
              </a:extLst>
            </p:cNvPr>
            <p:cNvSpPr txBox="1">
              <a:spLocks noChangeArrowheads="1"/>
            </p:cNvSpPr>
            <p:nvPr/>
          </p:nvSpPr>
          <p:spPr bwMode="auto">
            <a:xfrm>
              <a:off x="1750" y="2328"/>
              <a:ext cx="396" cy="231"/>
            </a:xfrm>
            <a:prstGeom prst="rect">
              <a:avLst/>
            </a:prstGeom>
            <a:noFill/>
            <a:ln w="9525">
              <a:noFill/>
              <a:miter lim="800000"/>
              <a:headEnd/>
              <a:tailEnd/>
            </a:ln>
            <a:effectLst/>
          </p:spPr>
          <p:txBody>
            <a:bodyPr wrap="none">
              <a:spAutoFit/>
            </a:bodyPr>
            <a:lstStyle/>
            <a:p>
              <a:pPr algn="l"/>
              <a:r>
                <a:rPr lang="es-ES_tradnl" sz="1800">
                  <a:solidFill>
                    <a:schemeClr val="accent2"/>
                  </a:solidFill>
                </a:rPr>
                <a:t>1 a 5</a:t>
              </a:r>
              <a:endParaRPr lang="es-ES_tradnl" sz="1800"/>
            </a:p>
          </p:txBody>
        </p:sp>
        <p:sp>
          <p:nvSpPr>
            <p:cNvPr id="24" name="AutoShape 18">
              <a:extLst>
                <a:ext uri="{FF2B5EF4-FFF2-40B4-BE49-F238E27FC236}">
                  <a16:creationId xmlns:a16="http://schemas.microsoft.com/office/drawing/2014/main" id="{58D4EC78-2F5A-1E27-3C88-2030E8F10FDD}"/>
                </a:ext>
              </a:extLst>
            </p:cNvPr>
            <p:cNvSpPr>
              <a:spLocks noChangeArrowheads="1"/>
            </p:cNvSpPr>
            <p:nvPr/>
          </p:nvSpPr>
          <p:spPr bwMode="auto">
            <a:xfrm flipH="1" flipV="1">
              <a:off x="2136" y="2224"/>
              <a:ext cx="352" cy="28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99"/>
            </a:solidFill>
            <a:ln w="9525">
              <a:noFill/>
              <a:miter lim="800000"/>
              <a:headEnd/>
              <a:tailEnd/>
            </a:ln>
            <a:effectLst/>
          </p:spPr>
          <p:txBody>
            <a:bodyPr wrap="none" anchor="ctr"/>
            <a:lstStyle/>
            <a:p>
              <a:endParaRPr lang="es-AR"/>
            </a:p>
          </p:txBody>
        </p:sp>
      </p:grpSp>
      <p:grpSp>
        <p:nvGrpSpPr>
          <p:cNvPr id="25" name="Group 19">
            <a:extLst>
              <a:ext uri="{FF2B5EF4-FFF2-40B4-BE49-F238E27FC236}">
                <a16:creationId xmlns:a16="http://schemas.microsoft.com/office/drawing/2014/main" id="{ACD6A16A-C2AC-D6BA-8E94-2CFEC9794B68}"/>
              </a:ext>
            </a:extLst>
          </p:cNvPr>
          <p:cNvGrpSpPr>
            <a:grpSpLocks/>
          </p:cNvGrpSpPr>
          <p:nvPr/>
        </p:nvGrpSpPr>
        <p:grpSpPr bwMode="auto">
          <a:xfrm>
            <a:off x="8458550" y="2668588"/>
            <a:ext cx="2536825" cy="1193800"/>
            <a:chOff x="3336" y="1376"/>
            <a:chExt cx="1598" cy="752"/>
          </a:xfrm>
        </p:grpSpPr>
        <p:sp>
          <p:nvSpPr>
            <p:cNvPr id="26" name="Text Box 20">
              <a:extLst>
                <a:ext uri="{FF2B5EF4-FFF2-40B4-BE49-F238E27FC236}">
                  <a16:creationId xmlns:a16="http://schemas.microsoft.com/office/drawing/2014/main" id="{33A37816-107C-37F5-0515-ECA3901AE484}"/>
                </a:ext>
              </a:extLst>
            </p:cNvPr>
            <p:cNvSpPr txBox="1">
              <a:spLocks noChangeArrowheads="1"/>
            </p:cNvSpPr>
            <p:nvPr/>
          </p:nvSpPr>
          <p:spPr bwMode="auto">
            <a:xfrm>
              <a:off x="4358" y="1376"/>
              <a:ext cx="576" cy="231"/>
            </a:xfrm>
            <a:prstGeom prst="rect">
              <a:avLst/>
            </a:prstGeom>
            <a:noFill/>
            <a:ln w="9525">
              <a:noFill/>
              <a:miter lim="800000"/>
              <a:headEnd/>
              <a:tailEnd/>
            </a:ln>
            <a:effectLst/>
          </p:spPr>
          <p:txBody>
            <a:bodyPr wrap="none">
              <a:spAutoFit/>
            </a:bodyPr>
            <a:lstStyle/>
            <a:p>
              <a:pPr algn="l"/>
              <a:r>
                <a:rPr lang="es-ES_tradnl" sz="1800">
                  <a:solidFill>
                    <a:srgbClr val="339933"/>
                  </a:solidFill>
                </a:rPr>
                <a:t>0.1 a 10</a:t>
              </a:r>
              <a:endParaRPr lang="es-ES_tradnl" sz="1800"/>
            </a:p>
          </p:txBody>
        </p:sp>
        <p:grpSp>
          <p:nvGrpSpPr>
            <p:cNvPr id="27" name="Group 21">
              <a:extLst>
                <a:ext uri="{FF2B5EF4-FFF2-40B4-BE49-F238E27FC236}">
                  <a16:creationId xmlns:a16="http://schemas.microsoft.com/office/drawing/2014/main" id="{7B9B1D3C-3133-3998-8CAD-1D7C420BE1CE}"/>
                </a:ext>
              </a:extLst>
            </p:cNvPr>
            <p:cNvGrpSpPr>
              <a:grpSpLocks/>
            </p:cNvGrpSpPr>
            <p:nvPr/>
          </p:nvGrpSpPr>
          <p:grpSpPr bwMode="auto">
            <a:xfrm>
              <a:off x="3336" y="1584"/>
              <a:ext cx="1368" cy="544"/>
              <a:chOff x="3504" y="1904"/>
              <a:chExt cx="1368" cy="544"/>
            </a:xfrm>
          </p:grpSpPr>
          <p:sp>
            <p:nvSpPr>
              <p:cNvPr id="28" name="AutoShape 22">
                <a:extLst>
                  <a:ext uri="{FF2B5EF4-FFF2-40B4-BE49-F238E27FC236}">
                    <a16:creationId xmlns:a16="http://schemas.microsoft.com/office/drawing/2014/main" id="{824368B2-DA42-945C-4962-6BA0E2AEB173}"/>
                  </a:ext>
                </a:extLst>
              </p:cNvPr>
              <p:cNvSpPr>
                <a:spLocks noChangeArrowheads="1"/>
              </p:cNvSpPr>
              <p:nvPr/>
            </p:nvSpPr>
            <p:spPr bwMode="auto">
              <a:xfrm>
                <a:off x="4760" y="1904"/>
                <a:ext cx="112" cy="528"/>
              </a:xfrm>
              <a:prstGeom prst="upArrow">
                <a:avLst>
                  <a:gd name="adj1" fmla="val 50000"/>
                  <a:gd name="adj2" fmla="val 117857"/>
                </a:avLst>
              </a:prstGeom>
              <a:solidFill>
                <a:srgbClr val="FFFF99"/>
              </a:solidFill>
              <a:ln w="9525">
                <a:noFill/>
                <a:miter lim="800000"/>
                <a:headEnd/>
                <a:tailEnd/>
              </a:ln>
              <a:effectLst/>
            </p:spPr>
            <p:txBody>
              <a:bodyPr wrap="none" anchor="ctr"/>
              <a:lstStyle/>
              <a:p>
                <a:endParaRPr lang="es-AR"/>
              </a:p>
            </p:txBody>
          </p:sp>
          <p:sp>
            <p:nvSpPr>
              <p:cNvPr id="29" name="Rectangle 23">
                <a:extLst>
                  <a:ext uri="{FF2B5EF4-FFF2-40B4-BE49-F238E27FC236}">
                    <a16:creationId xmlns:a16="http://schemas.microsoft.com/office/drawing/2014/main" id="{0A060E17-E8ED-40CD-2D54-63D500176723}"/>
                  </a:ext>
                </a:extLst>
              </p:cNvPr>
              <p:cNvSpPr>
                <a:spLocks noChangeArrowheads="1"/>
              </p:cNvSpPr>
              <p:nvPr/>
            </p:nvSpPr>
            <p:spPr bwMode="auto">
              <a:xfrm>
                <a:off x="3504" y="2384"/>
                <a:ext cx="1336" cy="64"/>
              </a:xfrm>
              <a:prstGeom prst="rect">
                <a:avLst/>
              </a:prstGeom>
              <a:solidFill>
                <a:srgbClr val="FFFF99"/>
              </a:solidFill>
              <a:ln w="9525">
                <a:noFill/>
                <a:miter lim="800000"/>
                <a:headEnd/>
                <a:tailEnd/>
              </a:ln>
              <a:effectLst/>
            </p:spPr>
            <p:txBody>
              <a:bodyPr wrap="none" anchor="ctr"/>
              <a:lstStyle/>
              <a:p>
                <a:endParaRPr lang="es-AR"/>
              </a:p>
            </p:txBody>
          </p:sp>
        </p:grpSp>
      </p:grpSp>
      <p:grpSp>
        <p:nvGrpSpPr>
          <p:cNvPr id="30" name="Group 24">
            <a:extLst>
              <a:ext uri="{FF2B5EF4-FFF2-40B4-BE49-F238E27FC236}">
                <a16:creationId xmlns:a16="http://schemas.microsoft.com/office/drawing/2014/main" id="{BA617829-12B8-8CF2-4130-2120302F45BE}"/>
              </a:ext>
            </a:extLst>
          </p:cNvPr>
          <p:cNvGrpSpPr>
            <a:grpSpLocks/>
          </p:cNvGrpSpPr>
          <p:nvPr/>
        </p:nvGrpSpPr>
        <p:grpSpPr bwMode="auto">
          <a:xfrm>
            <a:off x="8496650" y="2859088"/>
            <a:ext cx="1247775" cy="925512"/>
            <a:chOff x="3360" y="1496"/>
            <a:chExt cx="786" cy="583"/>
          </a:xfrm>
        </p:grpSpPr>
        <p:sp>
          <p:nvSpPr>
            <p:cNvPr id="31" name="Text Box 25">
              <a:extLst>
                <a:ext uri="{FF2B5EF4-FFF2-40B4-BE49-F238E27FC236}">
                  <a16:creationId xmlns:a16="http://schemas.microsoft.com/office/drawing/2014/main" id="{6123E194-84B8-1C46-465E-2DDA1502DC25}"/>
                </a:ext>
              </a:extLst>
            </p:cNvPr>
            <p:cNvSpPr txBox="1">
              <a:spLocks noChangeArrowheads="1"/>
            </p:cNvSpPr>
            <p:nvPr/>
          </p:nvSpPr>
          <p:spPr bwMode="auto">
            <a:xfrm>
              <a:off x="3958" y="1848"/>
              <a:ext cx="188" cy="231"/>
            </a:xfrm>
            <a:prstGeom prst="rect">
              <a:avLst/>
            </a:prstGeom>
            <a:noFill/>
            <a:ln w="9525">
              <a:noFill/>
              <a:miter lim="800000"/>
              <a:headEnd/>
              <a:tailEnd/>
            </a:ln>
            <a:effectLst/>
          </p:spPr>
          <p:txBody>
            <a:bodyPr wrap="none">
              <a:spAutoFit/>
            </a:bodyPr>
            <a:lstStyle/>
            <a:p>
              <a:pPr algn="l"/>
              <a:r>
                <a:rPr lang="es-ES_tradnl" sz="1800">
                  <a:solidFill>
                    <a:srgbClr val="FF9900"/>
                  </a:solidFill>
                </a:rPr>
                <a:t>5</a:t>
              </a:r>
              <a:endParaRPr lang="es-ES_tradnl" sz="1800"/>
            </a:p>
          </p:txBody>
        </p:sp>
        <p:grpSp>
          <p:nvGrpSpPr>
            <p:cNvPr id="32" name="Group 26">
              <a:extLst>
                <a:ext uri="{FF2B5EF4-FFF2-40B4-BE49-F238E27FC236}">
                  <a16:creationId xmlns:a16="http://schemas.microsoft.com/office/drawing/2014/main" id="{496C502C-6612-3757-DA1D-00051179C823}"/>
                </a:ext>
              </a:extLst>
            </p:cNvPr>
            <p:cNvGrpSpPr>
              <a:grpSpLocks/>
            </p:cNvGrpSpPr>
            <p:nvPr/>
          </p:nvGrpSpPr>
          <p:grpSpPr bwMode="auto">
            <a:xfrm>
              <a:off x="3360" y="1496"/>
              <a:ext cx="786" cy="361"/>
              <a:chOff x="3456" y="3112"/>
              <a:chExt cx="786" cy="361"/>
            </a:xfrm>
          </p:grpSpPr>
          <p:sp>
            <p:nvSpPr>
              <p:cNvPr id="33" name="AutoShape 27">
                <a:extLst>
                  <a:ext uri="{FF2B5EF4-FFF2-40B4-BE49-F238E27FC236}">
                    <a16:creationId xmlns:a16="http://schemas.microsoft.com/office/drawing/2014/main" id="{4F6FA355-CAAB-850D-EB8E-9F04A4BCBBE2}"/>
                  </a:ext>
                </a:extLst>
              </p:cNvPr>
              <p:cNvSpPr>
                <a:spLocks noChangeArrowheads="1"/>
              </p:cNvSpPr>
              <p:nvPr/>
            </p:nvSpPr>
            <p:spPr bwMode="auto">
              <a:xfrm rot="5400000">
                <a:off x="3908" y="3140"/>
                <a:ext cx="361" cy="306"/>
              </a:xfrm>
              <a:custGeom>
                <a:avLst/>
                <a:gdLst>
                  <a:gd name="G0" fmla="+- 15115 0 0"/>
                  <a:gd name="G1" fmla="+- 3204 0 0"/>
                  <a:gd name="G2" fmla="+- 12158 0 3204"/>
                  <a:gd name="G3" fmla="+- G2 0 3204"/>
                  <a:gd name="G4" fmla="*/ G3 32768 32059"/>
                  <a:gd name="G5" fmla="*/ G4 1 2"/>
                  <a:gd name="G6" fmla="+- 21600 0 15115"/>
                  <a:gd name="G7" fmla="*/ G6 3204 6079"/>
                  <a:gd name="G8" fmla="+- G7 15115 0"/>
                  <a:gd name="T0" fmla="*/ 15115 w 21600"/>
                  <a:gd name="T1" fmla="*/ 0 h 21600"/>
                  <a:gd name="T2" fmla="*/ 15115 w 21600"/>
                  <a:gd name="T3" fmla="*/ 12158 h 21600"/>
                  <a:gd name="T4" fmla="*/ 293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5" y="0"/>
                    </a:lnTo>
                    <a:lnTo>
                      <a:pt x="15115" y="3204"/>
                    </a:lnTo>
                    <a:lnTo>
                      <a:pt x="12427" y="3204"/>
                    </a:lnTo>
                    <a:cubicBezTo>
                      <a:pt x="5564" y="3204"/>
                      <a:pt x="0" y="7213"/>
                      <a:pt x="0" y="12158"/>
                    </a:cubicBezTo>
                    <a:lnTo>
                      <a:pt x="0" y="21600"/>
                    </a:lnTo>
                    <a:lnTo>
                      <a:pt x="5877" y="21600"/>
                    </a:lnTo>
                    <a:lnTo>
                      <a:pt x="5877" y="12158"/>
                    </a:lnTo>
                    <a:cubicBezTo>
                      <a:pt x="5877" y="10388"/>
                      <a:pt x="8810" y="8954"/>
                      <a:pt x="12427" y="8954"/>
                    </a:cubicBezTo>
                    <a:lnTo>
                      <a:pt x="15115" y="8954"/>
                    </a:lnTo>
                    <a:lnTo>
                      <a:pt x="15115" y="12158"/>
                    </a:lnTo>
                    <a:close/>
                  </a:path>
                </a:pathLst>
              </a:custGeom>
              <a:solidFill>
                <a:srgbClr val="FFFF99"/>
              </a:solidFill>
              <a:ln w="9525">
                <a:noFill/>
                <a:miter lim="800000"/>
                <a:headEnd/>
                <a:tailEnd/>
              </a:ln>
              <a:effectLst/>
            </p:spPr>
            <p:txBody>
              <a:bodyPr wrap="none" anchor="ctr"/>
              <a:lstStyle/>
              <a:p>
                <a:endParaRPr lang="es-AR"/>
              </a:p>
            </p:txBody>
          </p:sp>
          <p:sp>
            <p:nvSpPr>
              <p:cNvPr id="34" name="Rectangle 28">
                <a:extLst>
                  <a:ext uri="{FF2B5EF4-FFF2-40B4-BE49-F238E27FC236}">
                    <a16:creationId xmlns:a16="http://schemas.microsoft.com/office/drawing/2014/main" id="{1DFB4BA3-2977-BB25-BF33-AE1BCDBB35B8}"/>
                  </a:ext>
                </a:extLst>
              </p:cNvPr>
              <p:cNvSpPr>
                <a:spLocks noChangeArrowheads="1"/>
              </p:cNvSpPr>
              <p:nvPr/>
            </p:nvSpPr>
            <p:spPr bwMode="auto">
              <a:xfrm>
                <a:off x="3456" y="3112"/>
                <a:ext cx="520" cy="88"/>
              </a:xfrm>
              <a:prstGeom prst="rect">
                <a:avLst/>
              </a:prstGeom>
              <a:solidFill>
                <a:srgbClr val="FFFF99"/>
              </a:solidFill>
              <a:ln w="9525">
                <a:noFill/>
                <a:miter lim="800000"/>
                <a:headEnd/>
                <a:tailEnd/>
              </a:ln>
              <a:effectLst/>
            </p:spPr>
            <p:txBody>
              <a:bodyPr wrap="none" anchor="ctr"/>
              <a:lstStyle/>
              <a:p>
                <a:endParaRPr lang="es-AR"/>
              </a:p>
            </p:txBody>
          </p:sp>
        </p:grpSp>
      </p:grpSp>
      <p:sp>
        <p:nvSpPr>
          <p:cNvPr id="35" name="Text Box 29">
            <a:extLst>
              <a:ext uri="{FF2B5EF4-FFF2-40B4-BE49-F238E27FC236}">
                <a16:creationId xmlns:a16="http://schemas.microsoft.com/office/drawing/2014/main" id="{DDE3D511-09E7-0CC6-0A37-79028718BFCA}"/>
              </a:ext>
            </a:extLst>
          </p:cNvPr>
          <p:cNvSpPr txBox="1">
            <a:spLocks noChangeArrowheads="1"/>
          </p:cNvSpPr>
          <p:nvPr/>
        </p:nvSpPr>
        <p:spPr bwMode="auto">
          <a:xfrm>
            <a:off x="7407625" y="3684588"/>
            <a:ext cx="717550" cy="366712"/>
          </a:xfrm>
          <a:prstGeom prst="rect">
            <a:avLst/>
          </a:prstGeom>
          <a:noFill/>
          <a:ln w="9525">
            <a:noFill/>
            <a:miter lim="800000"/>
            <a:headEnd/>
            <a:tailEnd/>
          </a:ln>
          <a:effectLst/>
        </p:spPr>
        <p:txBody>
          <a:bodyPr wrap="none">
            <a:spAutoFit/>
          </a:bodyPr>
          <a:lstStyle/>
          <a:p>
            <a:r>
              <a:rPr lang="es-ES_tradnl" sz="1800"/>
              <a:t>Polvo</a:t>
            </a:r>
          </a:p>
        </p:txBody>
      </p:sp>
      <p:sp>
        <p:nvSpPr>
          <p:cNvPr id="36" name="AutoShape 30">
            <a:extLst>
              <a:ext uri="{FF2B5EF4-FFF2-40B4-BE49-F238E27FC236}">
                <a16:creationId xmlns:a16="http://schemas.microsoft.com/office/drawing/2014/main" id="{D0D9066B-9247-487A-3567-D6E96A983B1D}"/>
              </a:ext>
            </a:extLst>
          </p:cNvPr>
          <p:cNvSpPr>
            <a:spLocks noChangeArrowheads="1"/>
          </p:cNvSpPr>
          <p:nvPr/>
        </p:nvSpPr>
        <p:spPr bwMode="auto">
          <a:xfrm>
            <a:off x="6972650" y="4052888"/>
            <a:ext cx="1536700" cy="1384300"/>
          </a:xfrm>
          <a:custGeom>
            <a:avLst/>
            <a:gdLst>
              <a:gd name="G0" fmla="+- 2201 0 0"/>
              <a:gd name="G1" fmla="+- 21600 0 2201"/>
              <a:gd name="G2" fmla="*/ 2201 1 2"/>
              <a:gd name="G3" fmla="+- 21600 0 G2"/>
              <a:gd name="G4" fmla="+/ 2201 21600 2"/>
              <a:gd name="G5" fmla="+/ G1 0 2"/>
              <a:gd name="G6" fmla="*/ 21600 21600 2201"/>
              <a:gd name="G7" fmla="*/ G6 1 2"/>
              <a:gd name="G8" fmla="+- 21600 0 G7"/>
              <a:gd name="G9" fmla="*/ 21600 1 2"/>
              <a:gd name="G10" fmla="+- 2201 0 G9"/>
              <a:gd name="G11" fmla="?: G10 G8 0"/>
              <a:gd name="G12" fmla="?: G10 G7 21600"/>
              <a:gd name="T0" fmla="*/ 20499 w 21600"/>
              <a:gd name="T1" fmla="*/ 10800 h 21600"/>
              <a:gd name="T2" fmla="*/ 10800 w 21600"/>
              <a:gd name="T3" fmla="*/ 21600 h 21600"/>
              <a:gd name="T4" fmla="*/ 1101 w 21600"/>
              <a:gd name="T5" fmla="*/ 10800 h 21600"/>
              <a:gd name="T6" fmla="*/ 10800 w 21600"/>
              <a:gd name="T7" fmla="*/ 0 h 21600"/>
              <a:gd name="T8" fmla="*/ 2901 w 21600"/>
              <a:gd name="T9" fmla="*/ 2901 h 21600"/>
              <a:gd name="T10" fmla="*/ 18699 w 21600"/>
              <a:gd name="T11" fmla="*/ 18699 h 21600"/>
            </a:gdLst>
            <a:ahLst/>
            <a:cxnLst>
              <a:cxn ang="0">
                <a:pos x="T0" y="T1"/>
              </a:cxn>
              <a:cxn ang="0">
                <a:pos x="T2" y="T3"/>
              </a:cxn>
              <a:cxn ang="0">
                <a:pos x="T4" y="T5"/>
              </a:cxn>
              <a:cxn ang="0">
                <a:pos x="T6" y="T7"/>
              </a:cxn>
            </a:cxnLst>
            <a:rect l="T8" t="T9" r="T10" b="T11"/>
            <a:pathLst>
              <a:path w="21600" h="21600">
                <a:moveTo>
                  <a:pt x="0" y="0"/>
                </a:moveTo>
                <a:lnTo>
                  <a:pt x="2201" y="21600"/>
                </a:lnTo>
                <a:lnTo>
                  <a:pt x="19399" y="21600"/>
                </a:lnTo>
                <a:lnTo>
                  <a:pt x="21600" y="0"/>
                </a:lnTo>
                <a:close/>
              </a:path>
            </a:pathLst>
          </a:custGeom>
          <a:solidFill>
            <a:srgbClr val="FFFF99"/>
          </a:solidFill>
          <a:ln w="9525">
            <a:noFill/>
            <a:miter lim="800000"/>
            <a:headEnd/>
            <a:tailEnd/>
          </a:ln>
          <a:effectLst/>
        </p:spPr>
        <p:txBody>
          <a:bodyPr wrap="none" anchor="ctr"/>
          <a:lstStyle/>
          <a:p>
            <a:endParaRPr lang="es-AR"/>
          </a:p>
        </p:txBody>
      </p:sp>
      <p:sp>
        <p:nvSpPr>
          <p:cNvPr id="37" name="Text Box 31">
            <a:extLst>
              <a:ext uri="{FF2B5EF4-FFF2-40B4-BE49-F238E27FC236}">
                <a16:creationId xmlns:a16="http://schemas.microsoft.com/office/drawing/2014/main" id="{741E2651-3764-8F57-71F1-B03D530CDBBB}"/>
              </a:ext>
            </a:extLst>
          </p:cNvPr>
          <p:cNvSpPr txBox="1">
            <a:spLocks noChangeArrowheads="1"/>
          </p:cNvSpPr>
          <p:nvPr/>
        </p:nvSpPr>
        <p:spPr bwMode="auto">
          <a:xfrm>
            <a:off x="7239350" y="4713288"/>
            <a:ext cx="1028700" cy="641350"/>
          </a:xfrm>
          <a:prstGeom prst="rect">
            <a:avLst/>
          </a:prstGeom>
          <a:noFill/>
          <a:ln w="9525">
            <a:noFill/>
            <a:miter lim="800000"/>
            <a:headEnd/>
            <a:tailEnd/>
          </a:ln>
          <a:effectLst/>
        </p:spPr>
        <p:txBody>
          <a:bodyPr wrap="none">
            <a:spAutoFit/>
          </a:bodyPr>
          <a:lstStyle/>
          <a:p>
            <a:r>
              <a:rPr lang="es-ES_tradnl" sz="1800"/>
              <a:t>Vapor de</a:t>
            </a:r>
          </a:p>
          <a:p>
            <a:r>
              <a:rPr lang="es-ES_tradnl" sz="1800"/>
              <a:t>agua</a:t>
            </a:r>
          </a:p>
        </p:txBody>
      </p:sp>
      <p:grpSp>
        <p:nvGrpSpPr>
          <p:cNvPr id="38" name="Group 32">
            <a:extLst>
              <a:ext uri="{FF2B5EF4-FFF2-40B4-BE49-F238E27FC236}">
                <a16:creationId xmlns:a16="http://schemas.microsoft.com/office/drawing/2014/main" id="{0DE49252-CB41-6B42-3781-2964A5FA307F}"/>
              </a:ext>
            </a:extLst>
          </p:cNvPr>
          <p:cNvGrpSpPr>
            <a:grpSpLocks/>
          </p:cNvGrpSpPr>
          <p:nvPr/>
        </p:nvGrpSpPr>
        <p:grpSpPr bwMode="auto">
          <a:xfrm>
            <a:off x="8407750" y="3989388"/>
            <a:ext cx="1736725" cy="938212"/>
            <a:chOff x="3304" y="2208"/>
            <a:chExt cx="1094" cy="591"/>
          </a:xfrm>
        </p:grpSpPr>
        <p:sp>
          <p:nvSpPr>
            <p:cNvPr id="39" name="Text Box 33">
              <a:extLst>
                <a:ext uri="{FF2B5EF4-FFF2-40B4-BE49-F238E27FC236}">
                  <a16:creationId xmlns:a16="http://schemas.microsoft.com/office/drawing/2014/main" id="{0A668AFE-D8CC-9ADC-0C84-6F0AD59D7F12}"/>
                </a:ext>
              </a:extLst>
            </p:cNvPr>
            <p:cNvSpPr txBox="1">
              <a:spLocks noChangeArrowheads="1"/>
            </p:cNvSpPr>
            <p:nvPr/>
          </p:nvSpPr>
          <p:spPr bwMode="auto">
            <a:xfrm>
              <a:off x="3822" y="2568"/>
              <a:ext cx="576" cy="231"/>
            </a:xfrm>
            <a:prstGeom prst="rect">
              <a:avLst/>
            </a:prstGeom>
            <a:noFill/>
            <a:ln w="9525">
              <a:noFill/>
              <a:miter lim="800000"/>
              <a:headEnd/>
              <a:tailEnd/>
            </a:ln>
            <a:effectLst/>
          </p:spPr>
          <p:txBody>
            <a:bodyPr wrap="none">
              <a:spAutoFit/>
            </a:bodyPr>
            <a:lstStyle/>
            <a:p>
              <a:pPr algn="l"/>
              <a:r>
                <a:rPr lang="es-ES_tradnl" sz="1800">
                  <a:solidFill>
                    <a:srgbClr val="FF9900"/>
                  </a:solidFill>
                </a:rPr>
                <a:t>0.5 a 10</a:t>
              </a:r>
              <a:endParaRPr lang="es-ES_tradnl" sz="1800"/>
            </a:p>
          </p:txBody>
        </p:sp>
        <p:grpSp>
          <p:nvGrpSpPr>
            <p:cNvPr id="40" name="Group 34">
              <a:extLst>
                <a:ext uri="{FF2B5EF4-FFF2-40B4-BE49-F238E27FC236}">
                  <a16:creationId xmlns:a16="http://schemas.microsoft.com/office/drawing/2014/main" id="{0A03432F-459A-E2C9-114C-7ED38B400061}"/>
                </a:ext>
              </a:extLst>
            </p:cNvPr>
            <p:cNvGrpSpPr>
              <a:grpSpLocks/>
            </p:cNvGrpSpPr>
            <p:nvPr/>
          </p:nvGrpSpPr>
          <p:grpSpPr bwMode="auto">
            <a:xfrm>
              <a:off x="3304" y="2208"/>
              <a:ext cx="890" cy="361"/>
              <a:chOff x="3456" y="3112"/>
              <a:chExt cx="786" cy="361"/>
            </a:xfrm>
          </p:grpSpPr>
          <p:sp>
            <p:nvSpPr>
              <p:cNvPr id="41" name="AutoShape 35">
                <a:extLst>
                  <a:ext uri="{FF2B5EF4-FFF2-40B4-BE49-F238E27FC236}">
                    <a16:creationId xmlns:a16="http://schemas.microsoft.com/office/drawing/2014/main" id="{38B5F397-C606-C118-8258-1433E834487E}"/>
                  </a:ext>
                </a:extLst>
              </p:cNvPr>
              <p:cNvSpPr>
                <a:spLocks noChangeArrowheads="1"/>
              </p:cNvSpPr>
              <p:nvPr/>
            </p:nvSpPr>
            <p:spPr bwMode="auto">
              <a:xfrm rot="5400000">
                <a:off x="3908" y="3140"/>
                <a:ext cx="361" cy="306"/>
              </a:xfrm>
              <a:custGeom>
                <a:avLst/>
                <a:gdLst>
                  <a:gd name="G0" fmla="+- 15115 0 0"/>
                  <a:gd name="G1" fmla="+- 3204 0 0"/>
                  <a:gd name="G2" fmla="+- 12158 0 3204"/>
                  <a:gd name="G3" fmla="+- G2 0 3204"/>
                  <a:gd name="G4" fmla="*/ G3 32768 32059"/>
                  <a:gd name="G5" fmla="*/ G4 1 2"/>
                  <a:gd name="G6" fmla="+- 21600 0 15115"/>
                  <a:gd name="G7" fmla="*/ G6 3204 6079"/>
                  <a:gd name="G8" fmla="+- G7 15115 0"/>
                  <a:gd name="T0" fmla="*/ 15115 w 21600"/>
                  <a:gd name="T1" fmla="*/ 0 h 21600"/>
                  <a:gd name="T2" fmla="*/ 15115 w 21600"/>
                  <a:gd name="T3" fmla="*/ 12158 h 21600"/>
                  <a:gd name="T4" fmla="*/ 293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15" y="0"/>
                    </a:lnTo>
                    <a:lnTo>
                      <a:pt x="15115" y="3204"/>
                    </a:lnTo>
                    <a:lnTo>
                      <a:pt x="12427" y="3204"/>
                    </a:lnTo>
                    <a:cubicBezTo>
                      <a:pt x="5564" y="3204"/>
                      <a:pt x="0" y="7213"/>
                      <a:pt x="0" y="12158"/>
                    </a:cubicBezTo>
                    <a:lnTo>
                      <a:pt x="0" y="21600"/>
                    </a:lnTo>
                    <a:lnTo>
                      <a:pt x="5877" y="21600"/>
                    </a:lnTo>
                    <a:lnTo>
                      <a:pt x="5877" y="12158"/>
                    </a:lnTo>
                    <a:cubicBezTo>
                      <a:pt x="5877" y="10388"/>
                      <a:pt x="8810" y="8954"/>
                      <a:pt x="12427" y="8954"/>
                    </a:cubicBezTo>
                    <a:lnTo>
                      <a:pt x="15115" y="8954"/>
                    </a:lnTo>
                    <a:lnTo>
                      <a:pt x="15115" y="12158"/>
                    </a:lnTo>
                    <a:close/>
                  </a:path>
                </a:pathLst>
              </a:custGeom>
              <a:solidFill>
                <a:srgbClr val="FFFF99"/>
              </a:solidFill>
              <a:ln w="9525">
                <a:noFill/>
                <a:miter lim="800000"/>
                <a:headEnd/>
                <a:tailEnd/>
              </a:ln>
              <a:effectLst/>
            </p:spPr>
            <p:txBody>
              <a:bodyPr wrap="none" anchor="ctr"/>
              <a:lstStyle/>
              <a:p>
                <a:endParaRPr lang="es-AR"/>
              </a:p>
            </p:txBody>
          </p:sp>
          <p:sp>
            <p:nvSpPr>
              <p:cNvPr id="42" name="Rectangle 36">
                <a:extLst>
                  <a:ext uri="{FF2B5EF4-FFF2-40B4-BE49-F238E27FC236}">
                    <a16:creationId xmlns:a16="http://schemas.microsoft.com/office/drawing/2014/main" id="{6430FE32-881D-73DC-26F9-5733C0110321}"/>
                  </a:ext>
                </a:extLst>
              </p:cNvPr>
              <p:cNvSpPr>
                <a:spLocks noChangeArrowheads="1"/>
              </p:cNvSpPr>
              <p:nvPr/>
            </p:nvSpPr>
            <p:spPr bwMode="auto">
              <a:xfrm>
                <a:off x="3456" y="3112"/>
                <a:ext cx="520" cy="88"/>
              </a:xfrm>
              <a:prstGeom prst="rect">
                <a:avLst/>
              </a:prstGeom>
              <a:solidFill>
                <a:srgbClr val="FFFF99"/>
              </a:solidFill>
              <a:ln w="9525">
                <a:noFill/>
                <a:miter lim="800000"/>
                <a:headEnd/>
                <a:tailEnd/>
              </a:ln>
              <a:effectLst/>
            </p:spPr>
            <p:txBody>
              <a:bodyPr wrap="none" anchor="ctr"/>
              <a:lstStyle/>
              <a:p>
                <a:endParaRPr lang="es-AR"/>
              </a:p>
            </p:txBody>
          </p:sp>
        </p:grpSp>
      </p:grpSp>
      <p:grpSp>
        <p:nvGrpSpPr>
          <p:cNvPr id="43" name="Group 37">
            <a:extLst>
              <a:ext uri="{FF2B5EF4-FFF2-40B4-BE49-F238E27FC236}">
                <a16:creationId xmlns:a16="http://schemas.microsoft.com/office/drawing/2014/main" id="{0B7C87C7-EEA1-0110-7DD7-88FB5C19ED48}"/>
              </a:ext>
            </a:extLst>
          </p:cNvPr>
          <p:cNvGrpSpPr>
            <a:grpSpLocks/>
          </p:cNvGrpSpPr>
          <p:nvPr/>
        </p:nvGrpSpPr>
        <p:grpSpPr bwMode="auto">
          <a:xfrm>
            <a:off x="7201250" y="5437188"/>
            <a:ext cx="1155700" cy="819150"/>
            <a:chOff x="2544" y="3120"/>
            <a:chExt cx="728" cy="516"/>
          </a:xfrm>
        </p:grpSpPr>
        <p:sp>
          <p:nvSpPr>
            <p:cNvPr id="44" name="AutoShape 38">
              <a:extLst>
                <a:ext uri="{FF2B5EF4-FFF2-40B4-BE49-F238E27FC236}">
                  <a16:creationId xmlns:a16="http://schemas.microsoft.com/office/drawing/2014/main" id="{9B237DF2-2E6E-9DD4-8B76-0F14DB1D1D2D}"/>
                </a:ext>
              </a:extLst>
            </p:cNvPr>
            <p:cNvSpPr>
              <a:spLocks noChangeArrowheads="1"/>
            </p:cNvSpPr>
            <p:nvPr/>
          </p:nvSpPr>
          <p:spPr bwMode="auto">
            <a:xfrm rot="5400000">
              <a:off x="2712" y="3152"/>
              <a:ext cx="335" cy="634"/>
            </a:xfrm>
            <a:prstGeom prst="chevron">
              <a:avLst>
                <a:gd name="adj" fmla="val 39407"/>
              </a:avLst>
            </a:prstGeom>
            <a:solidFill>
              <a:srgbClr val="FFFF99"/>
            </a:solidFill>
            <a:ln w="9525">
              <a:noFill/>
              <a:miter lim="800000"/>
              <a:headEnd/>
              <a:tailEnd/>
            </a:ln>
            <a:effectLst/>
          </p:spPr>
          <p:txBody>
            <a:bodyPr wrap="none" anchor="ctr"/>
            <a:lstStyle/>
            <a:p>
              <a:endParaRPr lang="es-AR"/>
            </a:p>
          </p:txBody>
        </p:sp>
        <p:sp>
          <p:nvSpPr>
            <p:cNvPr id="45" name="AutoShape 39">
              <a:extLst>
                <a:ext uri="{FF2B5EF4-FFF2-40B4-BE49-F238E27FC236}">
                  <a16:creationId xmlns:a16="http://schemas.microsoft.com/office/drawing/2014/main" id="{3C317ADE-9905-EA27-DB8C-033D2A168D19}"/>
                </a:ext>
              </a:extLst>
            </p:cNvPr>
            <p:cNvSpPr>
              <a:spLocks noChangeArrowheads="1"/>
            </p:cNvSpPr>
            <p:nvPr/>
          </p:nvSpPr>
          <p:spPr bwMode="auto">
            <a:xfrm>
              <a:off x="2544" y="3120"/>
              <a:ext cx="728" cy="376"/>
            </a:xfrm>
            <a:custGeom>
              <a:avLst/>
              <a:gdLst>
                <a:gd name="G0" fmla="+- 1153 0 0"/>
                <a:gd name="G1" fmla="+- 21600 0 1153"/>
                <a:gd name="G2" fmla="*/ 1153 1 2"/>
                <a:gd name="G3" fmla="+- 21600 0 G2"/>
                <a:gd name="G4" fmla="+/ 1153 21600 2"/>
                <a:gd name="G5" fmla="+/ G1 0 2"/>
                <a:gd name="G6" fmla="*/ 21600 21600 1153"/>
                <a:gd name="G7" fmla="*/ G6 1 2"/>
                <a:gd name="G8" fmla="+- 21600 0 G7"/>
                <a:gd name="G9" fmla="*/ 21600 1 2"/>
                <a:gd name="G10" fmla="+- 1153 0 G9"/>
                <a:gd name="G11" fmla="?: G10 G8 0"/>
                <a:gd name="G12" fmla="?: G10 G7 21600"/>
                <a:gd name="T0" fmla="*/ 21023 w 21600"/>
                <a:gd name="T1" fmla="*/ 10800 h 21600"/>
                <a:gd name="T2" fmla="*/ 10800 w 21600"/>
                <a:gd name="T3" fmla="*/ 21600 h 21600"/>
                <a:gd name="T4" fmla="*/ 577 w 21600"/>
                <a:gd name="T5" fmla="*/ 10800 h 21600"/>
                <a:gd name="T6" fmla="*/ 10800 w 21600"/>
                <a:gd name="T7" fmla="*/ 0 h 21600"/>
                <a:gd name="T8" fmla="*/ 2377 w 21600"/>
                <a:gd name="T9" fmla="*/ 2377 h 21600"/>
                <a:gd name="T10" fmla="*/ 19223 w 21600"/>
                <a:gd name="T11" fmla="*/ 19223 h 21600"/>
              </a:gdLst>
              <a:ahLst/>
              <a:cxnLst>
                <a:cxn ang="0">
                  <a:pos x="T0" y="T1"/>
                </a:cxn>
                <a:cxn ang="0">
                  <a:pos x="T2" y="T3"/>
                </a:cxn>
                <a:cxn ang="0">
                  <a:pos x="T4" y="T5"/>
                </a:cxn>
                <a:cxn ang="0">
                  <a:pos x="T6" y="T7"/>
                </a:cxn>
              </a:cxnLst>
              <a:rect l="T8" t="T9" r="T10" b="T11"/>
              <a:pathLst>
                <a:path w="21600" h="21600">
                  <a:moveTo>
                    <a:pt x="0" y="0"/>
                  </a:moveTo>
                  <a:lnTo>
                    <a:pt x="1153" y="21600"/>
                  </a:lnTo>
                  <a:lnTo>
                    <a:pt x="20447" y="21600"/>
                  </a:lnTo>
                  <a:lnTo>
                    <a:pt x="21600" y="0"/>
                  </a:lnTo>
                  <a:close/>
                </a:path>
              </a:pathLst>
            </a:custGeom>
            <a:solidFill>
              <a:srgbClr val="FFFF99"/>
            </a:solidFill>
            <a:ln w="9525">
              <a:noFill/>
              <a:miter lim="800000"/>
              <a:headEnd/>
              <a:tailEnd/>
            </a:ln>
            <a:effectLst/>
          </p:spPr>
          <p:txBody>
            <a:bodyPr wrap="none" anchor="ctr"/>
            <a:lstStyle/>
            <a:p>
              <a:endParaRPr lang="es-AR"/>
            </a:p>
          </p:txBody>
        </p:sp>
      </p:grpSp>
      <p:grpSp>
        <p:nvGrpSpPr>
          <p:cNvPr id="46" name="Group 40">
            <a:extLst>
              <a:ext uri="{FF2B5EF4-FFF2-40B4-BE49-F238E27FC236}">
                <a16:creationId xmlns:a16="http://schemas.microsoft.com/office/drawing/2014/main" id="{08623D2A-8AC1-249E-1749-CF8CC4BACD68}"/>
              </a:ext>
            </a:extLst>
          </p:cNvPr>
          <p:cNvGrpSpPr>
            <a:grpSpLocks/>
          </p:cNvGrpSpPr>
          <p:nvPr/>
        </p:nvGrpSpPr>
        <p:grpSpPr bwMode="auto">
          <a:xfrm>
            <a:off x="6029675" y="5373688"/>
            <a:ext cx="1273175" cy="531812"/>
            <a:chOff x="1806" y="3080"/>
            <a:chExt cx="802" cy="335"/>
          </a:xfrm>
        </p:grpSpPr>
        <p:sp>
          <p:nvSpPr>
            <p:cNvPr id="47" name="Text Box 41">
              <a:extLst>
                <a:ext uri="{FF2B5EF4-FFF2-40B4-BE49-F238E27FC236}">
                  <a16:creationId xmlns:a16="http://schemas.microsoft.com/office/drawing/2014/main" id="{38FE1A7F-7E1B-0C74-5E83-43233F2DF020}"/>
                </a:ext>
              </a:extLst>
            </p:cNvPr>
            <p:cNvSpPr txBox="1">
              <a:spLocks noChangeArrowheads="1"/>
            </p:cNvSpPr>
            <p:nvPr/>
          </p:nvSpPr>
          <p:spPr bwMode="auto">
            <a:xfrm>
              <a:off x="1806" y="3184"/>
              <a:ext cx="468" cy="231"/>
            </a:xfrm>
            <a:prstGeom prst="rect">
              <a:avLst/>
            </a:prstGeom>
            <a:noFill/>
            <a:ln w="9525">
              <a:noFill/>
              <a:miter lim="800000"/>
              <a:headEnd/>
              <a:tailEnd/>
            </a:ln>
            <a:effectLst/>
          </p:spPr>
          <p:txBody>
            <a:bodyPr wrap="none">
              <a:spAutoFit/>
            </a:bodyPr>
            <a:lstStyle/>
            <a:p>
              <a:pPr algn="l"/>
              <a:r>
                <a:rPr lang="es-ES_tradnl" sz="1800">
                  <a:solidFill>
                    <a:schemeClr val="accent2"/>
                  </a:solidFill>
                </a:rPr>
                <a:t>2 a 10</a:t>
              </a:r>
            </a:p>
          </p:txBody>
        </p:sp>
        <p:sp>
          <p:nvSpPr>
            <p:cNvPr id="48" name="AutoShape 42">
              <a:extLst>
                <a:ext uri="{FF2B5EF4-FFF2-40B4-BE49-F238E27FC236}">
                  <a16:creationId xmlns:a16="http://schemas.microsoft.com/office/drawing/2014/main" id="{DFC3184E-E40A-6C9F-C035-20AD0E8FF07E}"/>
                </a:ext>
              </a:extLst>
            </p:cNvPr>
            <p:cNvSpPr>
              <a:spLocks noChangeArrowheads="1"/>
            </p:cNvSpPr>
            <p:nvPr/>
          </p:nvSpPr>
          <p:spPr bwMode="auto">
            <a:xfrm flipH="1" flipV="1">
              <a:off x="2256" y="3080"/>
              <a:ext cx="352" cy="28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FF99"/>
            </a:solidFill>
            <a:ln w="9525">
              <a:noFill/>
              <a:miter lim="800000"/>
              <a:headEnd/>
              <a:tailEnd/>
            </a:ln>
            <a:effectLst/>
          </p:spPr>
          <p:txBody>
            <a:bodyPr wrap="none" anchor="ctr"/>
            <a:lstStyle/>
            <a:p>
              <a:endParaRPr lang="es-AR"/>
            </a:p>
          </p:txBody>
        </p:sp>
      </p:grpSp>
      <p:sp>
        <p:nvSpPr>
          <p:cNvPr id="49" name="Text Box 43">
            <a:extLst>
              <a:ext uri="{FF2B5EF4-FFF2-40B4-BE49-F238E27FC236}">
                <a16:creationId xmlns:a16="http://schemas.microsoft.com/office/drawing/2014/main" id="{03D369EF-D655-7101-66B9-43C7FF8FA9A7}"/>
              </a:ext>
            </a:extLst>
          </p:cNvPr>
          <p:cNvSpPr txBox="1">
            <a:spLocks noChangeArrowheads="1"/>
          </p:cNvSpPr>
          <p:nvPr/>
        </p:nvSpPr>
        <p:spPr bwMode="auto">
          <a:xfrm>
            <a:off x="10309575" y="4129088"/>
            <a:ext cx="1467453" cy="369332"/>
          </a:xfrm>
          <a:prstGeom prst="rect">
            <a:avLst/>
          </a:prstGeom>
          <a:noFill/>
          <a:ln w="9525">
            <a:noFill/>
            <a:miter lim="800000"/>
            <a:headEnd/>
            <a:tailEnd/>
          </a:ln>
          <a:effectLst/>
        </p:spPr>
        <p:txBody>
          <a:bodyPr wrap="none">
            <a:spAutoFit/>
          </a:bodyPr>
          <a:lstStyle/>
          <a:p>
            <a:r>
              <a:rPr lang="es-ES_tradnl" sz="1800" b="1" dirty="0">
                <a:solidFill>
                  <a:srgbClr val="FF9900"/>
                </a:solidFill>
              </a:rPr>
              <a:t>Dispersión %</a:t>
            </a:r>
          </a:p>
        </p:txBody>
      </p:sp>
      <p:sp>
        <p:nvSpPr>
          <p:cNvPr id="50" name="Text Box 44">
            <a:extLst>
              <a:ext uri="{FF2B5EF4-FFF2-40B4-BE49-F238E27FC236}">
                <a16:creationId xmlns:a16="http://schemas.microsoft.com/office/drawing/2014/main" id="{55D5AE79-334E-B1BD-7332-93D2415E6AD6}"/>
              </a:ext>
            </a:extLst>
          </p:cNvPr>
          <p:cNvSpPr txBox="1">
            <a:spLocks noChangeArrowheads="1"/>
          </p:cNvSpPr>
          <p:nvPr/>
        </p:nvSpPr>
        <p:spPr bwMode="auto">
          <a:xfrm>
            <a:off x="9966675" y="1614488"/>
            <a:ext cx="1390650" cy="641350"/>
          </a:xfrm>
          <a:prstGeom prst="rect">
            <a:avLst/>
          </a:prstGeom>
          <a:noFill/>
          <a:ln w="9525">
            <a:noFill/>
            <a:miter lim="800000"/>
            <a:headEnd/>
            <a:tailEnd/>
          </a:ln>
          <a:effectLst/>
        </p:spPr>
        <p:txBody>
          <a:bodyPr>
            <a:spAutoFit/>
          </a:bodyPr>
          <a:lstStyle/>
          <a:p>
            <a:r>
              <a:rPr lang="es-ES_tradnl" sz="1800">
                <a:solidFill>
                  <a:srgbClr val="339933"/>
                </a:solidFill>
              </a:rPr>
              <a:t>Reflexión al espacio %</a:t>
            </a:r>
            <a:endParaRPr lang="es-ES_tradnl" sz="1800"/>
          </a:p>
        </p:txBody>
      </p:sp>
      <p:grpSp>
        <p:nvGrpSpPr>
          <p:cNvPr id="51" name="Group 45">
            <a:extLst>
              <a:ext uri="{FF2B5EF4-FFF2-40B4-BE49-F238E27FC236}">
                <a16:creationId xmlns:a16="http://schemas.microsoft.com/office/drawing/2014/main" id="{068C72DA-A5C6-9CC2-AB5B-C155D5FC84FD}"/>
              </a:ext>
            </a:extLst>
          </p:cNvPr>
          <p:cNvGrpSpPr>
            <a:grpSpLocks/>
          </p:cNvGrpSpPr>
          <p:nvPr/>
        </p:nvGrpSpPr>
        <p:grpSpPr bwMode="auto">
          <a:xfrm>
            <a:off x="7121875" y="5780088"/>
            <a:ext cx="1238250" cy="938212"/>
            <a:chOff x="2494" y="3336"/>
            <a:chExt cx="780" cy="591"/>
          </a:xfrm>
        </p:grpSpPr>
        <p:sp>
          <p:nvSpPr>
            <p:cNvPr id="52" name="Text Box 46">
              <a:extLst>
                <a:ext uri="{FF2B5EF4-FFF2-40B4-BE49-F238E27FC236}">
                  <a16:creationId xmlns:a16="http://schemas.microsoft.com/office/drawing/2014/main" id="{3353EDD4-833D-BF93-9B7A-2DE8AE7D3A61}"/>
                </a:ext>
              </a:extLst>
            </p:cNvPr>
            <p:cNvSpPr txBox="1">
              <a:spLocks noChangeArrowheads="1"/>
            </p:cNvSpPr>
            <p:nvPr/>
          </p:nvSpPr>
          <p:spPr bwMode="auto">
            <a:xfrm>
              <a:off x="2622" y="3336"/>
              <a:ext cx="540" cy="231"/>
            </a:xfrm>
            <a:prstGeom prst="rect">
              <a:avLst/>
            </a:prstGeom>
            <a:noFill/>
            <a:ln w="9525">
              <a:noFill/>
              <a:miter lim="800000"/>
              <a:headEnd/>
              <a:tailEnd/>
            </a:ln>
            <a:effectLst/>
          </p:spPr>
          <p:txBody>
            <a:bodyPr wrap="none">
              <a:spAutoFit/>
            </a:bodyPr>
            <a:lstStyle/>
            <a:p>
              <a:r>
                <a:rPr lang="es-ES_tradnl" sz="1800">
                  <a:solidFill>
                    <a:srgbClr val="FF0000"/>
                  </a:solidFill>
                </a:rPr>
                <a:t>Directa</a:t>
              </a:r>
              <a:endParaRPr lang="es-ES_tradnl" sz="1800"/>
            </a:p>
          </p:txBody>
        </p:sp>
        <p:sp>
          <p:nvSpPr>
            <p:cNvPr id="53" name="Text Box 47">
              <a:extLst>
                <a:ext uri="{FF2B5EF4-FFF2-40B4-BE49-F238E27FC236}">
                  <a16:creationId xmlns:a16="http://schemas.microsoft.com/office/drawing/2014/main" id="{4AE9209F-B485-E108-5257-FB462C8980B3}"/>
                </a:ext>
              </a:extLst>
            </p:cNvPr>
            <p:cNvSpPr txBox="1">
              <a:spLocks noChangeArrowheads="1"/>
            </p:cNvSpPr>
            <p:nvPr/>
          </p:nvSpPr>
          <p:spPr bwMode="auto">
            <a:xfrm>
              <a:off x="2494" y="3696"/>
              <a:ext cx="780" cy="231"/>
            </a:xfrm>
            <a:prstGeom prst="rect">
              <a:avLst/>
            </a:prstGeom>
            <a:noFill/>
            <a:ln w="9525">
              <a:noFill/>
              <a:miter lim="800000"/>
              <a:headEnd/>
              <a:tailEnd/>
            </a:ln>
            <a:effectLst/>
          </p:spPr>
          <p:txBody>
            <a:bodyPr wrap="none">
              <a:spAutoFit/>
            </a:bodyPr>
            <a:lstStyle/>
            <a:p>
              <a:pPr algn="l"/>
              <a:r>
                <a:rPr lang="es-ES_tradnl" sz="1800">
                  <a:solidFill>
                    <a:srgbClr val="FF0000"/>
                  </a:solidFill>
                </a:rPr>
                <a:t>83% a 56%</a:t>
              </a:r>
            </a:p>
          </p:txBody>
        </p:sp>
      </p:grpSp>
      <p:grpSp>
        <p:nvGrpSpPr>
          <p:cNvPr id="54" name="Group 48">
            <a:extLst>
              <a:ext uri="{FF2B5EF4-FFF2-40B4-BE49-F238E27FC236}">
                <a16:creationId xmlns:a16="http://schemas.microsoft.com/office/drawing/2014/main" id="{B3842E33-61C1-FCE2-1ECF-45A3A8F69096}"/>
              </a:ext>
            </a:extLst>
          </p:cNvPr>
          <p:cNvGrpSpPr>
            <a:grpSpLocks/>
          </p:cNvGrpSpPr>
          <p:nvPr/>
        </p:nvGrpSpPr>
        <p:grpSpPr bwMode="auto">
          <a:xfrm>
            <a:off x="4512024" y="1989721"/>
            <a:ext cx="1238251" cy="4465638"/>
            <a:chOff x="1158" y="1122"/>
            <a:chExt cx="780" cy="2813"/>
          </a:xfrm>
        </p:grpSpPr>
        <p:sp>
          <p:nvSpPr>
            <p:cNvPr id="55" name="Text Box 49">
              <a:extLst>
                <a:ext uri="{FF2B5EF4-FFF2-40B4-BE49-F238E27FC236}">
                  <a16:creationId xmlns:a16="http://schemas.microsoft.com/office/drawing/2014/main" id="{47DF4E7C-AE86-1F2B-26AC-E830C9780859}"/>
                </a:ext>
              </a:extLst>
            </p:cNvPr>
            <p:cNvSpPr txBox="1">
              <a:spLocks noChangeArrowheads="1"/>
            </p:cNvSpPr>
            <p:nvPr/>
          </p:nvSpPr>
          <p:spPr bwMode="auto">
            <a:xfrm>
              <a:off x="1158" y="3704"/>
              <a:ext cx="780" cy="231"/>
            </a:xfrm>
            <a:prstGeom prst="rect">
              <a:avLst/>
            </a:prstGeom>
            <a:noFill/>
            <a:ln w="9525">
              <a:noFill/>
              <a:miter lim="800000"/>
              <a:headEnd/>
              <a:tailEnd/>
            </a:ln>
            <a:effectLst/>
          </p:spPr>
          <p:txBody>
            <a:bodyPr wrap="none">
              <a:spAutoFit/>
            </a:bodyPr>
            <a:lstStyle/>
            <a:p>
              <a:pPr algn="l"/>
              <a:r>
                <a:rPr lang="es-ES_tradnl" sz="1800">
                  <a:solidFill>
                    <a:schemeClr val="accent2"/>
                  </a:solidFill>
                </a:rPr>
                <a:t>11% a 23%</a:t>
              </a:r>
            </a:p>
          </p:txBody>
        </p:sp>
        <p:cxnSp>
          <p:nvCxnSpPr>
            <p:cNvPr id="56" name="AutoShape 50">
              <a:extLst>
                <a:ext uri="{FF2B5EF4-FFF2-40B4-BE49-F238E27FC236}">
                  <a16:creationId xmlns:a16="http://schemas.microsoft.com/office/drawing/2014/main" id="{793B7710-19C2-67CA-4944-5CBE64523C72}"/>
                </a:ext>
              </a:extLst>
            </p:cNvPr>
            <p:cNvCxnSpPr>
              <a:cxnSpLocks noChangeShapeType="1"/>
              <a:endCxn id="55" idx="1"/>
            </p:cNvCxnSpPr>
            <p:nvPr/>
          </p:nvCxnSpPr>
          <p:spPr bwMode="auto">
            <a:xfrm rot="5400000">
              <a:off x="-112" y="2392"/>
              <a:ext cx="2698" cy="158"/>
            </a:xfrm>
            <a:prstGeom prst="bentConnector4">
              <a:avLst>
                <a:gd name="adj1" fmla="val 299"/>
                <a:gd name="adj2" fmla="val 191139"/>
              </a:avLst>
            </a:prstGeom>
            <a:noFill/>
            <a:ln w="28575">
              <a:solidFill>
                <a:schemeClr val="accent2"/>
              </a:solidFill>
              <a:miter lim="800000"/>
              <a:headEnd/>
              <a:tailEnd type="triangle" w="med" len="med"/>
            </a:ln>
            <a:effectLst/>
          </p:spPr>
        </p:cxnSp>
      </p:grpSp>
      <p:grpSp>
        <p:nvGrpSpPr>
          <p:cNvPr id="57" name="Group 51">
            <a:extLst>
              <a:ext uri="{FF2B5EF4-FFF2-40B4-BE49-F238E27FC236}">
                <a16:creationId xmlns:a16="http://schemas.microsoft.com/office/drawing/2014/main" id="{CFA68B57-A1AF-CC07-74A2-D898FCD43EE3}"/>
              </a:ext>
            </a:extLst>
          </p:cNvPr>
          <p:cNvGrpSpPr>
            <a:grpSpLocks/>
          </p:cNvGrpSpPr>
          <p:nvPr/>
        </p:nvGrpSpPr>
        <p:grpSpPr bwMode="auto">
          <a:xfrm>
            <a:off x="8458549" y="4498135"/>
            <a:ext cx="2584796" cy="2001838"/>
            <a:chOff x="3750" y="2658"/>
            <a:chExt cx="2747" cy="1261"/>
          </a:xfrm>
        </p:grpSpPr>
        <p:sp>
          <p:nvSpPr>
            <p:cNvPr id="58" name="Text Box 52">
              <a:extLst>
                <a:ext uri="{FF2B5EF4-FFF2-40B4-BE49-F238E27FC236}">
                  <a16:creationId xmlns:a16="http://schemas.microsoft.com/office/drawing/2014/main" id="{F69172A5-E255-6C9E-A0E0-52CA5A8B457B}"/>
                </a:ext>
              </a:extLst>
            </p:cNvPr>
            <p:cNvSpPr txBox="1">
              <a:spLocks noChangeArrowheads="1"/>
            </p:cNvSpPr>
            <p:nvPr/>
          </p:nvSpPr>
          <p:spPr bwMode="auto">
            <a:xfrm>
              <a:off x="3750" y="3688"/>
              <a:ext cx="708" cy="231"/>
            </a:xfrm>
            <a:prstGeom prst="rect">
              <a:avLst/>
            </a:prstGeom>
            <a:noFill/>
            <a:ln w="9525">
              <a:noFill/>
              <a:miter lim="800000"/>
              <a:headEnd/>
              <a:tailEnd/>
            </a:ln>
            <a:effectLst/>
          </p:spPr>
          <p:txBody>
            <a:bodyPr wrap="none">
              <a:spAutoFit/>
            </a:bodyPr>
            <a:lstStyle/>
            <a:p>
              <a:pPr algn="l"/>
              <a:r>
                <a:rPr lang="es-ES_tradnl" sz="1800" dirty="0">
                  <a:solidFill>
                    <a:srgbClr val="FF9900"/>
                  </a:solidFill>
                </a:rPr>
                <a:t>5% a 15%</a:t>
              </a:r>
              <a:endParaRPr lang="es-ES_tradnl" sz="1800" dirty="0">
                <a:solidFill>
                  <a:srgbClr val="FF0000"/>
                </a:solidFill>
              </a:endParaRPr>
            </a:p>
          </p:txBody>
        </p:sp>
        <p:cxnSp>
          <p:nvCxnSpPr>
            <p:cNvPr id="59" name="AutoShape 53">
              <a:extLst>
                <a:ext uri="{FF2B5EF4-FFF2-40B4-BE49-F238E27FC236}">
                  <a16:creationId xmlns:a16="http://schemas.microsoft.com/office/drawing/2014/main" id="{D932247D-BF53-E26A-EE7C-D936B907E720}"/>
                </a:ext>
              </a:extLst>
            </p:cNvPr>
            <p:cNvCxnSpPr>
              <a:cxnSpLocks noChangeShapeType="1"/>
              <a:stCxn id="49" idx="2"/>
            </p:cNvCxnSpPr>
            <p:nvPr/>
          </p:nvCxnSpPr>
          <p:spPr bwMode="auto">
            <a:xfrm rot="5400000">
              <a:off x="5154" y="2483"/>
              <a:ext cx="1167" cy="1518"/>
            </a:xfrm>
            <a:prstGeom prst="bentConnector3">
              <a:avLst>
                <a:gd name="adj1" fmla="val 99846"/>
              </a:avLst>
            </a:prstGeom>
            <a:noFill/>
            <a:ln w="28575">
              <a:solidFill>
                <a:srgbClr val="FF9900"/>
              </a:solidFill>
              <a:miter lim="800000"/>
              <a:headEnd/>
              <a:tailEnd type="triangle" w="med" len="med"/>
            </a:ln>
            <a:effectLst/>
          </p:spPr>
        </p:cxnSp>
      </p:grpSp>
    </p:spTree>
    <p:extLst>
      <p:ext uri="{BB962C8B-B14F-4D97-AF65-F5344CB8AC3E}">
        <p14:creationId xmlns:p14="http://schemas.microsoft.com/office/powerpoint/2010/main" val="178124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3"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1+#ppt_w/2"/>
                                          </p:val>
                                        </p:tav>
                                        <p:tav tm="100000">
                                          <p:val>
                                            <p:strVal val="#ppt_x"/>
                                          </p:val>
                                        </p:tav>
                                      </p:tavLst>
                                    </p:anim>
                                    <p:anim calcmode="lin" valueType="num">
                                      <p:cBhvr additive="base">
                                        <p:cTn id="25"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additive="base">
                                        <p:cTn id="36" dur="500" fill="hold"/>
                                        <p:tgtEl>
                                          <p:spTgt spid="50"/>
                                        </p:tgtEl>
                                        <p:attrNameLst>
                                          <p:attrName>ppt_x</p:attrName>
                                        </p:attrNameLst>
                                      </p:cBhvr>
                                      <p:tavLst>
                                        <p:tav tm="0">
                                          <p:val>
                                            <p:strVal val="1+#ppt_w/2"/>
                                          </p:val>
                                        </p:tav>
                                        <p:tav tm="100000">
                                          <p:val>
                                            <p:strVal val="#ppt_x"/>
                                          </p:val>
                                        </p:tav>
                                      </p:tavLst>
                                    </p:anim>
                                    <p:anim calcmode="lin" valueType="num">
                                      <p:cBhvr additive="base">
                                        <p:cTn id="37"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6"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1+#ppt_w/2"/>
                                          </p:val>
                                        </p:tav>
                                        <p:tav tm="100000">
                                          <p:val>
                                            <p:strVal val="#ppt_x"/>
                                          </p:val>
                                        </p:tav>
                                      </p:tavLst>
                                    </p:anim>
                                    <p:anim calcmode="lin" valueType="num">
                                      <p:cBhvr additive="base">
                                        <p:cTn id="4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up)">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12"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strips(downLeft)">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3" fill="hold"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strips(upRight)">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strips(downRight)">
                                      <p:cBhvr>
                                        <p:cTn id="69" dur="500"/>
                                        <p:tgtEl>
                                          <p:spTgt spid="3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ppt_x"/>
                                          </p:val>
                                        </p:tav>
                                        <p:tav tm="100000">
                                          <p:val>
                                            <p:strVal val="#ppt_x"/>
                                          </p:val>
                                        </p:tav>
                                      </p:tavLst>
                                    </p:anim>
                                    <p:anim calcmode="lin" valueType="num">
                                      <p:cBhvr additive="base">
                                        <p:cTn id="7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ipe(up)">
                                      <p:cBhvr>
                                        <p:cTn id="80" dur="500"/>
                                        <p:tgtEl>
                                          <p:spTgt spid="12"/>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12" fill="hold"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strips(downLeft)">
                                      <p:cBhvr>
                                        <p:cTn id="85" dur="500"/>
                                        <p:tgtEl>
                                          <p:spTgt spid="22"/>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3" fill="hold"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strips(upRight)">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8" presetClass="entr" presetSubtype="6"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animEffect transition="in" filter="strips(downRight)">
                                      <p:cBhvr>
                                        <p:cTn id="95" dur="500"/>
                                        <p:tgtEl>
                                          <p:spTgt spid="38"/>
                                        </p:tgtEl>
                                      </p:cBhvr>
                                    </p:animEffect>
                                  </p:childTnLst>
                                </p:cTn>
                              </p:par>
                            </p:childTnLst>
                          </p:cTn>
                        </p:par>
                      </p:childTnLst>
                    </p:cTn>
                  </p:par>
                  <p:par>
                    <p:cTn id="96" fill="hold">
                      <p:stCondLst>
                        <p:cond delay="indefinite"/>
                      </p:stCondLst>
                      <p:childTnLst>
                        <p:par>
                          <p:cTn id="97" fill="hold">
                            <p:stCondLst>
                              <p:cond delay="0"/>
                            </p:stCondLst>
                            <p:childTnLst>
                              <p:par>
                                <p:cTn id="98" presetID="23" presetClass="entr" presetSubtype="16" fill="hold" grpId="0" nodeType="clickEffect">
                                  <p:stCondLst>
                                    <p:cond delay="0"/>
                                  </p:stCondLst>
                                  <p:childTnLst>
                                    <p:set>
                                      <p:cBhvr>
                                        <p:cTn id="99" dur="1" fill="hold">
                                          <p:stCondLst>
                                            <p:cond delay="0"/>
                                          </p:stCondLst>
                                        </p:cTn>
                                        <p:tgtEl>
                                          <p:spTgt spid="37"/>
                                        </p:tgtEl>
                                        <p:attrNameLst>
                                          <p:attrName>style.visibility</p:attrName>
                                        </p:attrNameLst>
                                      </p:cBhvr>
                                      <p:to>
                                        <p:strVal val="visible"/>
                                      </p:to>
                                    </p:set>
                                    <p:anim calcmode="lin" valueType="num">
                                      <p:cBhvr>
                                        <p:cTn id="100" dur="500" fill="hold"/>
                                        <p:tgtEl>
                                          <p:spTgt spid="37"/>
                                        </p:tgtEl>
                                        <p:attrNameLst>
                                          <p:attrName>ppt_w</p:attrName>
                                        </p:attrNameLst>
                                      </p:cBhvr>
                                      <p:tavLst>
                                        <p:tav tm="0">
                                          <p:val>
                                            <p:fltVal val="0"/>
                                          </p:val>
                                        </p:tav>
                                        <p:tav tm="100000">
                                          <p:val>
                                            <p:strVal val="#ppt_w"/>
                                          </p:val>
                                        </p:tav>
                                      </p:tavLst>
                                    </p:anim>
                                    <p:anim calcmode="lin" valueType="num">
                                      <p:cBhvr>
                                        <p:cTn id="101" dur="500" fill="hold"/>
                                        <p:tgtEl>
                                          <p:spTgt spid="37"/>
                                        </p:tgtEl>
                                        <p:attrNameLst>
                                          <p:attrName>ppt_h</p:attrName>
                                        </p:attrNameLst>
                                      </p:cBhvr>
                                      <p:tavLst>
                                        <p:tav tm="0">
                                          <p:val>
                                            <p:fltVal val="0"/>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wipe(up)">
                                      <p:cBhvr>
                                        <p:cTn id="106" dur="500"/>
                                        <p:tgtEl>
                                          <p:spTgt spid="36"/>
                                        </p:tgtEl>
                                      </p:cBhvr>
                                    </p:animEffect>
                                  </p:childTnLst>
                                </p:cTn>
                              </p:par>
                            </p:childTnLst>
                          </p:cTn>
                        </p:par>
                      </p:childTnLst>
                    </p:cTn>
                  </p:par>
                  <p:par>
                    <p:cTn id="107" fill="hold">
                      <p:stCondLst>
                        <p:cond delay="indefinite"/>
                      </p:stCondLst>
                      <p:childTnLst>
                        <p:par>
                          <p:cTn id="108" fill="hold">
                            <p:stCondLst>
                              <p:cond delay="0"/>
                            </p:stCondLst>
                            <p:childTnLst>
                              <p:par>
                                <p:cTn id="109" presetID="18" presetClass="entr" presetSubtype="12" fill="hold" nodeType="click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strips(downLeft)">
                                      <p:cBhvr>
                                        <p:cTn id="111" dur="500"/>
                                        <p:tgtEl>
                                          <p:spTgt spid="4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nodeType="click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wipe(up)">
                                      <p:cBhvr>
                                        <p:cTn id="116" dur="500"/>
                                        <p:tgtEl>
                                          <p:spTgt spid="43"/>
                                        </p:tgtEl>
                                      </p:cBhvr>
                                    </p:animEffect>
                                  </p:childTnLst>
                                </p:cTn>
                              </p:par>
                            </p:childTnLst>
                          </p:cTn>
                        </p:par>
                      </p:childTnLst>
                    </p:cTn>
                  </p:par>
                  <p:par>
                    <p:cTn id="117" fill="hold">
                      <p:stCondLst>
                        <p:cond delay="indefinite"/>
                      </p:stCondLst>
                      <p:childTnLst>
                        <p:par>
                          <p:cTn id="118" fill="hold">
                            <p:stCondLst>
                              <p:cond delay="0"/>
                            </p:stCondLst>
                            <p:childTnLst>
                              <p:par>
                                <p:cTn id="119" presetID="17" presetClass="entr" presetSubtype="1" fill="hold" nodeType="clickEffect">
                                  <p:stCondLst>
                                    <p:cond delay="0"/>
                                  </p:stCondLst>
                                  <p:childTnLst>
                                    <p:set>
                                      <p:cBhvr>
                                        <p:cTn id="120" dur="1" fill="hold">
                                          <p:stCondLst>
                                            <p:cond delay="0"/>
                                          </p:stCondLst>
                                        </p:cTn>
                                        <p:tgtEl>
                                          <p:spTgt spid="51"/>
                                        </p:tgtEl>
                                        <p:attrNameLst>
                                          <p:attrName>style.visibility</p:attrName>
                                        </p:attrNameLst>
                                      </p:cBhvr>
                                      <p:to>
                                        <p:strVal val="visible"/>
                                      </p:to>
                                    </p:set>
                                    <p:anim calcmode="lin" valueType="num">
                                      <p:cBhvr>
                                        <p:cTn id="121" dur="500" fill="hold"/>
                                        <p:tgtEl>
                                          <p:spTgt spid="51"/>
                                        </p:tgtEl>
                                        <p:attrNameLst>
                                          <p:attrName>ppt_x</p:attrName>
                                        </p:attrNameLst>
                                      </p:cBhvr>
                                      <p:tavLst>
                                        <p:tav tm="0">
                                          <p:val>
                                            <p:strVal val="#ppt_x"/>
                                          </p:val>
                                        </p:tav>
                                        <p:tav tm="100000">
                                          <p:val>
                                            <p:strVal val="#ppt_x"/>
                                          </p:val>
                                        </p:tav>
                                      </p:tavLst>
                                    </p:anim>
                                    <p:anim calcmode="lin" valueType="num">
                                      <p:cBhvr>
                                        <p:cTn id="122" dur="500" fill="hold"/>
                                        <p:tgtEl>
                                          <p:spTgt spid="51"/>
                                        </p:tgtEl>
                                        <p:attrNameLst>
                                          <p:attrName>ppt_y</p:attrName>
                                        </p:attrNameLst>
                                      </p:cBhvr>
                                      <p:tavLst>
                                        <p:tav tm="0">
                                          <p:val>
                                            <p:strVal val="#ppt_y-#ppt_h/2"/>
                                          </p:val>
                                        </p:tav>
                                        <p:tav tm="100000">
                                          <p:val>
                                            <p:strVal val="#ppt_y"/>
                                          </p:val>
                                        </p:tav>
                                      </p:tavLst>
                                    </p:anim>
                                    <p:anim calcmode="lin" valueType="num">
                                      <p:cBhvr>
                                        <p:cTn id="123" dur="500" fill="hold"/>
                                        <p:tgtEl>
                                          <p:spTgt spid="51"/>
                                        </p:tgtEl>
                                        <p:attrNameLst>
                                          <p:attrName>ppt_w</p:attrName>
                                        </p:attrNameLst>
                                      </p:cBhvr>
                                      <p:tavLst>
                                        <p:tav tm="0">
                                          <p:val>
                                            <p:strVal val="#ppt_w"/>
                                          </p:val>
                                        </p:tav>
                                        <p:tav tm="100000">
                                          <p:val>
                                            <p:strVal val="#ppt_w"/>
                                          </p:val>
                                        </p:tav>
                                      </p:tavLst>
                                    </p:anim>
                                    <p:anim calcmode="lin" valueType="num">
                                      <p:cBhvr>
                                        <p:cTn id="124" dur="5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7" presetClass="entr" presetSubtype="1" fill="hold" nodeType="clickEffect">
                                  <p:stCondLst>
                                    <p:cond delay="0"/>
                                  </p:stCondLst>
                                  <p:childTnLst>
                                    <p:set>
                                      <p:cBhvr>
                                        <p:cTn id="128" dur="1" fill="hold">
                                          <p:stCondLst>
                                            <p:cond delay="0"/>
                                          </p:stCondLst>
                                        </p:cTn>
                                        <p:tgtEl>
                                          <p:spTgt spid="54"/>
                                        </p:tgtEl>
                                        <p:attrNameLst>
                                          <p:attrName>style.visibility</p:attrName>
                                        </p:attrNameLst>
                                      </p:cBhvr>
                                      <p:to>
                                        <p:strVal val="visible"/>
                                      </p:to>
                                    </p:set>
                                    <p:anim calcmode="lin" valueType="num">
                                      <p:cBhvr>
                                        <p:cTn id="129" dur="500" fill="hold"/>
                                        <p:tgtEl>
                                          <p:spTgt spid="54"/>
                                        </p:tgtEl>
                                        <p:attrNameLst>
                                          <p:attrName>ppt_x</p:attrName>
                                        </p:attrNameLst>
                                      </p:cBhvr>
                                      <p:tavLst>
                                        <p:tav tm="0">
                                          <p:val>
                                            <p:strVal val="#ppt_x"/>
                                          </p:val>
                                        </p:tav>
                                        <p:tav tm="100000">
                                          <p:val>
                                            <p:strVal val="#ppt_x"/>
                                          </p:val>
                                        </p:tav>
                                      </p:tavLst>
                                    </p:anim>
                                    <p:anim calcmode="lin" valueType="num">
                                      <p:cBhvr>
                                        <p:cTn id="130" dur="500" fill="hold"/>
                                        <p:tgtEl>
                                          <p:spTgt spid="54"/>
                                        </p:tgtEl>
                                        <p:attrNameLst>
                                          <p:attrName>ppt_y</p:attrName>
                                        </p:attrNameLst>
                                      </p:cBhvr>
                                      <p:tavLst>
                                        <p:tav tm="0">
                                          <p:val>
                                            <p:strVal val="#ppt_y-#ppt_h/2"/>
                                          </p:val>
                                        </p:tav>
                                        <p:tav tm="100000">
                                          <p:val>
                                            <p:strVal val="#ppt_y"/>
                                          </p:val>
                                        </p:tav>
                                      </p:tavLst>
                                    </p:anim>
                                    <p:anim calcmode="lin" valueType="num">
                                      <p:cBhvr>
                                        <p:cTn id="131" dur="500" fill="hold"/>
                                        <p:tgtEl>
                                          <p:spTgt spid="54"/>
                                        </p:tgtEl>
                                        <p:attrNameLst>
                                          <p:attrName>ppt_w</p:attrName>
                                        </p:attrNameLst>
                                      </p:cBhvr>
                                      <p:tavLst>
                                        <p:tav tm="0">
                                          <p:val>
                                            <p:strVal val="#ppt_w"/>
                                          </p:val>
                                        </p:tav>
                                        <p:tav tm="100000">
                                          <p:val>
                                            <p:strVal val="#ppt_w"/>
                                          </p:val>
                                        </p:tav>
                                      </p:tavLst>
                                    </p:anim>
                                    <p:anim calcmode="lin" valueType="num">
                                      <p:cBhvr>
                                        <p:cTn id="132" dur="500" fill="hold"/>
                                        <p:tgtEl>
                                          <p:spTgt spid="54"/>
                                        </p:tgtEl>
                                        <p:attrNameLst>
                                          <p:attrName>ppt_h</p:attrName>
                                        </p:attrNameLst>
                                      </p:cBhvr>
                                      <p:tavLst>
                                        <p:tav tm="0">
                                          <p:val>
                                            <p:fltVal val="0"/>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17" presetClass="entr" presetSubtype="1" fill="hold" nodeType="clickEffect">
                                  <p:stCondLst>
                                    <p:cond delay="0"/>
                                  </p:stCondLst>
                                  <p:childTnLst>
                                    <p:set>
                                      <p:cBhvr>
                                        <p:cTn id="136" dur="1" fill="hold">
                                          <p:stCondLst>
                                            <p:cond delay="0"/>
                                          </p:stCondLst>
                                        </p:cTn>
                                        <p:tgtEl>
                                          <p:spTgt spid="57"/>
                                        </p:tgtEl>
                                        <p:attrNameLst>
                                          <p:attrName>style.visibility</p:attrName>
                                        </p:attrNameLst>
                                      </p:cBhvr>
                                      <p:to>
                                        <p:strVal val="visible"/>
                                      </p:to>
                                    </p:set>
                                    <p:anim calcmode="lin" valueType="num">
                                      <p:cBhvr>
                                        <p:cTn id="137" dur="500" fill="hold"/>
                                        <p:tgtEl>
                                          <p:spTgt spid="57"/>
                                        </p:tgtEl>
                                        <p:attrNameLst>
                                          <p:attrName>ppt_x</p:attrName>
                                        </p:attrNameLst>
                                      </p:cBhvr>
                                      <p:tavLst>
                                        <p:tav tm="0">
                                          <p:val>
                                            <p:strVal val="#ppt_x"/>
                                          </p:val>
                                        </p:tav>
                                        <p:tav tm="100000">
                                          <p:val>
                                            <p:strVal val="#ppt_x"/>
                                          </p:val>
                                        </p:tav>
                                      </p:tavLst>
                                    </p:anim>
                                    <p:anim calcmode="lin" valueType="num">
                                      <p:cBhvr>
                                        <p:cTn id="138" dur="500" fill="hold"/>
                                        <p:tgtEl>
                                          <p:spTgt spid="57"/>
                                        </p:tgtEl>
                                        <p:attrNameLst>
                                          <p:attrName>ppt_y</p:attrName>
                                        </p:attrNameLst>
                                      </p:cBhvr>
                                      <p:tavLst>
                                        <p:tav tm="0">
                                          <p:val>
                                            <p:strVal val="#ppt_y-#ppt_h/2"/>
                                          </p:val>
                                        </p:tav>
                                        <p:tav tm="100000">
                                          <p:val>
                                            <p:strVal val="#ppt_y"/>
                                          </p:val>
                                        </p:tav>
                                      </p:tavLst>
                                    </p:anim>
                                    <p:anim calcmode="lin" valueType="num">
                                      <p:cBhvr>
                                        <p:cTn id="139" dur="500" fill="hold"/>
                                        <p:tgtEl>
                                          <p:spTgt spid="57"/>
                                        </p:tgtEl>
                                        <p:attrNameLst>
                                          <p:attrName>ppt_w</p:attrName>
                                        </p:attrNameLst>
                                      </p:cBhvr>
                                      <p:tavLst>
                                        <p:tav tm="0">
                                          <p:val>
                                            <p:strVal val="#ppt_w"/>
                                          </p:val>
                                        </p:tav>
                                        <p:tav tm="100000">
                                          <p:val>
                                            <p:strVal val="#ppt_w"/>
                                          </p:val>
                                        </p:tav>
                                      </p:tavLst>
                                    </p:anim>
                                    <p:anim calcmode="lin" valueType="num">
                                      <p:cBhvr>
                                        <p:cTn id="140" dur="500" fill="hold"/>
                                        <p:tgtEl>
                                          <p:spTgt spid="5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utoUpdateAnimBg="0"/>
      <p:bldP spid="7" grpId="0" animBg="1" autoUpdateAnimBg="0"/>
      <p:bldP spid="10" grpId="0" animBg="1"/>
      <p:bldP spid="11" grpId="0" autoUpdateAnimBg="0"/>
      <p:bldP spid="12" grpId="0" animBg="1"/>
      <p:bldP spid="16" grpId="0" autoUpdateAnimBg="0"/>
      <p:bldP spid="17" grpId="0" autoUpdateAnimBg="0"/>
      <p:bldP spid="35" grpId="0" autoUpdateAnimBg="0"/>
      <p:bldP spid="36" grpId="0" animBg="1"/>
      <p:bldP spid="37" grpId="0" autoUpdateAnimBg="0"/>
      <p:bldP spid="49" grpId="0" autoUpdateAnimBg="0"/>
      <p:bldP spid="50"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97B8C-0F13-22AD-D489-7B3C732D2C2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FB2E40CD-E6C1-7AEE-518B-F9AE2B9757FD}"/>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CF890751-739C-6C5F-51FC-78CAE55F16B7}"/>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A61FA22C-8576-5B5B-37ED-34FC49637159}"/>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FA090903-0533-985B-FFCE-5A1EA0494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48A4BDA8-3F64-54D5-33D8-3507267DB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6D3BCE6E-2379-DA3E-58CF-7D91A9DDDE9C}"/>
              </a:ext>
            </a:extLst>
          </p:cNvPr>
          <p:cNvSpPr>
            <a:spLocks noGrp="1"/>
          </p:cNvSpPr>
          <p:nvPr>
            <p:ph type="sldNum" sz="quarter" idx="12"/>
          </p:nvPr>
        </p:nvSpPr>
        <p:spPr/>
        <p:txBody>
          <a:bodyPr/>
          <a:lstStyle/>
          <a:p>
            <a:fld id="{4211D988-AFD1-4293-9FBC-6556B6FD0ACE}" type="slidenum">
              <a:rPr lang="es-AR" smtClean="0"/>
              <a:t>41</a:t>
            </a:fld>
            <a:endParaRPr lang="es-AR"/>
          </a:p>
        </p:txBody>
      </p:sp>
      <p:sp>
        <p:nvSpPr>
          <p:cNvPr id="3" name="Rectangle 2">
            <a:extLst>
              <a:ext uri="{FF2B5EF4-FFF2-40B4-BE49-F238E27FC236}">
                <a16:creationId xmlns:a16="http://schemas.microsoft.com/office/drawing/2014/main" id="{976FCC95-0EC4-A1DA-2B47-BB2231FF037C}"/>
              </a:ext>
            </a:extLst>
          </p:cNvPr>
          <p:cNvSpPr>
            <a:spLocks noChangeArrowheads="1"/>
          </p:cNvSpPr>
          <p:nvPr/>
        </p:nvSpPr>
        <p:spPr bwMode="auto">
          <a:xfrm>
            <a:off x="2197101" y="3214731"/>
            <a:ext cx="3541713" cy="2003425"/>
          </a:xfrm>
          <a:prstGeom prst="rect">
            <a:avLst/>
          </a:prstGeom>
          <a:solidFill>
            <a:srgbClr val="FFFFCC"/>
          </a:solidFill>
          <a:ln w="9525">
            <a:noFill/>
            <a:miter lim="800000"/>
            <a:headEnd/>
            <a:tailEnd/>
          </a:ln>
          <a:effectLst/>
        </p:spPr>
        <p:txBody>
          <a:bodyPr wrap="none" anchor="ctr"/>
          <a:lstStyle/>
          <a:p>
            <a:endParaRPr lang="es-AR"/>
          </a:p>
        </p:txBody>
      </p:sp>
      <p:sp>
        <p:nvSpPr>
          <p:cNvPr id="5" name="Text Box 3">
            <a:extLst>
              <a:ext uri="{FF2B5EF4-FFF2-40B4-BE49-F238E27FC236}">
                <a16:creationId xmlns:a16="http://schemas.microsoft.com/office/drawing/2014/main" id="{E3BDD521-6E06-9185-6BD6-93BA99E7EB16}"/>
              </a:ext>
            </a:extLst>
          </p:cNvPr>
          <p:cNvSpPr txBox="1">
            <a:spLocks noChangeArrowheads="1"/>
          </p:cNvSpPr>
          <p:nvPr/>
        </p:nvSpPr>
        <p:spPr bwMode="auto">
          <a:xfrm>
            <a:off x="2403475" y="1679619"/>
            <a:ext cx="3541713" cy="923330"/>
          </a:xfrm>
          <a:prstGeom prst="rect">
            <a:avLst/>
          </a:prstGeom>
          <a:solidFill>
            <a:srgbClr val="CCECFF"/>
          </a:solidFill>
          <a:ln w="9525">
            <a:noFill/>
            <a:miter lim="800000"/>
            <a:headEnd/>
            <a:tailEnd/>
          </a:ln>
          <a:effectLst/>
        </p:spPr>
        <p:txBody>
          <a:bodyPr wrap="square">
            <a:spAutoFit/>
          </a:bodyPr>
          <a:lstStyle/>
          <a:p>
            <a:pPr algn="l"/>
            <a:r>
              <a:rPr lang="es-PR" sz="1800" dirty="0"/>
              <a:t>La fracción de la radiación incidente que resulta reflejada se denomina</a:t>
            </a:r>
            <a:endParaRPr lang="es-ES" sz="1800" dirty="0"/>
          </a:p>
        </p:txBody>
      </p:sp>
      <p:sp>
        <p:nvSpPr>
          <p:cNvPr id="7" name="Text Box 4">
            <a:extLst>
              <a:ext uri="{FF2B5EF4-FFF2-40B4-BE49-F238E27FC236}">
                <a16:creationId xmlns:a16="http://schemas.microsoft.com/office/drawing/2014/main" id="{4E312CC1-4388-FD1E-F00A-73F63107D1EA}"/>
              </a:ext>
            </a:extLst>
          </p:cNvPr>
          <p:cNvSpPr txBox="1">
            <a:spLocks noChangeArrowheads="1"/>
          </p:cNvSpPr>
          <p:nvPr/>
        </p:nvSpPr>
        <p:spPr bwMode="auto">
          <a:xfrm>
            <a:off x="3589339" y="2240007"/>
            <a:ext cx="1892300" cy="457200"/>
          </a:xfrm>
          <a:prstGeom prst="rect">
            <a:avLst/>
          </a:prstGeom>
          <a:noFill/>
          <a:ln w="9525">
            <a:noFill/>
            <a:miter lim="800000"/>
            <a:headEnd/>
            <a:tailEnd/>
          </a:ln>
          <a:effectLst/>
        </p:spPr>
        <p:txBody>
          <a:bodyPr wrap="none">
            <a:spAutoFit/>
          </a:bodyPr>
          <a:lstStyle/>
          <a:p>
            <a:pPr algn="l"/>
            <a:r>
              <a:rPr lang="es-PR" dirty="0"/>
              <a:t>ALBEDO (</a:t>
            </a:r>
            <a:r>
              <a:rPr lang="es-PR" i="1" dirty="0">
                <a:sym typeface="Symbol" pitchFamily="18" charset="2"/>
              </a:rPr>
              <a:t></a:t>
            </a:r>
            <a:r>
              <a:rPr lang="es-PR" dirty="0">
                <a:sym typeface="Symbol" pitchFamily="18" charset="2"/>
              </a:rPr>
              <a:t>)</a:t>
            </a:r>
            <a:endParaRPr lang="es-ES" dirty="0"/>
          </a:p>
        </p:txBody>
      </p:sp>
      <p:sp>
        <p:nvSpPr>
          <p:cNvPr id="10" name="Text Box 5">
            <a:extLst>
              <a:ext uri="{FF2B5EF4-FFF2-40B4-BE49-F238E27FC236}">
                <a16:creationId xmlns:a16="http://schemas.microsoft.com/office/drawing/2014/main" id="{C6B23C42-16E8-3F04-B54C-046CBCDAB1C0}"/>
              </a:ext>
            </a:extLst>
          </p:cNvPr>
          <p:cNvSpPr txBox="1">
            <a:spLocks noChangeArrowheads="1"/>
          </p:cNvSpPr>
          <p:nvPr/>
        </p:nvSpPr>
        <p:spPr bwMode="auto">
          <a:xfrm>
            <a:off x="2439989" y="3295694"/>
            <a:ext cx="3041650" cy="366712"/>
          </a:xfrm>
          <a:prstGeom prst="rect">
            <a:avLst/>
          </a:prstGeom>
          <a:noFill/>
          <a:ln w="9525">
            <a:noFill/>
            <a:miter lim="800000"/>
            <a:headEnd/>
            <a:tailEnd/>
          </a:ln>
          <a:effectLst/>
        </p:spPr>
        <p:txBody>
          <a:bodyPr wrap="none">
            <a:spAutoFit/>
          </a:bodyPr>
          <a:lstStyle/>
          <a:p>
            <a:pPr algn="l"/>
            <a:r>
              <a:rPr lang="es-PR" sz="1800"/>
              <a:t>Depende del tipo de superficie:</a:t>
            </a:r>
            <a:endParaRPr lang="es-ES" sz="1800"/>
          </a:p>
        </p:txBody>
      </p:sp>
      <p:sp>
        <p:nvSpPr>
          <p:cNvPr id="11" name="Text Box 6">
            <a:extLst>
              <a:ext uri="{FF2B5EF4-FFF2-40B4-BE49-F238E27FC236}">
                <a16:creationId xmlns:a16="http://schemas.microsoft.com/office/drawing/2014/main" id="{D6544615-B848-2083-7319-FD7A39CD7CD3}"/>
              </a:ext>
            </a:extLst>
          </p:cNvPr>
          <p:cNvSpPr txBox="1">
            <a:spLocks noChangeArrowheads="1"/>
          </p:cNvSpPr>
          <p:nvPr/>
        </p:nvSpPr>
        <p:spPr bwMode="auto">
          <a:xfrm>
            <a:off x="2417764" y="3911644"/>
            <a:ext cx="3073400" cy="366712"/>
          </a:xfrm>
          <a:prstGeom prst="rect">
            <a:avLst/>
          </a:prstGeom>
          <a:noFill/>
          <a:ln w="9525">
            <a:noFill/>
            <a:miter lim="800000"/>
            <a:headEnd/>
            <a:tailEnd/>
          </a:ln>
          <a:effectLst/>
        </p:spPr>
        <p:txBody>
          <a:bodyPr wrap="none">
            <a:spAutoFit/>
          </a:bodyPr>
          <a:lstStyle/>
          <a:p>
            <a:pPr algn="l"/>
            <a:r>
              <a:rPr lang="es-PR" sz="1800"/>
              <a:t>Mar, tierra mojada: albedo bajo</a:t>
            </a:r>
            <a:endParaRPr lang="es-ES" sz="1800"/>
          </a:p>
        </p:txBody>
      </p:sp>
      <p:sp>
        <p:nvSpPr>
          <p:cNvPr id="12" name="Text Box 7">
            <a:extLst>
              <a:ext uri="{FF2B5EF4-FFF2-40B4-BE49-F238E27FC236}">
                <a16:creationId xmlns:a16="http://schemas.microsoft.com/office/drawing/2014/main" id="{5A189C1C-7AB6-3EEF-0120-E217C8C8326C}"/>
              </a:ext>
            </a:extLst>
          </p:cNvPr>
          <p:cNvSpPr txBox="1">
            <a:spLocks noChangeArrowheads="1"/>
          </p:cNvSpPr>
          <p:nvPr/>
        </p:nvSpPr>
        <p:spPr bwMode="auto">
          <a:xfrm>
            <a:off x="2236789" y="4325981"/>
            <a:ext cx="3467100" cy="366713"/>
          </a:xfrm>
          <a:prstGeom prst="rect">
            <a:avLst/>
          </a:prstGeom>
          <a:noFill/>
          <a:ln w="9525">
            <a:noFill/>
            <a:miter lim="800000"/>
            <a:headEnd/>
            <a:tailEnd/>
          </a:ln>
          <a:effectLst/>
        </p:spPr>
        <p:txBody>
          <a:bodyPr wrap="none">
            <a:spAutoFit/>
          </a:bodyPr>
          <a:lstStyle/>
          <a:p>
            <a:pPr algn="l"/>
            <a:r>
              <a:rPr lang="es-PR" sz="1800"/>
              <a:t>Cubierta vegetal: albedo intermedio</a:t>
            </a:r>
            <a:endParaRPr lang="es-ES" sz="1800"/>
          </a:p>
        </p:txBody>
      </p:sp>
      <p:sp>
        <p:nvSpPr>
          <p:cNvPr id="13" name="Text Box 8">
            <a:extLst>
              <a:ext uri="{FF2B5EF4-FFF2-40B4-BE49-F238E27FC236}">
                <a16:creationId xmlns:a16="http://schemas.microsoft.com/office/drawing/2014/main" id="{AA14C7F3-49D9-7DC5-B96A-EFABB93CBFFE}"/>
              </a:ext>
            </a:extLst>
          </p:cNvPr>
          <p:cNvSpPr txBox="1">
            <a:spLocks noChangeArrowheads="1"/>
          </p:cNvSpPr>
          <p:nvPr/>
        </p:nvSpPr>
        <p:spPr bwMode="auto">
          <a:xfrm>
            <a:off x="2832101" y="4730794"/>
            <a:ext cx="2508250" cy="366712"/>
          </a:xfrm>
          <a:prstGeom prst="rect">
            <a:avLst/>
          </a:prstGeom>
          <a:noFill/>
          <a:ln w="9525">
            <a:noFill/>
            <a:miter lim="800000"/>
            <a:headEnd/>
            <a:tailEnd/>
          </a:ln>
          <a:effectLst/>
        </p:spPr>
        <p:txBody>
          <a:bodyPr wrap="none">
            <a:spAutoFit/>
          </a:bodyPr>
          <a:lstStyle/>
          <a:p>
            <a:pPr algn="l"/>
            <a:r>
              <a:rPr lang="es-PR" sz="1800"/>
              <a:t>Nieve, nubes: albedo alto</a:t>
            </a:r>
            <a:endParaRPr lang="es-ES" sz="1800"/>
          </a:p>
        </p:txBody>
      </p:sp>
      <p:grpSp>
        <p:nvGrpSpPr>
          <p:cNvPr id="14" name="Group 9">
            <a:extLst>
              <a:ext uri="{FF2B5EF4-FFF2-40B4-BE49-F238E27FC236}">
                <a16:creationId xmlns:a16="http://schemas.microsoft.com/office/drawing/2014/main" id="{0FBC62F7-248B-3AD8-DF97-B0D797406299}"/>
              </a:ext>
            </a:extLst>
          </p:cNvPr>
          <p:cNvGrpSpPr>
            <a:grpSpLocks/>
          </p:cNvGrpSpPr>
          <p:nvPr/>
        </p:nvGrpSpPr>
        <p:grpSpPr bwMode="auto">
          <a:xfrm>
            <a:off x="5924552" y="3902118"/>
            <a:ext cx="2420795" cy="1214438"/>
            <a:chOff x="3864" y="2208"/>
            <a:chExt cx="1282" cy="765"/>
          </a:xfrm>
        </p:grpSpPr>
        <p:sp>
          <p:nvSpPr>
            <p:cNvPr id="15" name="Text Box 10">
              <a:extLst>
                <a:ext uri="{FF2B5EF4-FFF2-40B4-BE49-F238E27FC236}">
                  <a16:creationId xmlns:a16="http://schemas.microsoft.com/office/drawing/2014/main" id="{DF2D2313-92EB-7B99-B495-2C0FC615D963}"/>
                </a:ext>
              </a:extLst>
            </p:cNvPr>
            <p:cNvSpPr txBox="1">
              <a:spLocks noChangeArrowheads="1"/>
            </p:cNvSpPr>
            <p:nvPr/>
          </p:nvSpPr>
          <p:spPr bwMode="auto">
            <a:xfrm>
              <a:off x="3864" y="2208"/>
              <a:ext cx="576" cy="231"/>
            </a:xfrm>
            <a:prstGeom prst="rect">
              <a:avLst/>
            </a:prstGeom>
            <a:solidFill>
              <a:srgbClr val="FFCCFF"/>
            </a:solidFill>
            <a:ln w="9525">
              <a:noFill/>
              <a:miter lim="800000"/>
              <a:headEnd/>
              <a:tailEnd/>
            </a:ln>
            <a:effectLst/>
          </p:spPr>
          <p:txBody>
            <a:bodyPr wrap="none">
              <a:spAutoFit/>
            </a:bodyPr>
            <a:lstStyle/>
            <a:p>
              <a:pPr algn="l"/>
              <a:r>
                <a:rPr lang="es-PR" sz="1800" i="1">
                  <a:sym typeface="Symbol" pitchFamily="18" charset="2"/>
                </a:rPr>
                <a:t></a:t>
              </a:r>
              <a:r>
                <a:rPr lang="es-PR" sz="1800">
                  <a:sym typeface="Symbol" pitchFamily="18" charset="2"/>
                </a:rPr>
                <a:t> </a:t>
              </a:r>
              <a:r>
                <a:rPr lang="es-PR" sz="1800"/>
                <a:t>&lt;0.10</a:t>
              </a:r>
              <a:endParaRPr lang="es-ES" sz="1800"/>
            </a:p>
          </p:txBody>
        </p:sp>
        <p:sp>
          <p:nvSpPr>
            <p:cNvPr id="16" name="Text Box 11">
              <a:extLst>
                <a:ext uri="{FF2B5EF4-FFF2-40B4-BE49-F238E27FC236}">
                  <a16:creationId xmlns:a16="http://schemas.microsoft.com/office/drawing/2014/main" id="{8BC4E92B-0953-5354-A609-46F304425962}"/>
                </a:ext>
              </a:extLst>
            </p:cNvPr>
            <p:cNvSpPr txBox="1">
              <a:spLocks noChangeArrowheads="1"/>
            </p:cNvSpPr>
            <p:nvPr/>
          </p:nvSpPr>
          <p:spPr bwMode="auto">
            <a:xfrm>
              <a:off x="3868" y="2481"/>
              <a:ext cx="668" cy="231"/>
            </a:xfrm>
            <a:prstGeom prst="rect">
              <a:avLst/>
            </a:prstGeom>
            <a:solidFill>
              <a:srgbClr val="FFCCFF"/>
            </a:solidFill>
            <a:ln w="9525">
              <a:noFill/>
              <a:miter lim="800000"/>
              <a:headEnd/>
              <a:tailEnd/>
            </a:ln>
            <a:effectLst/>
          </p:spPr>
          <p:txBody>
            <a:bodyPr wrap="none">
              <a:spAutoFit/>
            </a:bodyPr>
            <a:lstStyle/>
            <a:p>
              <a:pPr algn="l"/>
              <a:r>
                <a:rPr lang="es-PR" sz="1800"/>
                <a:t>0.20-0.25</a:t>
              </a:r>
              <a:endParaRPr lang="es-ES" sz="1800"/>
            </a:p>
          </p:txBody>
        </p:sp>
        <p:sp>
          <p:nvSpPr>
            <p:cNvPr id="17" name="Text Box 12">
              <a:extLst>
                <a:ext uri="{FF2B5EF4-FFF2-40B4-BE49-F238E27FC236}">
                  <a16:creationId xmlns:a16="http://schemas.microsoft.com/office/drawing/2014/main" id="{7426C275-C6A2-C7AD-9B23-0B421F4FC944}"/>
                </a:ext>
              </a:extLst>
            </p:cNvPr>
            <p:cNvSpPr txBox="1">
              <a:spLocks noChangeArrowheads="1"/>
            </p:cNvSpPr>
            <p:nvPr/>
          </p:nvSpPr>
          <p:spPr bwMode="auto">
            <a:xfrm>
              <a:off x="3874" y="2742"/>
              <a:ext cx="1272" cy="231"/>
            </a:xfrm>
            <a:prstGeom prst="rect">
              <a:avLst/>
            </a:prstGeom>
            <a:solidFill>
              <a:srgbClr val="FFCCFF"/>
            </a:solidFill>
            <a:ln w="9525">
              <a:noFill/>
              <a:miter lim="800000"/>
              <a:headEnd/>
              <a:tailEnd/>
            </a:ln>
            <a:effectLst/>
          </p:spPr>
          <p:txBody>
            <a:bodyPr wrap="none">
              <a:spAutoFit/>
            </a:bodyPr>
            <a:lstStyle/>
            <a:p>
              <a:pPr algn="l"/>
              <a:r>
                <a:rPr lang="es-PR" sz="1800"/>
                <a:t>Puede alcanzar 0.90</a:t>
              </a:r>
              <a:endParaRPr lang="es-ES" sz="1800"/>
            </a:p>
          </p:txBody>
        </p:sp>
      </p:grpSp>
      <p:sp>
        <p:nvSpPr>
          <p:cNvPr id="18" name="Text Box 13">
            <a:extLst>
              <a:ext uri="{FF2B5EF4-FFF2-40B4-BE49-F238E27FC236}">
                <a16:creationId xmlns:a16="http://schemas.microsoft.com/office/drawing/2014/main" id="{D8B2B8C5-0ABD-B688-A41B-D9D34EC2ABB9}"/>
              </a:ext>
            </a:extLst>
          </p:cNvPr>
          <p:cNvSpPr txBox="1">
            <a:spLocks noChangeArrowheads="1"/>
          </p:cNvSpPr>
          <p:nvPr/>
        </p:nvSpPr>
        <p:spPr bwMode="auto">
          <a:xfrm>
            <a:off x="2249489" y="5923006"/>
            <a:ext cx="3903662" cy="457200"/>
          </a:xfrm>
          <a:prstGeom prst="rect">
            <a:avLst/>
          </a:prstGeom>
          <a:solidFill>
            <a:srgbClr val="CCFFCC"/>
          </a:solidFill>
          <a:ln w="9525">
            <a:noFill/>
            <a:miter lim="800000"/>
            <a:headEnd/>
            <a:tailEnd/>
          </a:ln>
          <a:effectLst/>
        </p:spPr>
        <p:txBody>
          <a:bodyPr wrap="none">
            <a:spAutoFit/>
          </a:bodyPr>
          <a:lstStyle/>
          <a:p>
            <a:pPr algn="l"/>
            <a:r>
              <a:rPr lang="es-PR"/>
              <a:t>Valor promedio albedo Tierra </a:t>
            </a:r>
            <a:endParaRPr lang="es-ES"/>
          </a:p>
        </p:txBody>
      </p:sp>
      <p:sp>
        <p:nvSpPr>
          <p:cNvPr id="19" name="Text Box 14">
            <a:extLst>
              <a:ext uri="{FF2B5EF4-FFF2-40B4-BE49-F238E27FC236}">
                <a16:creationId xmlns:a16="http://schemas.microsoft.com/office/drawing/2014/main" id="{73A45BD9-EDF8-2773-8D62-7806C65FF9E2}"/>
              </a:ext>
            </a:extLst>
          </p:cNvPr>
          <p:cNvSpPr txBox="1">
            <a:spLocks noChangeArrowheads="1"/>
          </p:cNvSpPr>
          <p:nvPr/>
        </p:nvSpPr>
        <p:spPr bwMode="auto">
          <a:xfrm>
            <a:off x="6048376" y="5927769"/>
            <a:ext cx="1254125" cy="457200"/>
          </a:xfrm>
          <a:prstGeom prst="rect">
            <a:avLst/>
          </a:prstGeom>
          <a:solidFill>
            <a:srgbClr val="CCFFCC"/>
          </a:solidFill>
          <a:ln w="9525">
            <a:noFill/>
            <a:miter lim="800000"/>
            <a:headEnd/>
            <a:tailEnd/>
          </a:ln>
          <a:effectLst/>
        </p:spPr>
        <p:txBody>
          <a:bodyPr wrap="none">
            <a:spAutoFit/>
          </a:bodyPr>
          <a:lstStyle/>
          <a:p>
            <a:pPr algn="l"/>
            <a:r>
              <a:rPr lang="es-ES" i="1">
                <a:sym typeface="Symbol" pitchFamily="18" charset="2"/>
              </a:rPr>
              <a:t></a:t>
            </a:r>
            <a:r>
              <a:rPr lang="es-ES">
                <a:sym typeface="Symbol" pitchFamily="18" charset="2"/>
              </a:rPr>
              <a:t> </a:t>
            </a:r>
            <a:r>
              <a:rPr lang="es-PR">
                <a:sym typeface="Symbol" pitchFamily="18" charset="2"/>
              </a:rPr>
              <a:t> 30%</a:t>
            </a:r>
            <a:endParaRPr lang="es-ES"/>
          </a:p>
        </p:txBody>
      </p:sp>
      <p:sp>
        <p:nvSpPr>
          <p:cNvPr id="20" name="Text Box 15">
            <a:extLst>
              <a:ext uri="{FF2B5EF4-FFF2-40B4-BE49-F238E27FC236}">
                <a16:creationId xmlns:a16="http://schemas.microsoft.com/office/drawing/2014/main" id="{7A57EC57-0981-AD4B-BC9D-C0ED93161980}"/>
              </a:ext>
            </a:extLst>
          </p:cNvPr>
          <p:cNvSpPr txBox="1">
            <a:spLocks noChangeArrowheads="1"/>
          </p:cNvSpPr>
          <p:nvPr/>
        </p:nvSpPr>
        <p:spPr bwMode="auto">
          <a:xfrm>
            <a:off x="409577" y="923793"/>
            <a:ext cx="5081587" cy="457200"/>
          </a:xfrm>
          <a:prstGeom prst="rect">
            <a:avLst/>
          </a:prstGeom>
          <a:noFill/>
          <a:ln w="9525">
            <a:noFill/>
            <a:miter lim="800000"/>
            <a:headEnd/>
            <a:tailEnd/>
          </a:ln>
          <a:effectLst/>
        </p:spPr>
        <p:txBody>
          <a:bodyPr wrap="none">
            <a:spAutoFit/>
          </a:bodyPr>
          <a:lstStyle/>
          <a:p>
            <a:pPr algn="l"/>
            <a:r>
              <a:rPr lang="es-ES_tradnl" dirty="0"/>
              <a:t>RADIACIÓN REFLEJADA: ALBEDO</a:t>
            </a:r>
          </a:p>
        </p:txBody>
      </p:sp>
      <p:sp>
        <p:nvSpPr>
          <p:cNvPr id="21" name="Text Box 16">
            <a:extLst>
              <a:ext uri="{FF2B5EF4-FFF2-40B4-BE49-F238E27FC236}">
                <a16:creationId xmlns:a16="http://schemas.microsoft.com/office/drawing/2014/main" id="{E535E041-7E84-AF3E-396B-07BBBB310B1E}"/>
              </a:ext>
            </a:extLst>
          </p:cNvPr>
          <p:cNvSpPr txBox="1">
            <a:spLocks noChangeArrowheads="1"/>
          </p:cNvSpPr>
          <p:nvPr/>
        </p:nvSpPr>
        <p:spPr bwMode="auto">
          <a:xfrm>
            <a:off x="6044116" y="2248844"/>
            <a:ext cx="3690237" cy="338554"/>
          </a:xfrm>
          <a:prstGeom prst="rect">
            <a:avLst/>
          </a:prstGeom>
          <a:solidFill>
            <a:srgbClr val="EAEAEA"/>
          </a:solidFill>
          <a:ln w="9525">
            <a:noFill/>
            <a:miter lim="800000"/>
            <a:headEnd/>
            <a:tailEnd/>
          </a:ln>
          <a:effectLst/>
        </p:spPr>
        <p:txBody>
          <a:bodyPr wrap="square" anchor="ctr">
            <a:spAutoFit/>
          </a:bodyPr>
          <a:lstStyle/>
          <a:p>
            <a:r>
              <a:rPr lang="es-ES_tradnl" sz="1600" dirty="0"/>
              <a:t>Se expresa como fracción o porcentaje</a:t>
            </a:r>
          </a:p>
        </p:txBody>
      </p:sp>
      <p:sp>
        <p:nvSpPr>
          <p:cNvPr id="22" name="CuadroTexto 21">
            <a:extLst>
              <a:ext uri="{FF2B5EF4-FFF2-40B4-BE49-F238E27FC236}">
                <a16:creationId xmlns:a16="http://schemas.microsoft.com/office/drawing/2014/main" id="{342A4305-E0F1-2206-F122-E9E778D2EE32}"/>
              </a:ext>
            </a:extLst>
          </p:cNvPr>
          <p:cNvSpPr txBox="1"/>
          <p:nvPr/>
        </p:nvSpPr>
        <p:spPr>
          <a:xfrm>
            <a:off x="8766175" y="5218156"/>
            <a:ext cx="3425825" cy="1200329"/>
          </a:xfrm>
          <a:prstGeom prst="rect">
            <a:avLst/>
          </a:prstGeom>
          <a:noFill/>
        </p:spPr>
        <p:txBody>
          <a:bodyPr wrap="square" rtlCol="0">
            <a:spAutoFit/>
          </a:bodyPr>
          <a:lstStyle/>
          <a:p>
            <a:pPr algn="ctr"/>
            <a:r>
              <a:rPr lang="es-AR" sz="3600" dirty="0">
                <a:solidFill>
                  <a:srgbClr val="C00000"/>
                </a:solidFill>
                <a:latin typeface="AR HERMANN" panose="02000000000000000000" pitchFamily="2" charset="0"/>
              </a:rPr>
              <a:t>CAMBIO CLIMATICO</a:t>
            </a:r>
          </a:p>
        </p:txBody>
      </p:sp>
    </p:spTree>
    <p:extLst>
      <p:ext uri="{BB962C8B-B14F-4D97-AF65-F5344CB8AC3E}">
        <p14:creationId xmlns:p14="http://schemas.microsoft.com/office/powerpoint/2010/main" val="208436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lide(fromTop)">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strips(down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0-#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5"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blinds(vertical)">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32"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ox(out)">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1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1+#ppt_w/2"/>
                                          </p:val>
                                        </p:tav>
                                        <p:tav tm="100000">
                                          <p:val>
                                            <p:strVal val="#ppt_x"/>
                                          </p:val>
                                        </p:tav>
                                      </p:tavLst>
                                    </p:anim>
                                    <p:anim calcmode="lin" valueType="num">
                                      <p:cBhvr additive="base">
                                        <p:cTn id="57"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1+#ppt_w/2"/>
                                          </p:val>
                                        </p:tav>
                                        <p:tav tm="100000">
                                          <p:val>
                                            <p:strVal val="#ppt_x"/>
                                          </p:val>
                                        </p:tav>
                                      </p:tavLst>
                                    </p:anim>
                                    <p:anim calcmode="lin" valueType="num">
                                      <p:cBhvr additive="base">
                                        <p:cTn id="6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autoUpdateAnimBg="0"/>
      <p:bldP spid="7" grpId="0" animBg="1" autoUpdateAnimBg="0"/>
      <p:bldP spid="10" grpId="0" autoUpdateAnimBg="0"/>
      <p:bldP spid="11" grpId="0" autoUpdateAnimBg="0"/>
      <p:bldP spid="12" grpId="0" autoUpdateAnimBg="0"/>
      <p:bldP spid="13" grpId="0" autoUpdateAnimBg="0"/>
      <p:bldP spid="18" grpId="0" animBg="1" autoUpdateAnimBg="0"/>
      <p:bldP spid="19" grpId="0" animBg="1" autoUpdateAnimBg="0"/>
      <p:bldP spid="20" grpId="0" autoUpdateAnimBg="0"/>
      <p:bldP spid="21" grpId="0" animBg="1" autoUpdateAnimBg="0"/>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1B06-8633-B6DE-8C03-EDF3F9D37251}"/>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3F3DC660-F697-DEA2-E71C-23760E6C99D0}"/>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F1E9F1E4-31E8-0AFA-5B5A-0671D8C12C03}"/>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54D7F836-94E4-D261-98B7-7A65D7171F08}"/>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395A6899-093B-F46B-DD92-E30A22BFC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159D81B3-E1D3-B9B2-3632-5CCF0A630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74B3467F-E390-7EF6-48EC-8FAFCBF648E6}"/>
              </a:ext>
            </a:extLst>
          </p:cNvPr>
          <p:cNvSpPr>
            <a:spLocks noGrp="1"/>
          </p:cNvSpPr>
          <p:nvPr>
            <p:ph type="sldNum" sz="quarter" idx="12"/>
          </p:nvPr>
        </p:nvSpPr>
        <p:spPr/>
        <p:txBody>
          <a:bodyPr/>
          <a:lstStyle/>
          <a:p>
            <a:fld id="{4211D988-AFD1-4293-9FBC-6556B6FD0ACE}" type="slidenum">
              <a:rPr lang="es-AR" smtClean="0"/>
              <a:t>42</a:t>
            </a:fld>
            <a:endParaRPr lang="es-AR"/>
          </a:p>
        </p:txBody>
      </p:sp>
      <p:sp>
        <p:nvSpPr>
          <p:cNvPr id="20" name="Text Box 15">
            <a:extLst>
              <a:ext uri="{FF2B5EF4-FFF2-40B4-BE49-F238E27FC236}">
                <a16:creationId xmlns:a16="http://schemas.microsoft.com/office/drawing/2014/main" id="{87A240C7-B0D8-AC4E-DFEA-C5DD1B538DA2}"/>
              </a:ext>
            </a:extLst>
          </p:cNvPr>
          <p:cNvSpPr txBox="1">
            <a:spLocks noChangeArrowheads="1"/>
          </p:cNvSpPr>
          <p:nvPr/>
        </p:nvSpPr>
        <p:spPr bwMode="auto">
          <a:xfrm>
            <a:off x="409577" y="923793"/>
            <a:ext cx="5081587" cy="457200"/>
          </a:xfrm>
          <a:prstGeom prst="rect">
            <a:avLst/>
          </a:prstGeom>
          <a:noFill/>
          <a:ln w="9525">
            <a:noFill/>
            <a:miter lim="800000"/>
            <a:headEnd/>
            <a:tailEnd/>
          </a:ln>
          <a:effectLst/>
        </p:spPr>
        <p:txBody>
          <a:bodyPr wrap="none">
            <a:spAutoFit/>
          </a:bodyPr>
          <a:lstStyle/>
          <a:p>
            <a:pPr algn="l"/>
            <a:r>
              <a:rPr lang="es-ES_tradnl" dirty="0"/>
              <a:t>RADIACIÓN REFLEJADA: ALBEDO</a:t>
            </a:r>
          </a:p>
        </p:txBody>
      </p:sp>
      <p:pic>
        <p:nvPicPr>
          <p:cNvPr id="1026" name="Picture 2" descr="Albedo 0,39: Vangelis: Amazon.es: CD y vinilos}">
            <a:extLst>
              <a:ext uri="{FF2B5EF4-FFF2-40B4-BE49-F238E27FC236}">
                <a16:creationId xmlns:a16="http://schemas.microsoft.com/office/drawing/2014/main" id="{895B599A-9809-9E0B-9D2D-CA537D08BD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067" y="1457325"/>
            <a:ext cx="5081587" cy="5081587"/>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FD66A356-3BF5-151D-FFC4-86E8D338C9E5}"/>
              </a:ext>
            </a:extLst>
          </p:cNvPr>
          <p:cNvSpPr txBox="1"/>
          <p:nvPr/>
        </p:nvSpPr>
        <p:spPr>
          <a:xfrm>
            <a:off x="6670964" y="1621227"/>
            <a:ext cx="4917656" cy="1754326"/>
          </a:xfrm>
          <a:prstGeom prst="rect">
            <a:avLst/>
          </a:prstGeom>
          <a:noFill/>
        </p:spPr>
        <p:txBody>
          <a:bodyPr wrap="square">
            <a:spAutoFit/>
          </a:bodyPr>
          <a:lstStyle/>
          <a:p>
            <a:r>
              <a:rPr lang="es-ES" b="1" i="1" dirty="0">
                <a:solidFill>
                  <a:srgbClr val="202122"/>
                </a:solidFill>
                <a:effectLst/>
                <a:latin typeface="Arial" panose="020B0604020202020204" pitchFamily="34" charset="0"/>
              </a:rPr>
              <a:t>Albedo 0.39</a:t>
            </a:r>
            <a:r>
              <a:rPr lang="es-ES" b="0" i="0" dirty="0">
                <a:solidFill>
                  <a:srgbClr val="202122"/>
                </a:solidFill>
                <a:effectLst/>
                <a:latin typeface="Arial" panose="020B0604020202020204" pitchFamily="34" charset="0"/>
              </a:rPr>
              <a:t> es el cuarto </a:t>
            </a:r>
            <a:r>
              <a:rPr lang="es-ES" b="0" i="0" u="none" strike="noStrike" dirty="0">
                <a:effectLst/>
                <a:latin typeface="Arial" panose="020B0604020202020204" pitchFamily="34" charset="0"/>
                <a:hlinkClick r:id="rId6" tooltip="Álbum conceptual"/>
              </a:rPr>
              <a:t>álbum conceptual</a:t>
            </a:r>
            <a:r>
              <a:rPr lang="es-ES" b="0" i="0" dirty="0">
                <a:solidFill>
                  <a:srgbClr val="202122"/>
                </a:solidFill>
                <a:effectLst/>
                <a:latin typeface="Arial" panose="020B0604020202020204" pitchFamily="34" charset="0"/>
              </a:rPr>
              <a:t> del </a:t>
            </a:r>
            <a:r>
              <a:rPr lang="es-ES" b="0" i="0" u="none" strike="noStrike" dirty="0">
                <a:effectLst/>
                <a:latin typeface="Arial" panose="020B0604020202020204" pitchFamily="34" charset="0"/>
                <a:hlinkClick r:id="rId7" tooltip="Compositor"/>
              </a:rPr>
              <a:t>compositor</a:t>
            </a:r>
            <a:r>
              <a:rPr lang="es-ES" b="0" i="0" dirty="0">
                <a:solidFill>
                  <a:srgbClr val="202122"/>
                </a:solidFill>
                <a:effectLst/>
                <a:latin typeface="Arial" panose="020B0604020202020204" pitchFamily="34" charset="0"/>
              </a:rPr>
              <a:t> </a:t>
            </a:r>
            <a:r>
              <a:rPr lang="es-ES" b="0" i="0" u="none" strike="noStrike" dirty="0">
                <a:effectLst/>
                <a:latin typeface="Arial" panose="020B0604020202020204" pitchFamily="34" charset="0"/>
                <a:hlinkClick r:id="rId8" tooltip="Grecia"/>
              </a:rPr>
              <a:t>griego</a:t>
            </a:r>
            <a:r>
              <a:rPr lang="es-ES" b="0" i="0" dirty="0">
                <a:solidFill>
                  <a:srgbClr val="202122"/>
                </a:solidFill>
                <a:effectLst/>
                <a:latin typeface="Arial" panose="020B0604020202020204" pitchFamily="34" charset="0"/>
              </a:rPr>
              <a:t> de </a:t>
            </a:r>
            <a:r>
              <a:rPr lang="es-ES" b="0" i="0" u="none" strike="noStrike" dirty="0">
                <a:effectLst/>
                <a:latin typeface="Arial" panose="020B0604020202020204" pitchFamily="34" charset="0"/>
                <a:hlinkClick r:id="rId9" tooltip="Música electrónica"/>
              </a:rPr>
              <a:t>música electrónica</a:t>
            </a:r>
            <a:r>
              <a:rPr lang="es-ES" b="0" i="0" dirty="0">
                <a:solidFill>
                  <a:srgbClr val="202122"/>
                </a:solidFill>
                <a:effectLst/>
                <a:latin typeface="Arial" panose="020B0604020202020204" pitchFamily="34" charset="0"/>
              </a:rPr>
              <a:t> </a:t>
            </a:r>
            <a:r>
              <a:rPr lang="es-ES" b="0" i="0" u="none" strike="noStrike" dirty="0">
                <a:effectLst/>
                <a:latin typeface="Arial" panose="020B0604020202020204" pitchFamily="34" charset="0"/>
                <a:hlinkClick r:id="rId10" tooltip="Vangelis"/>
              </a:rPr>
              <a:t>Vangelis</a:t>
            </a:r>
            <a:r>
              <a:rPr lang="es-ES" b="0" i="0" dirty="0">
                <a:solidFill>
                  <a:srgbClr val="202122"/>
                </a:solidFill>
                <a:effectLst/>
                <a:latin typeface="Arial" panose="020B0604020202020204" pitchFamily="34" charset="0"/>
              </a:rPr>
              <a:t>.</a:t>
            </a:r>
            <a:r>
              <a:rPr lang="es-ES" b="0" i="0" u="none" strike="noStrike" baseline="30000" dirty="0">
                <a:solidFill>
                  <a:srgbClr val="202122"/>
                </a:solidFill>
                <a:effectLst/>
                <a:latin typeface="Arial" panose="020B0604020202020204" pitchFamily="34" charset="0"/>
                <a:hlinkClick r:id="rId11"/>
              </a:rPr>
              <a:t>2</a:t>
            </a:r>
            <a:r>
              <a:rPr lang="es-ES" b="0" i="0" dirty="0">
                <a:solidFill>
                  <a:srgbClr val="202122"/>
                </a:solidFill>
                <a:effectLst/>
                <a:latin typeface="Arial" panose="020B0604020202020204" pitchFamily="34" charset="0"/>
              </a:rPr>
              <a:t>​ Publicado en octubre de 1976 por el sello RCA</a:t>
            </a:r>
            <a:r>
              <a:rPr lang="es-ES" b="0" i="0" u="none" strike="noStrike" baseline="30000" dirty="0">
                <a:solidFill>
                  <a:srgbClr val="202122"/>
                </a:solidFill>
                <a:effectLst/>
                <a:latin typeface="Arial" panose="020B0604020202020204" pitchFamily="34" charset="0"/>
                <a:hlinkClick r:id="rId12"/>
              </a:rPr>
              <a:t>3</a:t>
            </a:r>
            <a:r>
              <a:rPr lang="es-ES" b="0" i="0" dirty="0">
                <a:solidFill>
                  <a:srgbClr val="202122"/>
                </a:solidFill>
                <a:effectLst/>
                <a:latin typeface="Arial" panose="020B0604020202020204" pitchFamily="34" charset="0"/>
              </a:rPr>
              <a:t>​ destaca temáticamente por sus referencias a la </a:t>
            </a:r>
            <a:r>
              <a:rPr lang="es-ES" b="0" i="0" u="none" strike="noStrike" dirty="0">
                <a:effectLst/>
                <a:latin typeface="Arial" panose="020B0604020202020204" pitchFamily="34" charset="0"/>
                <a:hlinkClick r:id="rId13" tooltip="Ciencia"/>
              </a:rPr>
              <a:t>ciencia</a:t>
            </a:r>
            <a:r>
              <a:rPr lang="es-ES" b="0" i="0" dirty="0">
                <a:solidFill>
                  <a:srgbClr val="202122"/>
                </a:solidFill>
                <a:effectLst/>
                <a:latin typeface="Arial" panose="020B0604020202020204" pitchFamily="34" charset="0"/>
              </a:rPr>
              <a:t> y el </a:t>
            </a:r>
            <a:r>
              <a:rPr lang="es-ES" b="0" i="0" u="none" strike="noStrike" dirty="0">
                <a:effectLst/>
                <a:latin typeface="Arial" panose="020B0604020202020204" pitchFamily="34" charset="0"/>
                <a:hlinkClick r:id="rId14" tooltip="Espacio exterior"/>
              </a:rPr>
              <a:t>espacio exterior</a:t>
            </a:r>
            <a:endParaRPr lang="es-AR" dirty="0"/>
          </a:p>
        </p:txBody>
      </p:sp>
      <p:sp>
        <p:nvSpPr>
          <p:cNvPr id="26" name="CuadroTexto 25">
            <a:extLst>
              <a:ext uri="{FF2B5EF4-FFF2-40B4-BE49-F238E27FC236}">
                <a16:creationId xmlns:a16="http://schemas.microsoft.com/office/drawing/2014/main" id="{0B529D82-8858-5A24-E504-EFC36D8EBC5A}"/>
              </a:ext>
            </a:extLst>
          </p:cNvPr>
          <p:cNvSpPr txBox="1"/>
          <p:nvPr/>
        </p:nvSpPr>
        <p:spPr>
          <a:xfrm>
            <a:off x="6723365" y="3674952"/>
            <a:ext cx="4917656" cy="923330"/>
          </a:xfrm>
          <a:prstGeom prst="rect">
            <a:avLst/>
          </a:prstGeom>
          <a:noFill/>
        </p:spPr>
        <p:txBody>
          <a:bodyPr wrap="square">
            <a:spAutoFit/>
          </a:bodyPr>
          <a:lstStyle/>
          <a:p>
            <a:r>
              <a:rPr lang="es-ES" b="0" i="0" dirty="0">
                <a:solidFill>
                  <a:srgbClr val="202122"/>
                </a:solidFill>
                <a:effectLst/>
                <a:latin typeface="Arial" panose="020B0604020202020204" pitchFamily="34" charset="0"/>
              </a:rPr>
              <a:t>El nombre, </a:t>
            </a:r>
            <a:r>
              <a:rPr lang="es-ES" b="0" i="1" dirty="0">
                <a:solidFill>
                  <a:srgbClr val="202122"/>
                </a:solidFill>
                <a:effectLst/>
                <a:latin typeface="Arial" panose="020B0604020202020204" pitchFamily="34" charset="0"/>
              </a:rPr>
              <a:t>Albedo 0.39</a:t>
            </a:r>
            <a:r>
              <a:rPr lang="es-ES" b="0" i="0" dirty="0">
                <a:solidFill>
                  <a:srgbClr val="202122"/>
                </a:solidFill>
                <a:effectLst/>
                <a:latin typeface="Arial" panose="020B0604020202020204" pitchFamily="34" charset="0"/>
              </a:rPr>
              <a:t>, hace referencia al </a:t>
            </a:r>
            <a:r>
              <a:rPr lang="es-ES" b="0" i="0" u="none" strike="noStrike" dirty="0">
                <a:effectLst/>
                <a:latin typeface="Arial" panose="020B0604020202020204" pitchFamily="34" charset="0"/>
                <a:hlinkClick r:id="rId15" tooltip="Albedo"/>
              </a:rPr>
              <a:t>albedo</a:t>
            </a:r>
            <a:r>
              <a:rPr lang="es-ES" b="0" i="0" dirty="0">
                <a:solidFill>
                  <a:srgbClr val="202122"/>
                </a:solidFill>
                <a:effectLst/>
                <a:latin typeface="Arial" panose="020B0604020202020204" pitchFamily="34" charset="0"/>
              </a:rPr>
              <a:t> promedio de la </a:t>
            </a:r>
            <a:r>
              <a:rPr lang="es-ES" b="0" i="0" u="none" strike="noStrike" dirty="0">
                <a:effectLst/>
                <a:latin typeface="Arial" panose="020B0604020202020204" pitchFamily="34" charset="0"/>
                <a:hlinkClick r:id="rId16" tooltip="Tierra"/>
              </a:rPr>
              <a:t>Tierra</a:t>
            </a:r>
            <a:r>
              <a:rPr lang="es-ES" b="0" i="0" dirty="0">
                <a:solidFill>
                  <a:srgbClr val="202122"/>
                </a:solidFill>
                <a:effectLst/>
                <a:latin typeface="Arial" panose="020B0604020202020204" pitchFamily="34" charset="0"/>
              </a:rPr>
              <a:t> vista desde el espacio.</a:t>
            </a:r>
            <a:endParaRPr lang="es-AR" dirty="0"/>
          </a:p>
        </p:txBody>
      </p:sp>
    </p:spTree>
    <p:extLst>
      <p:ext uri="{BB962C8B-B14F-4D97-AF65-F5344CB8AC3E}">
        <p14:creationId xmlns:p14="http://schemas.microsoft.com/office/powerpoint/2010/main" val="3704171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44C4F-C6CD-6EE4-43A0-4ED080FD8031}"/>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C2D3C67-9E73-FCCF-980B-6166DD7E901D}"/>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AE1B24BD-6591-36DB-6E74-F879001504BC}"/>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E1A17A6D-A24B-4470-8C68-F1D79CE7199A}"/>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0F08FA37-AC65-5F36-0B98-5E1AAA290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4F36E940-D877-D29C-CBDA-3179C5028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A95D8ACC-55F0-D00E-9C44-9B5BC980DA6E}"/>
              </a:ext>
            </a:extLst>
          </p:cNvPr>
          <p:cNvSpPr>
            <a:spLocks noGrp="1"/>
          </p:cNvSpPr>
          <p:nvPr>
            <p:ph type="sldNum" sz="quarter" idx="12"/>
          </p:nvPr>
        </p:nvSpPr>
        <p:spPr/>
        <p:txBody>
          <a:bodyPr/>
          <a:lstStyle/>
          <a:p>
            <a:fld id="{4211D988-AFD1-4293-9FBC-6556B6FD0ACE}" type="slidenum">
              <a:rPr lang="es-AR" smtClean="0"/>
              <a:t>43</a:t>
            </a:fld>
            <a:endParaRPr lang="es-AR"/>
          </a:p>
        </p:txBody>
      </p:sp>
      <p:sp>
        <p:nvSpPr>
          <p:cNvPr id="3" name="Rectangle 42">
            <a:extLst>
              <a:ext uri="{FF2B5EF4-FFF2-40B4-BE49-F238E27FC236}">
                <a16:creationId xmlns:a16="http://schemas.microsoft.com/office/drawing/2014/main" id="{10ABEDCB-C81B-C0CE-F408-29A78D3B0E0D}"/>
              </a:ext>
            </a:extLst>
          </p:cNvPr>
          <p:cNvSpPr>
            <a:spLocks noChangeArrowheads="1"/>
          </p:cNvSpPr>
          <p:nvPr/>
        </p:nvSpPr>
        <p:spPr bwMode="auto">
          <a:xfrm>
            <a:off x="2101850" y="1106678"/>
            <a:ext cx="4673600" cy="5016500"/>
          </a:xfrm>
          <a:prstGeom prst="rect">
            <a:avLst/>
          </a:prstGeom>
          <a:solidFill>
            <a:srgbClr val="DDDDDD"/>
          </a:solidFill>
          <a:ln w="9525">
            <a:noFill/>
            <a:miter lim="800000"/>
            <a:headEnd/>
            <a:tailEnd/>
          </a:ln>
          <a:effectLst/>
        </p:spPr>
        <p:txBody>
          <a:bodyPr wrap="none" anchor="ctr"/>
          <a:lstStyle/>
          <a:p>
            <a:endParaRPr lang="es-AR"/>
          </a:p>
        </p:txBody>
      </p:sp>
      <p:sp>
        <p:nvSpPr>
          <p:cNvPr id="5" name="Rectangle 5">
            <a:extLst>
              <a:ext uri="{FF2B5EF4-FFF2-40B4-BE49-F238E27FC236}">
                <a16:creationId xmlns:a16="http://schemas.microsoft.com/office/drawing/2014/main" id="{B735C5A2-4965-B0F9-EADC-6F6C1EF763EB}"/>
              </a:ext>
            </a:extLst>
          </p:cNvPr>
          <p:cNvSpPr>
            <a:spLocks noChangeArrowheads="1"/>
          </p:cNvSpPr>
          <p:nvPr/>
        </p:nvSpPr>
        <p:spPr bwMode="auto">
          <a:xfrm>
            <a:off x="1774825" y="6270816"/>
            <a:ext cx="5965825" cy="517525"/>
          </a:xfrm>
          <a:prstGeom prst="rect">
            <a:avLst/>
          </a:prstGeom>
          <a:noFill/>
          <a:ln w="9525">
            <a:noFill/>
            <a:miter lim="800000"/>
            <a:headEnd/>
            <a:tailEnd/>
          </a:ln>
          <a:effectLst/>
        </p:spPr>
        <p:txBody>
          <a:bodyPr wrap="none">
            <a:spAutoFit/>
          </a:bodyPr>
          <a:lstStyle/>
          <a:p>
            <a:pPr algn="l"/>
            <a:r>
              <a:rPr lang="es-ES_tradnl" sz="1400"/>
              <a:t>Adaptado de </a:t>
            </a:r>
          </a:p>
          <a:p>
            <a:pPr algn="l"/>
            <a:r>
              <a:rPr lang="es-ES_tradnl" sz="1400"/>
              <a:t>http://www.esi.unav.es/asignaturas/ecologia/Hipertexto/10CAtm1/353BalEn.htm</a:t>
            </a:r>
            <a:endParaRPr lang="es-ES_tradnl"/>
          </a:p>
        </p:txBody>
      </p:sp>
      <p:sp>
        <p:nvSpPr>
          <p:cNvPr id="7" name="Freeform 7">
            <a:extLst>
              <a:ext uri="{FF2B5EF4-FFF2-40B4-BE49-F238E27FC236}">
                <a16:creationId xmlns:a16="http://schemas.microsoft.com/office/drawing/2014/main" id="{7F180F2A-B396-F925-4B74-AA9DD2E605F1}"/>
              </a:ext>
            </a:extLst>
          </p:cNvPr>
          <p:cNvSpPr>
            <a:spLocks/>
          </p:cNvSpPr>
          <p:nvPr/>
        </p:nvSpPr>
        <p:spPr bwMode="auto">
          <a:xfrm>
            <a:off x="3197225" y="1921066"/>
            <a:ext cx="1131888" cy="3706812"/>
          </a:xfrm>
          <a:custGeom>
            <a:avLst/>
            <a:gdLst/>
            <a:ahLst/>
            <a:cxnLst>
              <a:cxn ang="0">
                <a:pos x="2" y="1087"/>
              </a:cxn>
              <a:cxn ang="0">
                <a:pos x="26" y="649"/>
              </a:cxn>
              <a:cxn ang="0">
                <a:pos x="56" y="241"/>
              </a:cxn>
              <a:cxn ang="0">
                <a:pos x="80" y="67"/>
              </a:cxn>
              <a:cxn ang="0">
                <a:pos x="134" y="1"/>
              </a:cxn>
              <a:cxn ang="0">
                <a:pos x="206" y="13"/>
              </a:cxn>
              <a:cxn ang="0">
                <a:pos x="260" y="157"/>
              </a:cxn>
              <a:cxn ang="0">
                <a:pos x="290" y="343"/>
              </a:cxn>
              <a:cxn ang="0">
                <a:pos x="308" y="475"/>
              </a:cxn>
              <a:cxn ang="0">
                <a:pos x="338" y="451"/>
              </a:cxn>
              <a:cxn ang="0">
                <a:pos x="350" y="289"/>
              </a:cxn>
              <a:cxn ang="0">
                <a:pos x="368" y="313"/>
              </a:cxn>
              <a:cxn ang="0">
                <a:pos x="374" y="499"/>
              </a:cxn>
              <a:cxn ang="0">
                <a:pos x="392" y="697"/>
              </a:cxn>
              <a:cxn ang="0">
                <a:pos x="404" y="817"/>
              </a:cxn>
              <a:cxn ang="0">
                <a:pos x="416" y="793"/>
              </a:cxn>
              <a:cxn ang="0">
                <a:pos x="428" y="607"/>
              </a:cxn>
              <a:cxn ang="0">
                <a:pos x="452" y="643"/>
              </a:cxn>
              <a:cxn ang="0">
                <a:pos x="464" y="745"/>
              </a:cxn>
              <a:cxn ang="0">
                <a:pos x="464" y="1519"/>
              </a:cxn>
              <a:cxn ang="0">
                <a:pos x="488" y="2017"/>
              </a:cxn>
              <a:cxn ang="0">
                <a:pos x="494" y="1873"/>
              </a:cxn>
              <a:cxn ang="0">
                <a:pos x="506" y="1375"/>
              </a:cxn>
              <a:cxn ang="0">
                <a:pos x="518" y="1141"/>
              </a:cxn>
              <a:cxn ang="0">
                <a:pos x="524" y="907"/>
              </a:cxn>
              <a:cxn ang="0">
                <a:pos x="524" y="751"/>
              </a:cxn>
              <a:cxn ang="0">
                <a:pos x="554" y="1213"/>
              </a:cxn>
              <a:cxn ang="0">
                <a:pos x="566" y="1483"/>
              </a:cxn>
              <a:cxn ang="0">
                <a:pos x="572" y="1657"/>
              </a:cxn>
              <a:cxn ang="0">
                <a:pos x="566" y="1849"/>
              </a:cxn>
              <a:cxn ang="0">
                <a:pos x="596" y="2119"/>
              </a:cxn>
              <a:cxn ang="0">
                <a:pos x="602" y="2065"/>
              </a:cxn>
              <a:cxn ang="0">
                <a:pos x="620" y="1483"/>
              </a:cxn>
              <a:cxn ang="0">
                <a:pos x="632" y="1189"/>
              </a:cxn>
              <a:cxn ang="0">
                <a:pos x="644" y="1075"/>
              </a:cxn>
              <a:cxn ang="0">
                <a:pos x="656" y="1237"/>
              </a:cxn>
              <a:cxn ang="0">
                <a:pos x="662" y="1381"/>
              </a:cxn>
              <a:cxn ang="0">
                <a:pos x="656" y="1591"/>
              </a:cxn>
              <a:cxn ang="0">
                <a:pos x="656" y="1735"/>
              </a:cxn>
              <a:cxn ang="0">
                <a:pos x="710" y="2335"/>
              </a:cxn>
            </a:cxnLst>
            <a:rect l="0" t="0" r="r" b="b"/>
            <a:pathLst>
              <a:path w="713" h="2335">
                <a:moveTo>
                  <a:pt x="2" y="2335"/>
                </a:moveTo>
                <a:cubicBezTo>
                  <a:pt x="1" y="1831"/>
                  <a:pt x="0" y="1327"/>
                  <a:pt x="2" y="1087"/>
                </a:cubicBezTo>
                <a:cubicBezTo>
                  <a:pt x="4" y="847"/>
                  <a:pt x="10" y="968"/>
                  <a:pt x="14" y="895"/>
                </a:cubicBezTo>
                <a:cubicBezTo>
                  <a:pt x="18" y="822"/>
                  <a:pt x="21" y="728"/>
                  <a:pt x="26" y="649"/>
                </a:cubicBezTo>
                <a:cubicBezTo>
                  <a:pt x="31" y="570"/>
                  <a:pt x="39" y="489"/>
                  <a:pt x="44" y="421"/>
                </a:cubicBezTo>
                <a:cubicBezTo>
                  <a:pt x="49" y="353"/>
                  <a:pt x="52" y="286"/>
                  <a:pt x="56" y="241"/>
                </a:cubicBezTo>
                <a:cubicBezTo>
                  <a:pt x="60" y="196"/>
                  <a:pt x="64" y="180"/>
                  <a:pt x="68" y="151"/>
                </a:cubicBezTo>
                <a:cubicBezTo>
                  <a:pt x="72" y="122"/>
                  <a:pt x="78" y="90"/>
                  <a:pt x="80" y="67"/>
                </a:cubicBezTo>
                <a:cubicBezTo>
                  <a:pt x="82" y="44"/>
                  <a:pt x="71" y="24"/>
                  <a:pt x="80" y="13"/>
                </a:cubicBezTo>
                <a:cubicBezTo>
                  <a:pt x="89" y="2"/>
                  <a:pt x="119" y="0"/>
                  <a:pt x="134" y="1"/>
                </a:cubicBezTo>
                <a:cubicBezTo>
                  <a:pt x="149" y="2"/>
                  <a:pt x="158" y="17"/>
                  <a:pt x="170" y="19"/>
                </a:cubicBezTo>
                <a:cubicBezTo>
                  <a:pt x="182" y="21"/>
                  <a:pt x="193" y="2"/>
                  <a:pt x="206" y="13"/>
                </a:cubicBezTo>
                <a:cubicBezTo>
                  <a:pt x="219" y="24"/>
                  <a:pt x="239" y="61"/>
                  <a:pt x="248" y="85"/>
                </a:cubicBezTo>
                <a:cubicBezTo>
                  <a:pt x="257" y="109"/>
                  <a:pt x="256" y="128"/>
                  <a:pt x="260" y="157"/>
                </a:cubicBezTo>
                <a:cubicBezTo>
                  <a:pt x="264" y="186"/>
                  <a:pt x="267" y="228"/>
                  <a:pt x="272" y="259"/>
                </a:cubicBezTo>
                <a:cubicBezTo>
                  <a:pt x="277" y="290"/>
                  <a:pt x="286" y="318"/>
                  <a:pt x="290" y="343"/>
                </a:cubicBezTo>
                <a:cubicBezTo>
                  <a:pt x="294" y="368"/>
                  <a:pt x="293" y="387"/>
                  <a:pt x="296" y="409"/>
                </a:cubicBezTo>
                <a:cubicBezTo>
                  <a:pt x="299" y="431"/>
                  <a:pt x="302" y="453"/>
                  <a:pt x="308" y="475"/>
                </a:cubicBezTo>
                <a:cubicBezTo>
                  <a:pt x="314" y="497"/>
                  <a:pt x="327" y="545"/>
                  <a:pt x="332" y="541"/>
                </a:cubicBezTo>
                <a:cubicBezTo>
                  <a:pt x="337" y="537"/>
                  <a:pt x="335" y="481"/>
                  <a:pt x="338" y="451"/>
                </a:cubicBezTo>
                <a:cubicBezTo>
                  <a:pt x="341" y="421"/>
                  <a:pt x="348" y="388"/>
                  <a:pt x="350" y="361"/>
                </a:cubicBezTo>
                <a:cubicBezTo>
                  <a:pt x="352" y="334"/>
                  <a:pt x="349" y="308"/>
                  <a:pt x="350" y="289"/>
                </a:cubicBezTo>
                <a:cubicBezTo>
                  <a:pt x="351" y="270"/>
                  <a:pt x="353" y="243"/>
                  <a:pt x="356" y="247"/>
                </a:cubicBezTo>
                <a:cubicBezTo>
                  <a:pt x="359" y="251"/>
                  <a:pt x="364" y="289"/>
                  <a:pt x="368" y="313"/>
                </a:cubicBezTo>
                <a:cubicBezTo>
                  <a:pt x="372" y="337"/>
                  <a:pt x="379" y="360"/>
                  <a:pt x="380" y="391"/>
                </a:cubicBezTo>
                <a:cubicBezTo>
                  <a:pt x="381" y="422"/>
                  <a:pt x="374" y="467"/>
                  <a:pt x="374" y="499"/>
                </a:cubicBezTo>
                <a:cubicBezTo>
                  <a:pt x="374" y="531"/>
                  <a:pt x="377" y="550"/>
                  <a:pt x="380" y="583"/>
                </a:cubicBezTo>
                <a:cubicBezTo>
                  <a:pt x="383" y="616"/>
                  <a:pt x="389" y="666"/>
                  <a:pt x="392" y="697"/>
                </a:cubicBezTo>
                <a:cubicBezTo>
                  <a:pt x="395" y="728"/>
                  <a:pt x="396" y="749"/>
                  <a:pt x="398" y="769"/>
                </a:cubicBezTo>
                <a:cubicBezTo>
                  <a:pt x="400" y="789"/>
                  <a:pt x="402" y="803"/>
                  <a:pt x="404" y="817"/>
                </a:cubicBezTo>
                <a:cubicBezTo>
                  <a:pt x="406" y="831"/>
                  <a:pt x="408" y="857"/>
                  <a:pt x="410" y="853"/>
                </a:cubicBezTo>
                <a:cubicBezTo>
                  <a:pt x="412" y="849"/>
                  <a:pt x="414" y="820"/>
                  <a:pt x="416" y="793"/>
                </a:cubicBezTo>
                <a:cubicBezTo>
                  <a:pt x="418" y="766"/>
                  <a:pt x="420" y="722"/>
                  <a:pt x="422" y="691"/>
                </a:cubicBezTo>
                <a:cubicBezTo>
                  <a:pt x="424" y="660"/>
                  <a:pt x="425" y="632"/>
                  <a:pt x="428" y="607"/>
                </a:cubicBezTo>
                <a:cubicBezTo>
                  <a:pt x="431" y="582"/>
                  <a:pt x="436" y="535"/>
                  <a:pt x="440" y="541"/>
                </a:cubicBezTo>
                <a:cubicBezTo>
                  <a:pt x="444" y="547"/>
                  <a:pt x="450" y="616"/>
                  <a:pt x="452" y="643"/>
                </a:cubicBezTo>
                <a:cubicBezTo>
                  <a:pt x="454" y="670"/>
                  <a:pt x="450" y="686"/>
                  <a:pt x="452" y="703"/>
                </a:cubicBezTo>
                <a:cubicBezTo>
                  <a:pt x="454" y="720"/>
                  <a:pt x="461" y="677"/>
                  <a:pt x="464" y="745"/>
                </a:cubicBezTo>
                <a:cubicBezTo>
                  <a:pt x="467" y="813"/>
                  <a:pt x="470" y="982"/>
                  <a:pt x="470" y="1111"/>
                </a:cubicBezTo>
                <a:cubicBezTo>
                  <a:pt x="470" y="1240"/>
                  <a:pt x="463" y="1400"/>
                  <a:pt x="464" y="1519"/>
                </a:cubicBezTo>
                <a:cubicBezTo>
                  <a:pt x="465" y="1638"/>
                  <a:pt x="472" y="1742"/>
                  <a:pt x="476" y="1825"/>
                </a:cubicBezTo>
                <a:cubicBezTo>
                  <a:pt x="480" y="1908"/>
                  <a:pt x="487" y="1962"/>
                  <a:pt x="488" y="2017"/>
                </a:cubicBezTo>
                <a:cubicBezTo>
                  <a:pt x="489" y="2072"/>
                  <a:pt x="481" y="2179"/>
                  <a:pt x="482" y="2155"/>
                </a:cubicBezTo>
                <a:cubicBezTo>
                  <a:pt x="483" y="2131"/>
                  <a:pt x="492" y="1969"/>
                  <a:pt x="494" y="1873"/>
                </a:cubicBezTo>
                <a:cubicBezTo>
                  <a:pt x="496" y="1777"/>
                  <a:pt x="492" y="1662"/>
                  <a:pt x="494" y="1579"/>
                </a:cubicBezTo>
                <a:cubicBezTo>
                  <a:pt x="496" y="1496"/>
                  <a:pt x="503" y="1428"/>
                  <a:pt x="506" y="1375"/>
                </a:cubicBezTo>
                <a:cubicBezTo>
                  <a:pt x="509" y="1322"/>
                  <a:pt x="510" y="1300"/>
                  <a:pt x="512" y="1261"/>
                </a:cubicBezTo>
                <a:cubicBezTo>
                  <a:pt x="514" y="1222"/>
                  <a:pt x="516" y="1181"/>
                  <a:pt x="518" y="1141"/>
                </a:cubicBezTo>
                <a:cubicBezTo>
                  <a:pt x="520" y="1101"/>
                  <a:pt x="523" y="1060"/>
                  <a:pt x="524" y="1021"/>
                </a:cubicBezTo>
                <a:cubicBezTo>
                  <a:pt x="525" y="982"/>
                  <a:pt x="523" y="942"/>
                  <a:pt x="524" y="907"/>
                </a:cubicBezTo>
                <a:cubicBezTo>
                  <a:pt x="525" y="872"/>
                  <a:pt x="530" y="837"/>
                  <a:pt x="530" y="811"/>
                </a:cubicBezTo>
                <a:cubicBezTo>
                  <a:pt x="530" y="785"/>
                  <a:pt x="522" y="713"/>
                  <a:pt x="524" y="751"/>
                </a:cubicBezTo>
                <a:cubicBezTo>
                  <a:pt x="526" y="789"/>
                  <a:pt x="537" y="962"/>
                  <a:pt x="542" y="1039"/>
                </a:cubicBezTo>
                <a:cubicBezTo>
                  <a:pt x="547" y="1116"/>
                  <a:pt x="552" y="1164"/>
                  <a:pt x="554" y="1213"/>
                </a:cubicBezTo>
                <a:cubicBezTo>
                  <a:pt x="556" y="1262"/>
                  <a:pt x="552" y="1288"/>
                  <a:pt x="554" y="1333"/>
                </a:cubicBezTo>
                <a:cubicBezTo>
                  <a:pt x="556" y="1378"/>
                  <a:pt x="563" y="1445"/>
                  <a:pt x="566" y="1483"/>
                </a:cubicBezTo>
                <a:cubicBezTo>
                  <a:pt x="569" y="1521"/>
                  <a:pt x="571" y="1532"/>
                  <a:pt x="572" y="1561"/>
                </a:cubicBezTo>
                <a:cubicBezTo>
                  <a:pt x="573" y="1590"/>
                  <a:pt x="572" y="1624"/>
                  <a:pt x="572" y="1657"/>
                </a:cubicBezTo>
                <a:cubicBezTo>
                  <a:pt x="572" y="1690"/>
                  <a:pt x="573" y="1727"/>
                  <a:pt x="572" y="1759"/>
                </a:cubicBezTo>
                <a:cubicBezTo>
                  <a:pt x="571" y="1791"/>
                  <a:pt x="563" y="1816"/>
                  <a:pt x="566" y="1849"/>
                </a:cubicBezTo>
                <a:cubicBezTo>
                  <a:pt x="569" y="1882"/>
                  <a:pt x="585" y="1912"/>
                  <a:pt x="590" y="1957"/>
                </a:cubicBezTo>
                <a:cubicBezTo>
                  <a:pt x="595" y="2002"/>
                  <a:pt x="595" y="2079"/>
                  <a:pt x="596" y="2119"/>
                </a:cubicBezTo>
                <a:cubicBezTo>
                  <a:pt x="597" y="2159"/>
                  <a:pt x="595" y="2206"/>
                  <a:pt x="596" y="2197"/>
                </a:cubicBezTo>
                <a:cubicBezTo>
                  <a:pt x="597" y="2188"/>
                  <a:pt x="600" y="2127"/>
                  <a:pt x="602" y="2065"/>
                </a:cubicBezTo>
                <a:cubicBezTo>
                  <a:pt x="604" y="2003"/>
                  <a:pt x="605" y="1922"/>
                  <a:pt x="608" y="1825"/>
                </a:cubicBezTo>
                <a:cubicBezTo>
                  <a:pt x="611" y="1728"/>
                  <a:pt x="616" y="1572"/>
                  <a:pt x="620" y="1483"/>
                </a:cubicBezTo>
                <a:cubicBezTo>
                  <a:pt x="624" y="1394"/>
                  <a:pt x="630" y="1340"/>
                  <a:pt x="632" y="1291"/>
                </a:cubicBezTo>
                <a:cubicBezTo>
                  <a:pt x="634" y="1242"/>
                  <a:pt x="630" y="1219"/>
                  <a:pt x="632" y="1189"/>
                </a:cubicBezTo>
                <a:cubicBezTo>
                  <a:pt x="634" y="1159"/>
                  <a:pt x="642" y="1130"/>
                  <a:pt x="644" y="1111"/>
                </a:cubicBezTo>
                <a:cubicBezTo>
                  <a:pt x="646" y="1092"/>
                  <a:pt x="643" y="1066"/>
                  <a:pt x="644" y="1075"/>
                </a:cubicBezTo>
                <a:cubicBezTo>
                  <a:pt x="645" y="1084"/>
                  <a:pt x="648" y="1138"/>
                  <a:pt x="650" y="1165"/>
                </a:cubicBezTo>
                <a:cubicBezTo>
                  <a:pt x="652" y="1192"/>
                  <a:pt x="654" y="1218"/>
                  <a:pt x="656" y="1237"/>
                </a:cubicBezTo>
                <a:cubicBezTo>
                  <a:pt x="658" y="1256"/>
                  <a:pt x="661" y="1255"/>
                  <a:pt x="662" y="1279"/>
                </a:cubicBezTo>
                <a:cubicBezTo>
                  <a:pt x="663" y="1303"/>
                  <a:pt x="662" y="1349"/>
                  <a:pt x="662" y="1381"/>
                </a:cubicBezTo>
                <a:cubicBezTo>
                  <a:pt x="662" y="1413"/>
                  <a:pt x="663" y="1436"/>
                  <a:pt x="662" y="1471"/>
                </a:cubicBezTo>
                <a:cubicBezTo>
                  <a:pt x="661" y="1506"/>
                  <a:pt x="657" y="1555"/>
                  <a:pt x="656" y="1591"/>
                </a:cubicBezTo>
                <a:cubicBezTo>
                  <a:pt x="655" y="1627"/>
                  <a:pt x="656" y="1663"/>
                  <a:pt x="656" y="1687"/>
                </a:cubicBezTo>
                <a:cubicBezTo>
                  <a:pt x="656" y="1711"/>
                  <a:pt x="648" y="1717"/>
                  <a:pt x="656" y="1735"/>
                </a:cubicBezTo>
                <a:cubicBezTo>
                  <a:pt x="664" y="1753"/>
                  <a:pt x="695" y="1695"/>
                  <a:pt x="704" y="1795"/>
                </a:cubicBezTo>
                <a:cubicBezTo>
                  <a:pt x="713" y="1895"/>
                  <a:pt x="711" y="2115"/>
                  <a:pt x="710" y="2335"/>
                </a:cubicBezTo>
              </a:path>
            </a:pathLst>
          </a:custGeom>
          <a:noFill/>
          <a:ln w="28575" cmpd="sng">
            <a:solidFill>
              <a:srgbClr val="FFFF00"/>
            </a:solidFill>
            <a:round/>
            <a:headEnd/>
            <a:tailEnd/>
          </a:ln>
          <a:effectLst/>
        </p:spPr>
        <p:txBody>
          <a:bodyPr wrap="none" anchor="ctr"/>
          <a:lstStyle/>
          <a:p>
            <a:endParaRPr lang="es-AR"/>
          </a:p>
        </p:txBody>
      </p:sp>
      <p:sp>
        <p:nvSpPr>
          <p:cNvPr id="10" name="Freeform 8">
            <a:extLst>
              <a:ext uri="{FF2B5EF4-FFF2-40B4-BE49-F238E27FC236}">
                <a16:creationId xmlns:a16="http://schemas.microsoft.com/office/drawing/2014/main" id="{B77581FF-5FB9-6CB3-EF9D-700DF2775F8A}"/>
              </a:ext>
            </a:extLst>
          </p:cNvPr>
          <p:cNvSpPr>
            <a:spLocks/>
          </p:cNvSpPr>
          <p:nvPr/>
        </p:nvSpPr>
        <p:spPr bwMode="auto">
          <a:xfrm>
            <a:off x="2971800" y="1568641"/>
            <a:ext cx="1790700" cy="4021137"/>
          </a:xfrm>
          <a:custGeom>
            <a:avLst/>
            <a:gdLst/>
            <a:ahLst/>
            <a:cxnLst>
              <a:cxn ang="0">
                <a:pos x="0" y="775"/>
              </a:cxn>
              <a:cxn ang="0">
                <a:pos x="36" y="571"/>
              </a:cxn>
              <a:cxn ang="0">
                <a:pos x="90" y="349"/>
              </a:cxn>
              <a:cxn ang="0">
                <a:pos x="162" y="157"/>
              </a:cxn>
              <a:cxn ang="0">
                <a:pos x="186" y="109"/>
              </a:cxn>
              <a:cxn ang="0">
                <a:pos x="210" y="61"/>
              </a:cxn>
              <a:cxn ang="0">
                <a:pos x="234" y="31"/>
              </a:cxn>
              <a:cxn ang="0">
                <a:pos x="264" y="7"/>
              </a:cxn>
              <a:cxn ang="0">
                <a:pos x="312" y="13"/>
              </a:cxn>
              <a:cxn ang="0">
                <a:pos x="372" y="85"/>
              </a:cxn>
              <a:cxn ang="0">
                <a:pos x="414" y="163"/>
              </a:cxn>
              <a:cxn ang="0">
                <a:pos x="474" y="277"/>
              </a:cxn>
              <a:cxn ang="0">
                <a:pos x="528" y="391"/>
              </a:cxn>
              <a:cxn ang="0">
                <a:pos x="588" y="529"/>
              </a:cxn>
              <a:cxn ang="0">
                <a:pos x="648" y="679"/>
              </a:cxn>
              <a:cxn ang="0">
                <a:pos x="708" y="865"/>
              </a:cxn>
              <a:cxn ang="0">
                <a:pos x="786" y="1069"/>
              </a:cxn>
              <a:cxn ang="0">
                <a:pos x="834" y="1243"/>
              </a:cxn>
              <a:cxn ang="0">
                <a:pos x="906" y="1459"/>
              </a:cxn>
              <a:cxn ang="0">
                <a:pos x="954" y="1651"/>
              </a:cxn>
              <a:cxn ang="0">
                <a:pos x="1002" y="1837"/>
              </a:cxn>
              <a:cxn ang="0">
                <a:pos x="1050" y="2047"/>
              </a:cxn>
              <a:cxn ang="0">
                <a:pos x="1080" y="2197"/>
              </a:cxn>
              <a:cxn ang="0">
                <a:pos x="1110" y="2383"/>
              </a:cxn>
              <a:cxn ang="0">
                <a:pos x="1128" y="2533"/>
              </a:cxn>
            </a:cxnLst>
            <a:rect l="0" t="0" r="r" b="b"/>
            <a:pathLst>
              <a:path w="1128" h="2533">
                <a:moveTo>
                  <a:pt x="0" y="775"/>
                </a:moveTo>
                <a:cubicBezTo>
                  <a:pt x="10" y="708"/>
                  <a:pt x="21" y="642"/>
                  <a:pt x="36" y="571"/>
                </a:cubicBezTo>
                <a:cubicBezTo>
                  <a:pt x="51" y="500"/>
                  <a:pt x="69" y="418"/>
                  <a:pt x="90" y="349"/>
                </a:cubicBezTo>
                <a:cubicBezTo>
                  <a:pt x="111" y="280"/>
                  <a:pt x="146" y="197"/>
                  <a:pt x="162" y="157"/>
                </a:cubicBezTo>
                <a:cubicBezTo>
                  <a:pt x="178" y="117"/>
                  <a:pt x="178" y="125"/>
                  <a:pt x="186" y="109"/>
                </a:cubicBezTo>
                <a:cubicBezTo>
                  <a:pt x="194" y="93"/>
                  <a:pt x="202" y="74"/>
                  <a:pt x="210" y="61"/>
                </a:cubicBezTo>
                <a:cubicBezTo>
                  <a:pt x="218" y="48"/>
                  <a:pt x="225" y="40"/>
                  <a:pt x="234" y="31"/>
                </a:cubicBezTo>
                <a:cubicBezTo>
                  <a:pt x="243" y="22"/>
                  <a:pt x="251" y="10"/>
                  <a:pt x="264" y="7"/>
                </a:cubicBezTo>
                <a:cubicBezTo>
                  <a:pt x="277" y="4"/>
                  <a:pt x="294" y="0"/>
                  <a:pt x="312" y="13"/>
                </a:cubicBezTo>
                <a:cubicBezTo>
                  <a:pt x="330" y="26"/>
                  <a:pt x="355" y="60"/>
                  <a:pt x="372" y="85"/>
                </a:cubicBezTo>
                <a:cubicBezTo>
                  <a:pt x="389" y="110"/>
                  <a:pt x="397" y="131"/>
                  <a:pt x="414" y="163"/>
                </a:cubicBezTo>
                <a:cubicBezTo>
                  <a:pt x="431" y="195"/>
                  <a:pt x="455" y="239"/>
                  <a:pt x="474" y="277"/>
                </a:cubicBezTo>
                <a:cubicBezTo>
                  <a:pt x="493" y="315"/>
                  <a:pt x="509" y="349"/>
                  <a:pt x="528" y="391"/>
                </a:cubicBezTo>
                <a:cubicBezTo>
                  <a:pt x="547" y="433"/>
                  <a:pt x="568" y="481"/>
                  <a:pt x="588" y="529"/>
                </a:cubicBezTo>
                <a:cubicBezTo>
                  <a:pt x="608" y="577"/>
                  <a:pt x="628" y="623"/>
                  <a:pt x="648" y="679"/>
                </a:cubicBezTo>
                <a:cubicBezTo>
                  <a:pt x="668" y="735"/>
                  <a:pt x="685" y="800"/>
                  <a:pt x="708" y="865"/>
                </a:cubicBezTo>
                <a:cubicBezTo>
                  <a:pt x="731" y="930"/>
                  <a:pt x="765" y="1006"/>
                  <a:pt x="786" y="1069"/>
                </a:cubicBezTo>
                <a:cubicBezTo>
                  <a:pt x="807" y="1132"/>
                  <a:pt x="814" y="1178"/>
                  <a:pt x="834" y="1243"/>
                </a:cubicBezTo>
                <a:cubicBezTo>
                  <a:pt x="854" y="1308"/>
                  <a:pt x="886" y="1391"/>
                  <a:pt x="906" y="1459"/>
                </a:cubicBezTo>
                <a:cubicBezTo>
                  <a:pt x="926" y="1527"/>
                  <a:pt x="938" y="1588"/>
                  <a:pt x="954" y="1651"/>
                </a:cubicBezTo>
                <a:cubicBezTo>
                  <a:pt x="970" y="1714"/>
                  <a:pt x="986" y="1771"/>
                  <a:pt x="1002" y="1837"/>
                </a:cubicBezTo>
                <a:cubicBezTo>
                  <a:pt x="1018" y="1903"/>
                  <a:pt x="1037" y="1987"/>
                  <a:pt x="1050" y="2047"/>
                </a:cubicBezTo>
                <a:cubicBezTo>
                  <a:pt x="1063" y="2107"/>
                  <a:pt x="1070" y="2141"/>
                  <a:pt x="1080" y="2197"/>
                </a:cubicBezTo>
                <a:cubicBezTo>
                  <a:pt x="1090" y="2253"/>
                  <a:pt x="1102" y="2327"/>
                  <a:pt x="1110" y="2383"/>
                </a:cubicBezTo>
                <a:cubicBezTo>
                  <a:pt x="1118" y="2439"/>
                  <a:pt x="1124" y="2504"/>
                  <a:pt x="1128" y="2533"/>
                </a:cubicBezTo>
              </a:path>
            </a:pathLst>
          </a:custGeom>
          <a:noFill/>
          <a:ln w="38100" cap="flat" cmpd="sng">
            <a:solidFill>
              <a:srgbClr val="FFFF00"/>
            </a:solidFill>
            <a:prstDash val="lgDash"/>
            <a:round/>
            <a:headEnd/>
            <a:tailEnd/>
          </a:ln>
          <a:effectLst/>
        </p:spPr>
        <p:txBody>
          <a:bodyPr wrap="none" anchor="ctr"/>
          <a:lstStyle/>
          <a:p>
            <a:endParaRPr lang="es-AR"/>
          </a:p>
        </p:txBody>
      </p:sp>
      <p:sp>
        <p:nvSpPr>
          <p:cNvPr id="11" name="Freeform 9">
            <a:extLst>
              <a:ext uri="{FF2B5EF4-FFF2-40B4-BE49-F238E27FC236}">
                <a16:creationId xmlns:a16="http://schemas.microsoft.com/office/drawing/2014/main" id="{971863EE-C48B-8C69-62AA-83B14081CB9C}"/>
              </a:ext>
            </a:extLst>
          </p:cNvPr>
          <p:cNvSpPr>
            <a:spLocks/>
          </p:cNvSpPr>
          <p:nvPr/>
        </p:nvSpPr>
        <p:spPr bwMode="auto">
          <a:xfrm>
            <a:off x="4457700" y="3667316"/>
            <a:ext cx="1295400" cy="1951037"/>
          </a:xfrm>
          <a:custGeom>
            <a:avLst/>
            <a:gdLst/>
            <a:ahLst/>
            <a:cxnLst>
              <a:cxn ang="0">
                <a:pos x="0" y="1229"/>
              </a:cxn>
              <a:cxn ang="0">
                <a:pos x="6" y="1037"/>
              </a:cxn>
              <a:cxn ang="0">
                <a:pos x="18" y="863"/>
              </a:cxn>
              <a:cxn ang="0">
                <a:pos x="54" y="629"/>
              </a:cxn>
              <a:cxn ang="0">
                <a:pos x="78" y="437"/>
              </a:cxn>
              <a:cxn ang="0">
                <a:pos x="120" y="269"/>
              </a:cxn>
              <a:cxn ang="0">
                <a:pos x="162" y="155"/>
              </a:cxn>
              <a:cxn ang="0">
                <a:pos x="186" y="89"/>
              </a:cxn>
              <a:cxn ang="0">
                <a:pos x="228" y="29"/>
              </a:cxn>
              <a:cxn ang="0">
                <a:pos x="258" y="5"/>
              </a:cxn>
              <a:cxn ang="0">
                <a:pos x="318" y="11"/>
              </a:cxn>
              <a:cxn ang="0">
                <a:pos x="372" y="71"/>
              </a:cxn>
              <a:cxn ang="0">
                <a:pos x="456" y="179"/>
              </a:cxn>
              <a:cxn ang="0">
                <a:pos x="516" y="293"/>
              </a:cxn>
              <a:cxn ang="0">
                <a:pos x="576" y="431"/>
              </a:cxn>
              <a:cxn ang="0">
                <a:pos x="636" y="593"/>
              </a:cxn>
              <a:cxn ang="0">
                <a:pos x="678" y="731"/>
              </a:cxn>
              <a:cxn ang="0">
                <a:pos x="732" y="887"/>
              </a:cxn>
              <a:cxn ang="0">
                <a:pos x="774" y="1055"/>
              </a:cxn>
              <a:cxn ang="0">
                <a:pos x="816" y="1193"/>
              </a:cxn>
            </a:cxnLst>
            <a:rect l="0" t="0" r="r" b="b"/>
            <a:pathLst>
              <a:path w="816" h="1229">
                <a:moveTo>
                  <a:pt x="0" y="1229"/>
                </a:moveTo>
                <a:cubicBezTo>
                  <a:pt x="1" y="1163"/>
                  <a:pt x="3" y="1098"/>
                  <a:pt x="6" y="1037"/>
                </a:cubicBezTo>
                <a:cubicBezTo>
                  <a:pt x="9" y="976"/>
                  <a:pt x="10" y="931"/>
                  <a:pt x="18" y="863"/>
                </a:cubicBezTo>
                <a:cubicBezTo>
                  <a:pt x="26" y="795"/>
                  <a:pt x="44" y="700"/>
                  <a:pt x="54" y="629"/>
                </a:cubicBezTo>
                <a:cubicBezTo>
                  <a:pt x="64" y="558"/>
                  <a:pt x="67" y="497"/>
                  <a:pt x="78" y="437"/>
                </a:cubicBezTo>
                <a:cubicBezTo>
                  <a:pt x="89" y="377"/>
                  <a:pt x="106" y="316"/>
                  <a:pt x="120" y="269"/>
                </a:cubicBezTo>
                <a:cubicBezTo>
                  <a:pt x="134" y="222"/>
                  <a:pt x="151" y="185"/>
                  <a:pt x="162" y="155"/>
                </a:cubicBezTo>
                <a:cubicBezTo>
                  <a:pt x="173" y="125"/>
                  <a:pt x="175" y="110"/>
                  <a:pt x="186" y="89"/>
                </a:cubicBezTo>
                <a:cubicBezTo>
                  <a:pt x="197" y="68"/>
                  <a:pt x="216" y="43"/>
                  <a:pt x="228" y="29"/>
                </a:cubicBezTo>
                <a:cubicBezTo>
                  <a:pt x="240" y="15"/>
                  <a:pt x="243" y="8"/>
                  <a:pt x="258" y="5"/>
                </a:cubicBezTo>
                <a:cubicBezTo>
                  <a:pt x="273" y="2"/>
                  <a:pt x="299" y="0"/>
                  <a:pt x="318" y="11"/>
                </a:cubicBezTo>
                <a:cubicBezTo>
                  <a:pt x="337" y="22"/>
                  <a:pt x="349" y="43"/>
                  <a:pt x="372" y="71"/>
                </a:cubicBezTo>
                <a:cubicBezTo>
                  <a:pt x="395" y="99"/>
                  <a:pt x="432" y="142"/>
                  <a:pt x="456" y="179"/>
                </a:cubicBezTo>
                <a:cubicBezTo>
                  <a:pt x="480" y="216"/>
                  <a:pt x="496" y="251"/>
                  <a:pt x="516" y="293"/>
                </a:cubicBezTo>
                <a:cubicBezTo>
                  <a:pt x="536" y="335"/>
                  <a:pt x="556" y="381"/>
                  <a:pt x="576" y="431"/>
                </a:cubicBezTo>
                <a:cubicBezTo>
                  <a:pt x="596" y="481"/>
                  <a:pt x="619" y="543"/>
                  <a:pt x="636" y="593"/>
                </a:cubicBezTo>
                <a:cubicBezTo>
                  <a:pt x="653" y="643"/>
                  <a:pt x="662" y="682"/>
                  <a:pt x="678" y="731"/>
                </a:cubicBezTo>
                <a:cubicBezTo>
                  <a:pt x="694" y="780"/>
                  <a:pt x="716" y="833"/>
                  <a:pt x="732" y="887"/>
                </a:cubicBezTo>
                <a:cubicBezTo>
                  <a:pt x="748" y="941"/>
                  <a:pt x="760" y="1004"/>
                  <a:pt x="774" y="1055"/>
                </a:cubicBezTo>
                <a:cubicBezTo>
                  <a:pt x="788" y="1106"/>
                  <a:pt x="807" y="1165"/>
                  <a:pt x="816" y="1193"/>
                </a:cubicBezTo>
              </a:path>
            </a:pathLst>
          </a:custGeom>
          <a:noFill/>
          <a:ln w="38100" cap="flat" cmpd="sng">
            <a:solidFill>
              <a:srgbClr val="A50021"/>
            </a:solidFill>
            <a:prstDash val="lgDash"/>
            <a:round/>
            <a:headEnd/>
            <a:tailEnd/>
          </a:ln>
          <a:effectLst/>
        </p:spPr>
        <p:txBody>
          <a:bodyPr wrap="none" anchor="ctr"/>
          <a:lstStyle/>
          <a:p>
            <a:endParaRPr lang="es-AR"/>
          </a:p>
        </p:txBody>
      </p:sp>
      <p:sp>
        <p:nvSpPr>
          <p:cNvPr id="12" name="Freeform 10">
            <a:extLst>
              <a:ext uri="{FF2B5EF4-FFF2-40B4-BE49-F238E27FC236}">
                <a16:creationId xmlns:a16="http://schemas.microsoft.com/office/drawing/2014/main" id="{FB560147-D9CE-6682-CD71-DA0FC08FFA3C}"/>
              </a:ext>
            </a:extLst>
          </p:cNvPr>
          <p:cNvSpPr>
            <a:spLocks/>
          </p:cNvSpPr>
          <p:nvPr/>
        </p:nvSpPr>
        <p:spPr bwMode="auto">
          <a:xfrm>
            <a:off x="4467225" y="3921316"/>
            <a:ext cx="1019175" cy="1725612"/>
          </a:xfrm>
          <a:custGeom>
            <a:avLst/>
            <a:gdLst/>
            <a:ahLst/>
            <a:cxnLst>
              <a:cxn ang="0">
                <a:pos x="24" y="961"/>
              </a:cxn>
              <a:cxn ang="0">
                <a:pos x="42" y="847"/>
              </a:cxn>
              <a:cxn ang="0">
                <a:pos x="60" y="751"/>
              </a:cxn>
              <a:cxn ang="0">
                <a:pos x="72" y="913"/>
              </a:cxn>
              <a:cxn ang="0">
                <a:pos x="78" y="1027"/>
              </a:cxn>
              <a:cxn ang="0">
                <a:pos x="120" y="1069"/>
              </a:cxn>
              <a:cxn ang="0">
                <a:pos x="186" y="889"/>
              </a:cxn>
              <a:cxn ang="0">
                <a:pos x="216" y="391"/>
              </a:cxn>
              <a:cxn ang="0">
                <a:pos x="222" y="151"/>
              </a:cxn>
              <a:cxn ang="0">
                <a:pos x="228" y="37"/>
              </a:cxn>
              <a:cxn ang="0">
                <a:pos x="240" y="187"/>
              </a:cxn>
              <a:cxn ang="0">
                <a:pos x="252" y="157"/>
              </a:cxn>
              <a:cxn ang="0">
                <a:pos x="264" y="247"/>
              </a:cxn>
              <a:cxn ang="0">
                <a:pos x="282" y="133"/>
              </a:cxn>
              <a:cxn ang="0">
                <a:pos x="306" y="55"/>
              </a:cxn>
              <a:cxn ang="0">
                <a:pos x="324" y="61"/>
              </a:cxn>
              <a:cxn ang="0">
                <a:pos x="324" y="163"/>
              </a:cxn>
              <a:cxn ang="0">
                <a:pos x="336" y="181"/>
              </a:cxn>
              <a:cxn ang="0">
                <a:pos x="348" y="103"/>
              </a:cxn>
              <a:cxn ang="0">
                <a:pos x="354" y="199"/>
              </a:cxn>
              <a:cxn ang="0">
                <a:pos x="372" y="415"/>
              </a:cxn>
              <a:cxn ang="0">
                <a:pos x="378" y="571"/>
              </a:cxn>
              <a:cxn ang="0">
                <a:pos x="384" y="697"/>
              </a:cxn>
              <a:cxn ang="0">
                <a:pos x="396" y="823"/>
              </a:cxn>
              <a:cxn ang="0">
                <a:pos x="402" y="913"/>
              </a:cxn>
              <a:cxn ang="0">
                <a:pos x="420" y="913"/>
              </a:cxn>
              <a:cxn ang="0">
                <a:pos x="426" y="763"/>
              </a:cxn>
              <a:cxn ang="0">
                <a:pos x="438" y="625"/>
              </a:cxn>
              <a:cxn ang="0">
                <a:pos x="444" y="529"/>
              </a:cxn>
              <a:cxn ang="0">
                <a:pos x="456" y="535"/>
              </a:cxn>
              <a:cxn ang="0">
                <a:pos x="456" y="637"/>
              </a:cxn>
              <a:cxn ang="0">
                <a:pos x="468" y="547"/>
              </a:cxn>
              <a:cxn ang="0">
                <a:pos x="474" y="439"/>
              </a:cxn>
              <a:cxn ang="0">
                <a:pos x="492" y="547"/>
              </a:cxn>
              <a:cxn ang="0">
                <a:pos x="528" y="469"/>
              </a:cxn>
              <a:cxn ang="0">
                <a:pos x="528" y="637"/>
              </a:cxn>
              <a:cxn ang="0">
                <a:pos x="540" y="847"/>
              </a:cxn>
              <a:cxn ang="0">
                <a:pos x="540" y="967"/>
              </a:cxn>
              <a:cxn ang="0">
                <a:pos x="564" y="955"/>
              </a:cxn>
              <a:cxn ang="0">
                <a:pos x="570" y="853"/>
              </a:cxn>
              <a:cxn ang="0">
                <a:pos x="606" y="973"/>
              </a:cxn>
              <a:cxn ang="0">
                <a:pos x="642" y="1063"/>
              </a:cxn>
            </a:cxnLst>
            <a:rect l="0" t="0" r="r" b="b"/>
            <a:pathLst>
              <a:path w="642" h="1087">
                <a:moveTo>
                  <a:pt x="0" y="1069"/>
                </a:moveTo>
                <a:cubicBezTo>
                  <a:pt x="9" y="1029"/>
                  <a:pt x="18" y="990"/>
                  <a:pt x="24" y="961"/>
                </a:cubicBezTo>
                <a:cubicBezTo>
                  <a:pt x="30" y="932"/>
                  <a:pt x="33" y="914"/>
                  <a:pt x="36" y="895"/>
                </a:cubicBezTo>
                <a:cubicBezTo>
                  <a:pt x="39" y="876"/>
                  <a:pt x="40" y="863"/>
                  <a:pt x="42" y="847"/>
                </a:cubicBezTo>
                <a:cubicBezTo>
                  <a:pt x="44" y="831"/>
                  <a:pt x="45" y="815"/>
                  <a:pt x="48" y="799"/>
                </a:cubicBezTo>
                <a:cubicBezTo>
                  <a:pt x="51" y="783"/>
                  <a:pt x="57" y="750"/>
                  <a:pt x="60" y="751"/>
                </a:cubicBezTo>
                <a:cubicBezTo>
                  <a:pt x="63" y="752"/>
                  <a:pt x="64" y="778"/>
                  <a:pt x="66" y="805"/>
                </a:cubicBezTo>
                <a:cubicBezTo>
                  <a:pt x="68" y="832"/>
                  <a:pt x="70" y="882"/>
                  <a:pt x="72" y="913"/>
                </a:cubicBezTo>
                <a:cubicBezTo>
                  <a:pt x="74" y="944"/>
                  <a:pt x="77" y="972"/>
                  <a:pt x="78" y="991"/>
                </a:cubicBezTo>
                <a:cubicBezTo>
                  <a:pt x="79" y="1010"/>
                  <a:pt x="77" y="1013"/>
                  <a:pt x="78" y="1027"/>
                </a:cubicBezTo>
                <a:cubicBezTo>
                  <a:pt x="79" y="1041"/>
                  <a:pt x="77" y="1068"/>
                  <a:pt x="84" y="1075"/>
                </a:cubicBezTo>
                <a:cubicBezTo>
                  <a:pt x="91" y="1082"/>
                  <a:pt x="108" y="1072"/>
                  <a:pt x="120" y="1069"/>
                </a:cubicBezTo>
                <a:cubicBezTo>
                  <a:pt x="132" y="1066"/>
                  <a:pt x="145" y="1087"/>
                  <a:pt x="156" y="1057"/>
                </a:cubicBezTo>
                <a:cubicBezTo>
                  <a:pt x="167" y="1027"/>
                  <a:pt x="178" y="958"/>
                  <a:pt x="186" y="889"/>
                </a:cubicBezTo>
                <a:cubicBezTo>
                  <a:pt x="194" y="820"/>
                  <a:pt x="199" y="726"/>
                  <a:pt x="204" y="643"/>
                </a:cubicBezTo>
                <a:cubicBezTo>
                  <a:pt x="209" y="560"/>
                  <a:pt x="214" y="467"/>
                  <a:pt x="216" y="391"/>
                </a:cubicBezTo>
                <a:cubicBezTo>
                  <a:pt x="218" y="315"/>
                  <a:pt x="215" y="227"/>
                  <a:pt x="216" y="187"/>
                </a:cubicBezTo>
                <a:cubicBezTo>
                  <a:pt x="217" y="147"/>
                  <a:pt x="220" y="166"/>
                  <a:pt x="222" y="151"/>
                </a:cubicBezTo>
                <a:cubicBezTo>
                  <a:pt x="224" y="136"/>
                  <a:pt x="227" y="116"/>
                  <a:pt x="228" y="97"/>
                </a:cubicBezTo>
                <a:cubicBezTo>
                  <a:pt x="229" y="78"/>
                  <a:pt x="227" y="31"/>
                  <a:pt x="228" y="37"/>
                </a:cubicBezTo>
                <a:cubicBezTo>
                  <a:pt x="229" y="43"/>
                  <a:pt x="232" y="108"/>
                  <a:pt x="234" y="133"/>
                </a:cubicBezTo>
                <a:cubicBezTo>
                  <a:pt x="236" y="158"/>
                  <a:pt x="239" y="170"/>
                  <a:pt x="240" y="187"/>
                </a:cubicBezTo>
                <a:cubicBezTo>
                  <a:pt x="241" y="204"/>
                  <a:pt x="238" y="240"/>
                  <a:pt x="240" y="235"/>
                </a:cubicBezTo>
                <a:cubicBezTo>
                  <a:pt x="242" y="230"/>
                  <a:pt x="248" y="161"/>
                  <a:pt x="252" y="157"/>
                </a:cubicBezTo>
                <a:cubicBezTo>
                  <a:pt x="256" y="153"/>
                  <a:pt x="262" y="196"/>
                  <a:pt x="264" y="211"/>
                </a:cubicBezTo>
                <a:cubicBezTo>
                  <a:pt x="266" y="226"/>
                  <a:pt x="261" y="248"/>
                  <a:pt x="264" y="247"/>
                </a:cubicBezTo>
                <a:cubicBezTo>
                  <a:pt x="267" y="246"/>
                  <a:pt x="279" y="224"/>
                  <a:pt x="282" y="205"/>
                </a:cubicBezTo>
                <a:cubicBezTo>
                  <a:pt x="285" y="186"/>
                  <a:pt x="280" y="151"/>
                  <a:pt x="282" y="133"/>
                </a:cubicBezTo>
                <a:cubicBezTo>
                  <a:pt x="284" y="115"/>
                  <a:pt x="290" y="110"/>
                  <a:pt x="294" y="97"/>
                </a:cubicBezTo>
                <a:cubicBezTo>
                  <a:pt x="298" y="84"/>
                  <a:pt x="302" y="71"/>
                  <a:pt x="306" y="55"/>
                </a:cubicBezTo>
                <a:cubicBezTo>
                  <a:pt x="310" y="39"/>
                  <a:pt x="315" y="0"/>
                  <a:pt x="318" y="1"/>
                </a:cubicBezTo>
                <a:cubicBezTo>
                  <a:pt x="321" y="2"/>
                  <a:pt x="323" y="43"/>
                  <a:pt x="324" y="61"/>
                </a:cubicBezTo>
                <a:cubicBezTo>
                  <a:pt x="325" y="79"/>
                  <a:pt x="324" y="92"/>
                  <a:pt x="324" y="109"/>
                </a:cubicBezTo>
                <a:cubicBezTo>
                  <a:pt x="324" y="126"/>
                  <a:pt x="324" y="145"/>
                  <a:pt x="324" y="163"/>
                </a:cubicBezTo>
                <a:cubicBezTo>
                  <a:pt x="324" y="181"/>
                  <a:pt x="322" y="214"/>
                  <a:pt x="324" y="217"/>
                </a:cubicBezTo>
                <a:cubicBezTo>
                  <a:pt x="326" y="220"/>
                  <a:pt x="333" y="193"/>
                  <a:pt x="336" y="181"/>
                </a:cubicBezTo>
                <a:cubicBezTo>
                  <a:pt x="339" y="169"/>
                  <a:pt x="340" y="158"/>
                  <a:pt x="342" y="145"/>
                </a:cubicBezTo>
                <a:cubicBezTo>
                  <a:pt x="344" y="132"/>
                  <a:pt x="347" y="104"/>
                  <a:pt x="348" y="103"/>
                </a:cubicBezTo>
                <a:cubicBezTo>
                  <a:pt x="349" y="102"/>
                  <a:pt x="347" y="123"/>
                  <a:pt x="348" y="139"/>
                </a:cubicBezTo>
                <a:cubicBezTo>
                  <a:pt x="349" y="155"/>
                  <a:pt x="352" y="173"/>
                  <a:pt x="354" y="199"/>
                </a:cubicBezTo>
                <a:cubicBezTo>
                  <a:pt x="356" y="225"/>
                  <a:pt x="357" y="259"/>
                  <a:pt x="360" y="295"/>
                </a:cubicBezTo>
                <a:cubicBezTo>
                  <a:pt x="363" y="331"/>
                  <a:pt x="369" y="381"/>
                  <a:pt x="372" y="415"/>
                </a:cubicBezTo>
                <a:cubicBezTo>
                  <a:pt x="375" y="449"/>
                  <a:pt x="377" y="473"/>
                  <a:pt x="378" y="499"/>
                </a:cubicBezTo>
                <a:cubicBezTo>
                  <a:pt x="379" y="525"/>
                  <a:pt x="377" y="549"/>
                  <a:pt x="378" y="571"/>
                </a:cubicBezTo>
                <a:cubicBezTo>
                  <a:pt x="379" y="593"/>
                  <a:pt x="383" y="610"/>
                  <a:pt x="384" y="631"/>
                </a:cubicBezTo>
                <a:cubicBezTo>
                  <a:pt x="385" y="652"/>
                  <a:pt x="383" y="674"/>
                  <a:pt x="384" y="697"/>
                </a:cubicBezTo>
                <a:cubicBezTo>
                  <a:pt x="385" y="720"/>
                  <a:pt x="388" y="748"/>
                  <a:pt x="390" y="769"/>
                </a:cubicBezTo>
                <a:cubicBezTo>
                  <a:pt x="392" y="790"/>
                  <a:pt x="394" y="807"/>
                  <a:pt x="396" y="823"/>
                </a:cubicBezTo>
                <a:cubicBezTo>
                  <a:pt x="398" y="839"/>
                  <a:pt x="401" y="850"/>
                  <a:pt x="402" y="865"/>
                </a:cubicBezTo>
                <a:cubicBezTo>
                  <a:pt x="403" y="880"/>
                  <a:pt x="401" y="895"/>
                  <a:pt x="402" y="913"/>
                </a:cubicBezTo>
                <a:cubicBezTo>
                  <a:pt x="403" y="931"/>
                  <a:pt x="405" y="973"/>
                  <a:pt x="408" y="973"/>
                </a:cubicBezTo>
                <a:cubicBezTo>
                  <a:pt x="411" y="973"/>
                  <a:pt x="417" y="939"/>
                  <a:pt x="420" y="913"/>
                </a:cubicBezTo>
                <a:cubicBezTo>
                  <a:pt x="423" y="887"/>
                  <a:pt x="425" y="842"/>
                  <a:pt x="426" y="817"/>
                </a:cubicBezTo>
                <a:cubicBezTo>
                  <a:pt x="427" y="792"/>
                  <a:pt x="426" y="778"/>
                  <a:pt x="426" y="763"/>
                </a:cubicBezTo>
                <a:cubicBezTo>
                  <a:pt x="426" y="748"/>
                  <a:pt x="424" y="750"/>
                  <a:pt x="426" y="727"/>
                </a:cubicBezTo>
                <a:cubicBezTo>
                  <a:pt x="428" y="704"/>
                  <a:pt x="436" y="652"/>
                  <a:pt x="438" y="625"/>
                </a:cubicBezTo>
                <a:cubicBezTo>
                  <a:pt x="440" y="598"/>
                  <a:pt x="437" y="581"/>
                  <a:pt x="438" y="565"/>
                </a:cubicBezTo>
                <a:cubicBezTo>
                  <a:pt x="439" y="549"/>
                  <a:pt x="442" y="542"/>
                  <a:pt x="444" y="529"/>
                </a:cubicBezTo>
                <a:cubicBezTo>
                  <a:pt x="446" y="516"/>
                  <a:pt x="448" y="486"/>
                  <a:pt x="450" y="487"/>
                </a:cubicBezTo>
                <a:cubicBezTo>
                  <a:pt x="452" y="488"/>
                  <a:pt x="455" y="518"/>
                  <a:pt x="456" y="535"/>
                </a:cubicBezTo>
                <a:cubicBezTo>
                  <a:pt x="457" y="552"/>
                  <a:pt x="456" y="572"/>
                  <a:pt x="456" y="589"/>
                </a:cubicBezTo>
                <a:cubicBezTo>
                  <a:pt x="456" y="606"/>
                  <a:pt x="454" y="637"/>
                  <a:pt x="456" y="637"/>
                </a:cubicBezTo>
                <a:cubicBezTo>
                  <a:pt x="458" y="637"/>
                  <a:pt x="466" y="604"/>
                  <a:pt x="468" y="589"/>
                </a:cubicBezTo>
                <a:cubicBezTo>
                  <a:pt x="470" y="574"/>
                  <a:pt x="468" y="562"/>
                  <a:pt x="468" y="547"/>
                </a:cubicBezTo>
                <a:cubicBezTo>
                  <a:pt x="468" y="532"/>
                  <a:pt x="467" y="517"/>
                  <a:pt x="468" y="499"/>
                </a:cubicBezTo>
                <a:cubicBezTo>
                  <a:pt x="469" y="481"/>
                  <a:pt x="472" y="441"/>
                  <a:pt x="474" y="439"/>
                </a:cubicBezTo>
                <a:cubicBezTo>
                  <a:pt x="476" y="437"/>
                  <a:pt x="477" y="469"/>
                  <a:pt x="480" y="487"/>
                </a:cubicBezTo>
                <a:cubicBezTo>
                  <a:pt x="483" y="505"/>
                  <a:pt x="487" y="544"/>
                  <a:pt x="492" y="547"/>
                </a:cubicBezTo>
                <a:cubicBezTo>
                  <a:pt x="497" y="550"/>
                  <a:pt x="504" y="518"/>
                  <a:pt x="510" y="505"/>
                </a:cubicBezTo>
                <a:cubicBezTo>
                  <a:pt x="516" y="492"/>
                  <a:pt x="525" y="460"/>
                  <a:pt x="528" y="469"/>
                </a:cubicBezTo>
                <a:cubicBezTo>
                  <a:pt x="531" y="478"/>
                  <a:pt x="528" y="531"/>
                  <a:pt x="528" y="559"/>
                </a:cubicBezTo>
                <a:cubicBezTo>
                  <a:pt x="528" y="587"/>
                  <a:pt x="527" y="607"/>
                  <a:pt x="528" y="637"/>
                </a:cubicBezTo>
                <a:cubicBezTo>
                  <a:pt x="529" y="667"/>
                  <a:pt x="532" y="704"/>
                  <a:pt x="534" y="739"/>
                </a:cubicBezTo>
                <a:cubicBezTo>
                  <a:pt x="536" y="774"/>
                  <a:pt x="539" y="819"/>
                  <a:pt x="540" y="847"/>
                </a:cubicBezTo>
                <a:cubicBezTo>
                  <a:pt x="541" y="875"/>
                  <a:pt x="540" y="887"/>
                  <a:pt x="540" y="907"/>
                </a:cubicBezTo>
                <a:cubicBezTo>
                  <a:pt x="540" y="927"/>
                  <a:pt x="540" y="948"/>
                  <a:pt x="540" y="967"/>
                </a:cubicBezTo>
                <a:cubicBezTo>
                  <a:pt x="540" y="986"/>
                  <a:pt x="536" y="1023"/>
                  <a:pt x="540" y="1021"/>
                </a:cubicBezTo>
                <a:cubicBezTo>
                  <a:pt x="544" y="1019"/>
                  <a:pt x="559" y="976"/>
                  <a:pt x="564" y="955"/>
                </a:cubicBezTo>
                <a:cubicBezTo>
                  <a:pt x="569" y="934"/>
                  <a:pt x="569" y="912"/>
                  <a:pt x="570" y="895"/>
                </a:cubicBezTo>
                <a:cubicBezTo>
                  <a:pt x="571" y="878"/>
                  <a:pt x="568" y="852"/>
                  <a:pt x="570" y="853"/>
                </a:cubicBezTo>
                <a:cubicBezTo>
                  <a:pt x="572" y="854"/>
                  <a:pt x="576" y="881"/>
                  <a:pt x="582" y="901"/>
                </a:cubicBezTo>
                <a:cubicBezTo>
                  <a:pt x="588" y="921"/>
                  <a:pt x="599" y="953"/>
                  <a:pt x="606" y="973"/>
                </a:cubicBezTo>
                <a:cubicBezTo>
                  <a:pt x="613" y="993"/>
                  <a:pt x="618" y="1006"/>
                  <a:pt x="624" y="1021"/>
                </a:cubicBezTo>
                <a:cubicBezTo>
                  <a:pt x="630" y="1036"/>
                  <a:pt x="639" y="1056"/>
                  <a:pt x="642" y="1063"/>
                </a:cubicBezTo>
              </a:path>
            </a:pathLst>
          </a:custGeom>
          <a:noFill/>
          <a:ln w="28575" cmpd="sng">
            <a:solidFill>
              <a:srgbClr val="A50021"/>
            </a:solidFill>
            <a:round/>
            <a:headEnd/>
            <a:tailEnd/>
          </a:ln>
          <a:effectLst/>
        </p:spPr>
        <p:txBody>
          <a:bodyPr wrap="none" anchor="ctr"/>
          <a:lstStyle/>
          <a:p>
            <a:endParaRPr lang="es-AR"/>
          </a:p>
        </p:txBody>
      </p:sp>
      <p:grpSp>
        <p:nvGrpSpPr>
          <p:cNvPr id="13" name="Group 14">
            <a:extLst>
              <a:ext uri="{FF2B5EF4-FFF2-40B4-BE49-F238E27FC236}">
                <a16:creationId xmlns:a16="http://schemas.microsoft.com/office/drawing/2014/main" id="{ED35C0ED-B54F-3157-62FF-84CDB54952E9}"/>
              </a:ext>
            </a:extLst>
          </p:cNvPr>
          <p:cNvGrpSpPr>
            <a:grpSpLocks/>
          </p:cNvGrpSpPr>
          <p:nvPr/>
        </p:nvGrpSpPr>
        <p:grpSpPr bwMode="auto">
          <a:xfrm>
            <a:off x="2657475" y="5304028"/>
            <a:ext cx="3914775" cy="631825"/>
            <a:chOff x="1302" y="3156"/>
            <a:chExt cx="2466" cy="398"/>
          </a:xfrm>
        </p:grpSpPr>
        <p:grpSp>
          <p:nvGrpSpPr>
            <p:cNvPr id="14" name="Group 15">
              <a:extLst>
                <a:ext uri="{FF2B5EF4-FFF2-40B4-BE49-F238E27FC236}">
                  <a16:creationId xmlns:a16="http://schemas.microsoft.com/office/drawing/2014/main" id="{AAE7B1C9-07C2-A593-9D1D-C69C8A6DA5A0}"/>
                </a:ext>
              </a:extLst>
            </p:cNvPr>
            <p:cNvGrpSpPr>
              <a:grpSpLocks/>
            </p:cNvGrpSpPr>
            <p:nvPr/>
          </p:nvGrpSpPr>
          <p:grpSpPr bwMode="auto">
            <a:xfrm>
              <a:off x="1302" y="3366"/>
              <a:ext cx="2166" cy="188"/>
              <a:chOff x="1302" y="3366"/>
              <a:chExt cx="2166" cy="188"/>
            </a:xfrm>
          </p:grpSpPr>
          <p:grpSp>
            <p:nvGrpSpPr>
              <p:cNvPr id="16" name="Group 16">
                <a:extLst>
                  <a:ext uri="{FF2B5EF4-FFF2-40B4-BE49-F238E27FC236}">
                    <a16:creationId xmlns:a16="http://schemas.microsoft.com/office/drawing/2014/main" id="{6A9D15AE-47D1-D791-2DD7-959CCA59261E}"/>
                  </a:ext>
                </a:extLst>
              </p:cNvPr>
              <p:cNvGrpSpPr>
                <a:grpSpLocks/>
              </p:cNvGrpSpPr>
              <p:nvPr/>
            </p:nvGrpSpPr>
            <p:grpSpPr bwMode="auto">
              <a:xfrm>
                <a:off x="1302" y="3366"/>
                <a:ext cx="2166" cy="54"/>
                <a:chOff x="1302" y="3366"/>
                <a:chExt cx="2166" cy="54"/>
              </a:xfrm>
            </p:grpSpPr>
            <p:sp>
              <p:nvSpPr>
                <p:cNvPr id="24" name="Line 17">
                  <a:extLst>
                    <a:ext uri="{FF2B5EF4-FFF2-40B4-BE49-F238E27FC236}">
                      <a16:creationId xmlns:a16="http://schemas.microsoft.com/office/drawing/2014/main" id="{EDC5FB64-2815-5182-DC74-1431C85A7CCA}"/>
                    </a:ext>
                  </a:extLst>
                </p:cNvPr>
                <p:cNvSpPr>
                  <a:spLocks noChangeShapeType="1"/>
                </p:cNvSpPr>
                <p:nvPr/>
              </p:nvSpPr>
              <p:spPr bwMode="auto">
                <a:xfrm flipV="1">
                  <a:off x="1302" y="3366"/>
                  <a:ext cx="2166" cy="0"/>
                </a:xfrm>
                <a:prstGeom prst="line">
                  <a:avLst/>
                </a:prstGeom>
                <a:noFill/>
                <a:ln w="38100">
                  <a:solidFill>
                    <a:schemeClr val="tx1"/>
                  </a:solidFill>
                  <a:round/>
                  <a:headEnd/>
                  <a:tailEnd/>
                </a:ln>
                <a:effectLst/>
              </p:spPr>
              <p:txBody>
                <a:bodyPr wrap="none" anchor="ctr"/>
                <a:lstStyle/>
                <a:p>
                  <a:endParaRPr lang="es-AR"/>
                </a:p>
              </p:txBody>
            </p:sp>
            <p:sp>
              <p:nvSpPr>
                <p:cNvPr id="25" name="Line 18">
                  <a:extLst>
                    <a:ext uri="{FF2B5EF4-FFF2-40B4-BE49-F238E27FC236}">
                      <a16:creationId xmlns:a16="http://schemas.microsoft.com/office/drawing/2014/main" id="{2791EF12-8C39-C63B-F6C8-81318CBA4741}"/>
                    </a:ext>
                  </a:extLst>
                </p:cNvPr>
                <p:cNvSpPr>
                  <a:spLocks noChangeShapeType="1"/>
                </p:cNvSpPr>
                <p:nvPr/>
              </p:nvSpPr>
              <p:spPr bwMode="auto">
                <a:xfrm>
                  <a:off x="1488" y="3377"/>
                  <a:ext cx="0" cy="42"/>
                </a:xfrm>
                <a:prstGeom prst="line">
                  <a:avLst/>
                </a:prstGeom>
                <a:noFill/>
                <a:ln w="38100">
                  <a:solidFill>
                    <a:schemeClr val="tx1"/>
                  </a:solidFill>
                  <a:round/>
                  <a:headEnd/>
                  <a:tailEnd/>
                </a:ln>
                <a:effectLst/>
              </p:spPr>
              <p:txBody>
                <a:bodyPr wrap="none" anchor="ctr"/>
                <a:lstStyle/>
                <a:p>
                  <a:endParaRPr lang="es-AR"/>
                </a:p>
              </p:txBody>
            </p:sp>
            <p:sp>
              <p:nvSpPr>
                <p:cNvPr id="26" name="Line 19">
                  <a:extLst>
                    <a:ext uri="{FF2B5EF4-FFF2-40B4-BE49-F238E27FC236}">
                      <a16:creationId xmlns:a16="http://schemas.microsoft.com/office/drawing/2014/main" id="{632311D8-964B-5801-FB34-1EFBE4F979F4}"/>
                    </a:ext>
                  </a:extLst>
                </p:cNvPr>
                <p:cNvSpPr>
                  <a:spLocks noChangeShapeType="1"/>
                </p:cNvSpPr>
                <p:nvPr/>
              </p:nvSpPr>
              <p:spPr bwMode="auto">
                <a:xfrm>
                  <a:off x="2262" y="3378"/>
                  <a:ext cx="0" cy="42"/>
                </a:xfrm>
                <a:prstGeom prst="line">
                  <a:avLst/>
                </a:prstGeom>
                <a:noFill/>
                <a:ln w="38100">
                  <a:solidFill>
                    <a:schemeClr val="tx1"/>
                  </a:solidFill>
                  <a:round/>
                  <a:headEnd/>
                  <a:tailEnd/>
                </a:ln>
                <a:effectLst/>
              </p:spPr>
              <p:txBody>
                <a:bodyPr wrap="none" anchor="ctr"/>
                <a:lstStyle/>
                <a:p>
                  <a:endParaRPr lang="es-AR"/>
                </a:p>
              </p:txBody>
            </p:sp>
            <p:sp>
              <p:nvSpPr>
                <p:cNvPr id="27" name="Line 20">
                  <a:extLst>
                    <a:ext uri="{FF2B5EF4-FFF2-40B4-BE49-F238E27FC236}">
                      <a16:creationId xmlns:a16="http://schemas.microsoft.com/office/drawing/2014/main" id="{8D41CFC2-A4BF-2E47-A5D1-3E9E882F4A8E}"/>
                    </a:ext>
                  </a:extLst>
                </p:cNvPr>
                <p:cNvSpPr>
                  <a:spLocks noChangeShapeType="1"/>
                </p:cNvSpPr>
                <p:nvPr/>
              </p:nvSpPr>
              <p:spPr bwMode="auto">
                <a:xfrm>
                  <a:off x="2010" y="3377"/>
                  <a:ext cx="0" cy="42"/>
                </a:xfrm>
                <a:prstGeom prst="line">
                  <a:avLst/>
                </a:prstGeom>
                <a:noFill/>
                <a:ln w="38100">
                  <a:solidFill>
                    <a:schemeClr val="tx1"/>
                  </a:solidFill>
                  <a:round/>
                  <a:headEnd/>
                  <a:tailEnd/>
                </a:ln>
                <a:effectLst/>
              </p:spPr>
              <p:txBody>
                <a:bodyPr wrap="none" anchor="ctr"/>
                <a:lstStyle/>
                <a:p>
                  <a:endParaRPr lang="es-AR"/>
                </a:p>
              </p:txBody>
            </p:sp>
            <p:sp>
              <p:nvSpPr>
                <p:cNvPr id="28" name="Line 21">
                  <a:extLst>
                    <a:ext uri="{FF2B5EF4-FFF2-40B4-BE49-F238E27FC236}">
                      <a16:creationId xmlns:a16="http://schemas.microsoft.com/office/drawing/2014/main" id="{17930E9B-3120-7C9C-B33C-2A67F1537ECE}"/>
                    </a:ext>
                  </a:extLst>
                </p:cNvPr>
                <p:cNvSpPr>
                  <a:spLocks noChangeShapeType="1"/>
                </p:cNvSpPr>
                <p:nvPr/>
              </p:nvSpPr>
              <p:spPr bwMode="auto">
                <a:xfrm>
                  <a:off x="2520" y="3377"/>
                  <a:ext cx="0" cy="42"/>
                </a:xfrm>
                <a:prstGeom prst="line">
                  <a:avLst/>
                </a:prstGeom>
                <a:noFill/>
                <a:ln w="38100">
                  <a:solidFill>
                    <a:schemeClr val="tx1"/>
                  </a:solidFill>
                  <a:round/>
                  <a:headEnd/>
                  <a:tailEnd/>
                </a:ln>
                <a:effectLst/>
              </p:spPr>
              <p:txBody>
                <a:bodyPr wrap="none" anchor="ctr"/>
                <a:lstStyle/>
                <a:p>
                  <a:endParaRPr lang="es-AR"/>
                </a:p>
              </p:txBody>
            </p:sp>
            <p:sp>
              <p:nvSpPr>
                <p:cNvPr id="29" name="Line 22">
                  <a:extLst>
                    <a:ext uri="{FF2B5EF4-FFF2-40B4-BE49-F238E27FC236}">
                      <a16:creationId xmlns:a16="http://schemas.microsoft.com/office/drawing/2014/main" id="{7C1607BD-6120-9345-3280-0A92E525635D}"/>
                    </a:ext>
                  </a:extLst>
                </p:cNvPr>
                <p:cNvSpPr>
                  <a:spLocks noChangeShapeType="1"/>
                </p:cNvSpPr>
                <p:nvPr/>
              </p:nvSpPr>
              <p:spPr bwMode="auto">
                <a:xfrm>
                  <a:off x="2754" y="3377"/>
                  <a:ext cx="0" cy="42"/>
                </a:xfrm>
                <a:prstGeom prst="line">
                  <a:avLst/>
                </a:prstGeom>
                <a:noFill/>
                <a:ln w="38100">
                  <a:solidFill>
                    <a:schemeClr val="tx1"/>
                  </a:solidFill>
                  <a:round/>
                  <a:headEnd/>
                  <a:tailEnd/>
                </a:ln>
                <a:effectLst/>
              </p:spPr>
              <p:txBody>
                <a:bodyPr wrap="none" anchor="ctr"/>
                <a:lstStyle/>
                <a:p>
                  <a:endParaRPr lang="es-AR"/>
                </a:p>
              </p:txBody>
            </p:sp>
            <p:sp>
              <p:nvSpPr>
                <p:cNvPr id="30" name="Line 23">
                  <a:extLst>
                    <a:ext uri="{FF2B5EF4-FFF2-40B4-BE49-F238E27FC236}">
                      <a16:creationId xmlns:a16="http://schemas.microsoft.com/office/drawing/2014/main" id="{88AC3AAD-572F-A403-3086-6A2C69FD13CF}"/>
                    </a:ext>
                  </a:extLst>
                </p:cNvPr>
                <p:cNvSpPr>
                  <a:spLocks noChangeShapeType="1"/>
                </p:cNvSpPr>
                <p:nvPr/>
              </p:nvSpPr>
              <p:spPr bwMode="auto">
                <a:xfrm>
                  <a:off x="2964" y="3377"/>
                  <a:ext cx="0" cy="42"/>
                </a:xfrm>
                <a:prstGeom prst="line">
                  <a:avLst/>
                </a:prstGeom>
                <a:noFill/>
                <a:ln w="38100">
                  <a:solidFill>
                    <a:schemeClr val="tx1"/>
                  </a:solidFill>
                  <a:round/>
                  <a:headEnd/>
                  <a:tailEnd/>
                </a:ln>
                <a:effectLst/>
              </p:spPr>
              <p:txBody>
                <a:bodyPr wrap="none" anchor="ctr"/>
                <a:lstStyle/>
                <a:p>
                  <a:endParaRPr lang="es-AR"/>
                </a:p>
              </p:txBody>
            </p:sp>
            <p:sp>
              <p:nvSpPr>
                <p:cNvPr id="31" name="Line 24">
                  <a:extLst>
                    <a:ext uri="{FF2B5EF4-FFF2-40B4-BE49-F238E27FC236}">
                      <a16:creationId xmlns:a16="http://schemas.microsoft.com/office/drawing/2014/main" id="{32E89482-C12F-D72E-F96E-CD6BE25C6ACB}"/>
                    </a:ext>
                  </a:extLst>
                </p:cNvPr>
                <p:cNvSpPr>
                  <a:spLocks noChangeShapeType="1"/>
                </p:cNvSpPr>
                <p:nvPr/>
              </p:nvSpPr>
              <p:spPr bwMode="auto">
                <a:xfrm>
                  <a:off x="3258" y="3377"/>
                  <a:ext cx="0" cy="42"/>
                </a:xfrm>
                <a:prstGeom prst="line">
                  <a:avLst/>
                </a:prstGeom>
                <a:noFill/>
                <a:ln w="38100">
                  <a:solidFill>
                    <a:schemeClr val="tx1"/>
                  </a:solidFill>
                  <a:round/>
                  <a:headEnd/>
                  <a:tailEnd/>
                </a:ln>
                <a:effectLst/>
              </p:spPr>
              <p:txBody>
                <a:bodyPr wrap="none" anchor="ctr"/>
                <a:lstStyle/>
                <a:p>
                  <a:endParaRPr lang="es-AR"/>
                </a:p>
              </p:txBody>
            </p:sp>
          </p:grpSp>
          <p:sp>
            <p:nvSpPr>
              <p:cNvPr id="17" name="Text Box 25">
                <a:extLst>
                  <a:ext uri="{FF2B5EF4-FFF2-40B4-BE49-F238E27FC236}">
                    <a16:creationId xmlns:a16="http://schemas.microsoft.com/office/drawing/2014/main" id="{347C5A7C-7305-D2DD-2AC0-95E4D097A45E}"/>
                  </a:ext>
                </a:extLst>
              </p:cNvPr>
              <p:cNvSpPr txBox="1">
                <a:spLocks noChangeArrowheads="1"/>
              </p:cNvSpPr>
              <p:nvPr/>
            </p:nvSpPr>
            <p:spPr bwMode="auto">
              <a:xfrm>
                <a:off x="1382" y="3400"/>
                <a:ext cx="216" cy="154"/>
              </a:xfrm>
              <a:prstGeom prst="rect">
                <a:avLst/>
              </a:prstGeom>
              <a:noFill/>
              <a:ln w="9525">
                <a:noFill/>
                <a:miter lim="800000"/>
                <a:headEnd/>
                <a:tailEnd/>
              </a:ln>
              <a:effectLst/>
            </p:spPr>
            <p:txBody>
              <a:bodyPr wrap="none">
                <a:spAutoFit/>
              </a:bodyPr>
              <a:lstStyle/>
              <a:p>
                <a:pPr algn="l"/>
                <a:r>
                  <a:rPr lang="es-ES_tradnl" sz="1000"/>
                  <a:t>0.2</a:t>
                </a:r>
              </a:p>
            </p:txBody>
          </p:sp>
          <p:sp>
            <p:nvSpPr>
              <p:cNvPr id="18" name="Text Box 26">
                <a:extLst>
                  <a:ext uri="{FF2B5EF4-FFF2-40B4-BE49-F238E27FC236}">
                    <a16:creationId xmlns:a16="http://schemas.microsoft.com/office/drawing/2014/main" id="{85C47070-8053-56AD-6AF3-6BE736B1708C}"/>
                  </a:ext>
                </a:extLst>
              </p:cNvPr>
              <p:cNvSpPr txBox="1">
                <a:spLocks noChangeArrowheads="1"/>
              </p:cNvSpPr>
              <p:nvPr/>
            </p:nvSpPr>
            <p:spPr bwMode="auto">
              <a:xfrm>
                <a:off x="1904" y="3400"/>
                <a:ext cx="216" cy="154"/>
              </a:xfrm>
              <a:prstGeom prst="rect">
                <a:avLst/>
              </a:prstGeom>
              <a:noFill/>
              <a:ln w="9525">
                <a:noFill/>
                <a:miter lim="800000"/>
                <a:headEnd/>
                <a:tailEnd/>
              </a:ln>
              <a:effectLst/>
            </p:spPr>
            <p:txBody>
              <a:bodyPr wrap="none">
                <a:spAutoFit/>
              </a:bodyPr>
              <a:lstStyle/>
              <a:p>
                <a:pPr algn="l"/>
                <a:r>
                  <a:rPr lang="es-ES_tradnl" sz="1000"/>
                  <a:t>1.0</a:t>
                </a:r>
              </a:p>
            </p:txBody>
          </p:sp>
          <p:sp>
            <p:nvSpPr>
              <p:cNvPr id="19" name="Text Box 27">
                <a:extLst>
                  <a:ext uri="{FF2B5EF4-FFF2-40B4-BE49-F238E27FC236}">
                    <a16:creationId xmlns:a16="http://schemas.microsoft.com/office/drawing/2014/main" id="{2E51FE94-AFBF-874E-6412-2BB5D0875D22}"/>
                  </a:ext>
                </a:extLst>
              </p:cNvPr>
              <p:cNvSpPr txBox="1">
                <a:spLocks noChangeArrowheads="1"/>
              </p:cNvSpPr>
              <p:nvPr/>
            </p:nvSpPr>
            <p:spPr bwMode="auto">
              <a:xfrm>
                <a:off x="2156" y="3400"/>
                <a:ext cx="216" cy="154"/>
              </a:xfrm>
              <a:prstGeom prst="rect">
                <a:avLst/>
              </a:prstGeom>
              <a:noFill/>
              <a:ln w="9525">
                <a:noFill/>
                <a:miter lim="800000"/>
                <a:headEnd/>
                <a:tailEnd/>
              </a:ln>
              <a:effectLst/>
            </p:spPr>
            <p:txBody>
              <a:bodyPr wrap="none">
                <a:spAutoFit/>
              </a:bodyPr>
              <a:lstStyle/>
              <a:p>
                <a:pPr algn="l"/>
                <a:r>
                  <a:rPr lang="es-ES_tradnl" sz="1000"/>
                  <a:t>2.0</a:t>
                </a:r>
              </a:p>
            </p:txBody>
          </p:sp>
          <p:sp>
            <p:nvSpPr>
              <p:cNvPr id="20" name="Text Box 28">
                <a:extLst>
                  <a:ext uri="{FF2B5EF4-FFF2-40B4-BE49-F238E27FC236}">
                    <a16:creationId xmlns:a16="http://schemas.microsoft.com/office/drawing/2014/main" id="{BEE7EA1B-DD44-1C8F-48EC-866FAF1C7FA1}"/>
                  </a:ext>
                </a:extLst>
              </p:cNvPr>
              <p:cNvSpPr txBox="1">
                <a:spLocks noChangeArrowheads="1"/>
              </p:cNvSpPr>
              <p:nvPr/>
            </p:nvSpPr>
            <p:spPr bwMode="auto">
              <a:xfrm>
                <a:off x="2426" y="3400"/>
                <a:ext cx="216" cy="154"/>
              </a:xfrm>
              <a:prstGeom prst="rect">
                <a:avLst/>
              </a:prstGeom>
              <a:noFill/>
              <a:ln w="9525">
                <a:noFill/>
                <a:miter lim="800000"/>
                <a:headEnd/>
                <a:tailEnd/>
              </a:ln>
              <a:effectLst/>
            </p:spPr>
            <p:txBody>
              <a:bodyPr wrap="none">
                <a:spAutoFit/>
              </a:bodyPr>
              <a:lstStyle/>
              <a:p>
                <a:pPr algn="l"/>
                <a:r>
                  <a:rPr lang="es-ES_tradnl" sz="1000"/>
                  <a:t>5.0</a:t>
                </a:r>
              </a:p>
            </p:txBody>
          </p:sp>
          <p:sp>
            <p:nvSpPr>
              <p:cNvPr id="21" name="Text Box 29">
                <a:extLst>
                  <a:ext uri="{FF2B5EF4-FFF2-40B4-BE49-F238E27FC236}">
                    <a16:creationId xmlns:a16="http://schemas.microsoft.com/office/drawing/2014/main" id="{5DB83F83-8750-EB0C-D83C-D920E56F2921}"/>
                  </a:ext>
                </a:extLst>
              </p:cNvPr>
              <p:cNvSpPr txBox="1">
                <a:spLocks noChangeArrowheads="1"/>
              </p:cNvSpPr>
              <p:nvPr/>
            </p:nvSpPr>
            <p:spPr bwMode="auto">
              <a:xfrm>
                <a:off x="2660" y="3400"/>
                <a:ext cx="196" cy="154"/>
              </a:xfrm>
              <a:prstGeom prst="rect">
                <a:avLst/>
              </a:prstGeom>
              <a:noFill/>
              <a:ln w="9525">
                <a:noFill/>
                <a:miter lim="800000"/>
                <a:headEnd/>
                <a:tailEnd/>
              </a:ln>
              <a:effectLst/>
            </p:spPr>
            <p:txBody>
              <a:bodyPr wrap="none">
                <a:spAutoFit/>
              </a:bodyPr>
              <a:lstStyle/>
              <a:p>
                <a:pPr algn="l"/>
                <a:r>
                  <a:rPr lang="es-ES_tradnl" sz="1000"/>
                  <a:t>10</a:t>
                </a:r>
              </a:p>
            </p:txBody>
          </p:sp>
          <p:sp>
            <p:nvSpPr>
              <p:cNvPr id="22" name="Text Box 30">
                <a:extLst>
                  <a:ext uri="{FF2B5EF4-FFF2-40B4-BE49-F238E27FC236}">
                    <a16:creationId xmlns:a16="http://schemas.microsoft.com/office/drawing/2014/main" id="{E6B367D0-B83E-B631-42EB-B2DAD0F5D432}"/>
                  </a:ext>
                </a:extLst>
              </p:cNvPr>
              <p:cNvSpPr txBox="1">
                <a:spLocks noChangeArrowheads="1"/>
              </p:cNvSpPr>
              <p:nvPr/>
            </p:nvSpPr>
            <p:spPr bwMode="auto">
              <a:xfrm>
                <a:off x="2864" y="3400"/>
                <a:ext cx="196" cy="154"/>
              </a:xfrm>
              <a:prstGeom prst="rect">
                <a:avLst/>
              </a:prstGeom>
              <a:noFill/>
              <a:ln w="9525">
                <a:noFill/>
                <a:miter lim="800000"/>
                <a:headEnd/>
                <a:tailEnd/>
              </a:ln>
              <a:effectLst/>
            </p:spPr>
            <p:txBody>
              <a:bodyPr wrap="none">
                <a:spAutoFit/>
              </a:bodyPr>
              <a:lstStyle/>
              <a:p>
                <a:pPr algn="l"/>
                <a:r>
                  <a:rPr lang="es-ES_tradnl" sz="1000"/>
                  <a:t>20</a:t>
                </a:r>
              </a:p>
            </p:txBody>
          </p:sp>
          <p:sp>
            <p:nvSpPr>
              <p:cNvPr id="23" name="Text Box 31">
                <a:extLst>
                  <a:ext uri="{FF2B5EF4-FFF2-40B4-BE49-F238E27FC236}">
                    <a16:creationId xmlns:a16="http://schemas.microsoft.com/office/drawing/2014/main" id="{F242145C-2291-7DDE-B157-F2486922519E}"/>
                  </a:ext>
                </a:extLst>
              </p:cNvPr>
              <p:cNvSpPr txBox="1">
                <a:spLocks noChangeArrowheads="1"/>
              </p:cNvSpPr>
              <p:nvPr/>
            </p:nvSpPr>
            <p:spPr bwMode="auto">
              <a:xfrm>
                <a:off x="3152" y="3400"/>
                <a:ext cx="196" cy="154"/>
              </a:xfrm>
              <a:prstGeom prst="rect">
                <a:avLst/>
              </a:prstGeom>
              <a:noFill/>
              <a:ln w="9525">
                <a:noFill/>
                <a:miter lim="800000"/>
                <a:headEnd/>
                <a:tailEnd/>
              </a:ln>
              <a:effectLst/>
            </p:spPr>
            <p:txBody>
              <a:bodyPr wrap="none">
                <a:spAutoFit/>
              </a:bodyPr>
              <a:lstStyle/>
              <a:p>
                <a:pPr algn="l"/>
                <a:r>
                  <a:rPr lang="es-ES_tradnl" sz="1000"/>
                  <a:t>50</a:t>
                </a:r>
              </a:p>
            </p:txBody>
          </p:sp>
        </p:grpSp>
        <p:sp>
          <p:nvSpPr>
            <p:cNvPr id="15" name="Text Box 32">
              <a:extLst>
                <a:ext uri="{FF2B5EF4-FFF2-40B4-BE49-F238E27FC236}">
                  <a16:creationId xmlns:a16="http://schemas.microsoft.com/office/drawing/2014/main" id="{72DEC3A7-B508-C850-BB2D-B29B54397D90}"/>
                </a:ext>
              </a:extLst>
            </p:cNvPr>
            <p:cNvSpPr txBox="1">
              <a:spLocks noChangeArrowheads="1"/>
            </p:cNvSpPr>
            <p:nvPr/>
          </p:nvSpPr>
          <p:spPr bwMode="auto">
            <a:xfrm>
              <a:off x="3290" y="3156"/>
              <a:ext cx="478" cy="212"/>
            </a:xfrm>
            <a:prstGeom prst="rect">
              <a:avLst/>
            </a:prstGeom>
            <a:noFill/>
            <a:ln w="9525">
              <a:noFill/>
              <a:miter lim="800000"/>
              <a:headEnd/>
              <a:tailEnd/>
            </a:ln>
            <a:effectLst/>
          </p:spPr>
          <p:txBody>
            <a:bodyPr wrap="none">
              <a:spAutoFit/>
            </a:bodyPr>
            <a:lstStyle/>
            <a:p>
              <a:pPr algn="l"/>
              <a:r>
                <a:rPr lang="es-ES_tradnl" sz="1600" i="1">
                  <a:sym typeface="Symbol" pitchFamily="18" charset="2"/>
                </a:rPr>
                <a:t></a:t>
              </a:r>
              <a:r>
                <a:rPr lang="es-ES_tradnl" sz="1600">
                  <a:sym typeface="Symbol" pitchFamily="18" charset="2"/>
                </a:rPr>
                <a:t> (m)</a:t>
              </a:r>
              <a:endParaRPr lang="es-ES_tradnl" sz="1600"/>
            </a:p>
          </p:txBody>
        </p:sp>
      </p:grpSp>
      <p:grpSp>
        <p:nvGrpSpPr>
          <p:cNvPr id="32" name="Group 43">
            <a:extLst>
              <a:ext uri="{FF2B5EF4-FFF2-40B4-BE49-F238E27FC236}">
                <a16:creationId xmlns:a16="http://schemas.microsoft.com/office/drawing/2014/main" id="{247B6BEC-2BC4-5F5E-C488-49A1306454AD}"/>
              </a:ext>
            </a:extLst>
          </p:cNvPr>
          <p:cNvGrpSpPr>
            <a:grpSpLocks/>
          </p:cNvGrpSpPr>
          <p:nvPr/>
        </p:nvGrpSpPr>
        <p:grpSpPr bwMode="auto">
          <a:xfrm>
            <a:off x="5772150" y="1171766"/>
            <a:ext cx="3205163" cy="581025"/>
            <a:chOff x="3160" y="977"/>
            <a:chExt cx="1863" cy="366"/>
          </a:xfrm>
        </p:grpSpPr>
        <p:sp>
          <p:nvSpPr>
            <p:cNvPr id="33" name="Line 34">
              <a:extLst>
                <a:ext uri="{FF2B5EF4-FFF2-40B4-BE49-F238E27FC236}">
                  <a16:creationId xmlns:a16="http://schemas.microsoft.com/office/drawing/2014/main" id="{BADDD6D5-4596-6869-E45E-6ADEB9FCDF9F}"/>
                </a:ext>
              </a:extLst>
            </p:cNvPr>
            <p:cNvSpPr>
              <a:spLocks noChangeShapeType="1"/>
            </p:cNvSpPr>
            <p:nvPr/>
          </p:nvSpPr>
          <p:spPr bwMode="auto">
            <a:xfrm>
              <a:off x="3160" y="1168"/>
              <a:ext cx="512" cy="0"/>
            </a:xfrm>
            <a:prstGeom prst="line">
              <a:avLst/>
            </a:prstGeom>
            <a:noFill/>
            <a:ln w="38100">
              <a:solidFill>
                <a:srgbClr val="FFFF00"/>
              </a:solidFill>
              <a:prstDash val="lgDash"/>
              <a:round/>
              <a:headEnd/>
              <a:tailEnd/>
            </a:ln>
            <a:effectLst/>
          </p:spPr>
          <p:txBody>
            <a:bodyPr wrap="none" anchor="ctr"/>
            <a:lstStyle/>
            <a:p>
              <a:endParaRPr lang="es-AR"/>
            </a:p>
          </p:txBody>
        </p:sp>
        <p:sp>
          <p:nvSpPr>
            <p:cNvPr id="34" name="Text Box 35">
              <a:extLst>
                <a:ext uri="{FF2B5EF4-FFF2-40B4-BE49-F238E27FC236}">
                  <a16:creationId xmlns:a16="http://schemas.microsoft.com/office/drawing/2014/main" id="{EF433D50-68FC-1675-37F9-D1C1B3E8EC49}"/>
                </a:ext>
              </a:extLst>
            </p:cNvPr>
            <p:cNvSpPr txBox="1">
              <a:spLocks noChangeArrowheads="1"/>
            </p:cNvSpPr>
            <p:nvPr/>
          </p:nvSpPr>
          <p:spPr bwMode="auto">
            <a:xfrm>
              <a:off x="3773" y="977"/>
              <a:ext cx="1250" cy="366"/>
            </a:xfrm>
            <a:prstGeom prst="rect">
              <a:avLst/>
            </a:prstGeom>
            <a:noFill/>
            <a:ln w="9525">
              <a:noFill/>
              <a:miter lim="800000"/>
              <a:headEnd/>
              <a:tailEnd/>
            </a:ln>
            <a:effectLst/>
          </p:spPr>
          <p:txBody>
            <a:bodyPr anchor="ctr">
              <a:spAutoFit/>
            </a:bodyPr>
            <a:lstStyle/>
            <a:p>
              <a:pPr algn="l"/>
              <a:r>
                <a:rPr lang="es-ES_tradnl" sz="1600" dirty="0"/>
                <a:t>Radiación de cuerpo negro a </a:t>
              </a:r>
              <a:r>
                <a:rPr lang="es-ES_tradnl" sz="1600" dirty="0">
                  <a:sym typeface="Symbol" pitchFamily="18" charset="2"/>
                </a:rPr>
                <a:t> 6000 </a:t>
              </a:r>
              <a:r>
                <a:rPr lang="es-ES_tradnl" sz="1600" dirty="0" err="1">
                  <a:sym typeface="Symbol" pitchFamily="18" charset="2"/>
                </a:rPr>
                <a:t>ºC</a:t>
              </a:r>
              <a:endParaRPr lang="es-ES_tradnl" sz="1600" dirty="0"/>
            </a:p>
          </p:txBody>
        </p:sp>
      </p:grpSp>
      <p:grpSp>
        <p:nvGrpSpPr>
          <p:cNvPr id="35" name="Group 44">
            <a:extLst>
              <a:ext uri="{FF2B5EF4-FFF2-40B4-BE49-F238E27FC236}">
                <a16:creationId xmlns:a16="http://schemas.microsoft.com/office/drawing/2014/main" id="{FE0C5EF7-A57A-35BC-F0F1-731C2469E57B}"/>
              </a:ext>
            </a:extLst>
          </p:cNvPr>
          <p:cNvGrpSpPr>
            <a:grpSpLocks/>
          </p:cNvGrpSpPr>
          <p:nvPr/>
        </p:nvGrpSpPr>
        <p:grpSpPr bwMode="auto">
          <a:xfrm>
            <a:off x="5746750" y="1870266"/>
            <a:ext cx="3473450" cy="581025"/>
            <a:chOff x="3144" y="1417"/>
            <a:chExt cx="2079" cy="366"/>
          </a:xfrm>
        </p:grpSpPr>
        <p:sp>
          <p:nvSpPr>
            <p:cNvPr id="36" name="Text Box 36">
              <a:extLst>
                <a:ext uri="{FF2B5EF4-FFF2-40B4-BE49-F238E27FC236}">
                  <a16:creationId xmlns:a16="http://schemas.microsoft.com/office/drawing/2014/main" id="{AD6018FB-1C4A-9469-03B2-603E3C6C0AAA}"/>
                </a:ext>
              </a:extLst>
            </p:cNvPr>
            <p:cNvSpPr txBox="1">
              <a:spLocks noChangeArrowheads="1"/>
            </p:cNvSpPr>
            <p:nvPr/>
          </p:nvSpPr>
          <p:spPr bwMode="auto">
            <a:xfrm>
              <a:off x="3797" y="1417"/>
              <a:ext cx="1426" cy="366"/>
            </a:xfrm>
            <a:prstGeom prst="rect">
              <a:avLst/>
            </a:prstGeom>
            <a:noFill/>
            <a:ln w="9525">
              <a:noFill/>
              <a:miter lim="800000"/>
              <a:headEnd/>
              <a:tailEnd/>
            </a:ln>
            <a:effectLst/>
          </p:spPr>
          <p:txBody>
            <a:bodyPr anchor="ctr">
              <a:spAutoFit/>
            </a:bodyPr>
            <a:lstStyle/>
            <a:p>
              <a:pPr algn="l"/>
              <a:r>
                <a:rPr lang="es-ES_tradnl" sz="1600" dirty="0"/>
                <a:t>Radiación de onda corta incidente en superficie</a:t>
              </a:r>
            </a:p>
          </p:txBody>
        </p:sp>
        <p:sp>
          <p:nvSpPr>
            <p:cNvPr id="37" name="Line 37">
              <a:extLst>
                <a:ext uri="{FF2B5EF4-FFF2-40B4-BE49-F238E27FC236}">
                  <a16:creationId xmlns:a16="http://schemas.microsoft.com/office/drawing/2014/main" id="{853AA4D4-81BF-5733-7B6B-839685AC3068}"/>
                </a:ext>
              </a:extLst>
            </p:cNvPr>
            <p:cNvSpPr>
              <a:spLocks noChangeShapeType="1"/>
            </p:cNvSpPr>
            <p:nvPr/>
          </p:nvSpPr>
          <p:spPr bwMode="auto">
            <a:xfrm>
              <a:off x="3144" y="1592"/>
              <a:ext cx="512" cy="0"/>
            </a:xfrm>
            <a:prstGeom prst="line">
              <a:avLst/>
            </a:prstGeom>
            <a:noFill/>
            <a:ln w="28575">
              <a:solidFill>
                <a:srgbClr val="FFFF00"/>
              </a:solidFill>
              <a:round/>
              <a:headEnd/>
              <a:tailEnd/>
            </a:ln>
            <a:effectLst/>
          </p:spPr>
          <p:txBody>
            <a:bodyPr wrap="none" anchor="ctr"/>
            <a:lstStyle/>
            <a:p>
              <a:endParaRPr lang="es-AR"/>
            </a:p>
          </p:txBody>
        </p:sp>
      </p:grpSp>
      <p:grpSp>
        <p:nvGrpSpPr>
          <p:cNvPr id="38" name="Group 45">
            <a:extLst>
              <a:ext uri="{FF2B5EF4-FFF2-40B4-BE49-F238E27FC236}">
                <a16:creationId xmlns:a16="http://schemas.microsoft.com/office/drawing/2014/main" id="{BF0339FA-7749-1D6B-6526-9516690B1F4C}"/>
              </a:ext>
            </a:extLst>
          </p:cNvPr>
          <p:cNvGrpSpPr>
            <a:grpSpLocks/>
          </p:cNvGrpSpPr>
          <p:nvPr/>
        </p:nvGrpSpPr>
        <p:grpSpPr bwMode="auto">
          <a:xfrm>
            <a:off x="5848350" y="2543366"/>
            <a:ext cx="3205115" cy="581025"/>
            <a:chOff x="3208" y="1841"/>
            <a:chExt cx="1823" cy="366"/>
          </a:xfrm>
        </p:grpSpPr>
        <p:sp>
          <p:nvSpPr>
            <p:cNvPr id="39" name="Text Box 38">
              <a:extLst>
                <a:ext uri="{FF2B5EF4-FFF2-40B4-BE49-F238E27FC236}">
                  <a16:creationId xmlns:a16="http://schemas.microsoft.com/office/drawing/2014/main" id="{DFAB8FA4-E419-3690-E8AB-8B1FD678F9C7}"/>
                </a:ext>
              </a:extLst>
            </p:cNvPr>
            <p:cNvSpPr txBox="1">
              <a:spLocks noChangeArrowheads="1"/>
            </p:cNvSpPr>
            <p:nvPr/>
          </p:nvSpPr>
          <p:spPr bwMode="auto">
            <a:xfrm>
              <a:off x="3813" y="1841"/>
              <a:ext cx="1218" cy="366"/>
            </a:xfrm>
            <a:prstGeom prst="rect">
              <a:avLst/>
            </a:prstGeom>
            <a:noFill/>
            <a:ln w="9525">
              <a:noFill/>
              <a:miter lim="800000"/>
              <a:headEnd/>
              <a:tailEnd/>
            </a:ln>
            <a:effectLst/>
          </p:spPr>
          <p:txBody>
            <a:bodyPr anchor="ctr">
              <a:spAutoFit/>
            </a:bodyPr>
            <a:lstStyle/>
            <a:p>
              <a:pPr algn="l"/>
              <a:r>
                <a:rPr lang="es-ES_tradnl" sz="1600" dirty="0"/>
                <a:t>Radiación de cuerpo negro a </a:t>
              </a:r>
              <a:r>
                <a:rPr lang="es-ES_tradnl" sz="1600" dirty="0">
                  <a:sym typeface="Symbol" pitchFamily="18" charset="2"/>
                </a:rPr>
                <a:t> 15 </a:t>
              </a:r>
              <a:r>
                <a:rPr lang="es-ES_tradnl" sz="1600" dirty="0" err="1">
                  <a:sym typeface="Symbol" pitchFamily="18" charset="2"/>
                </a:rPr>
                <a:t>ºC</a:t>
              </a:r>
              <a:endParaRPr lang="es-ES_tradnl" sz="1600" dirty="0"/>
            </a:p>
          </p:txBody>
        </p:sp>
        <p:sp>
          <p:nvSpPr>
            <p:cNvPr id="40" name="Line 39">
              <a:extLst>
                <a:ext uri="{FF2B5EF4-FFF2-40B4-BE49-F238E27FC236}">
                  <a16:creationId xmlns:a16="http://schemas.microsoft.com/office/drawing/2014/main" id="{FBA3540E-3E17-AADE-C3F2-DB98CE0B548C}"/>
                </a:ext>
              </a:extLst>
            </p:cNvPr>
            <p:cNvSpPr>
              <a:spLocks noChangeShapeType="1"/>
            </p:cNvSpPr>
            <p:nvPr/>
          </p:nvSpPr>
          <p:spPr bwMode="auto">
            <a:xfrm>
              <a:off x="3208" y="2016"/>
              <a:ext cx="512" cy="0"/>
            </a:xfrm>
            <a:prstGeom prst="line">
              <a:avLst/>
            </a:prstGeom>
            <a:noFill/>
            <a:ln w="38100">
              <a:solidFill>
                <a:srgbClr val="A50021"/>
              </a:solidFill>
              <a:prstDash val="lgDash"/>
              <a:round/>
              <a:headEnd/>
              <a:tailEnd/>
            </a:ln>
            <a:effectLst/>
          </p:spPr>
          <p:txBody>
            <a:bodyPr wrap="none" anchor="ctr"/>
            <a:lstStyle/>
            <a:p>
              <a:endParaRPr lang="es-AR"/>
            </a:p>
          </p:txBody>
        </p:sp>
      </p:grpSp>
      <p:grpSp>
        <p:nvGrpSpPr>
          <p:cNvPr id="41" name="Group 46">
            <a:extLst>
              <a:ext uri="{FF2B5EF4-FFF2-40B4-BE49-F238E27FC236}">
                <a16:creationId xmlns:a16="http://schemas.microsoft.com/office/drawing/2014/main" id="{CD22B69B-583E-445A-EFB9-5BBFC8FC27CE}"/>
              </a:ext>
            </a:extLst>
          </p:cNvPr>
          <p:cNvGrpSpPr>
            <a:grpSpLocks/>
          </p:cNvGrpSpPr>
          <p:nvPr/>
        </p:nvGrpSpPr>
        <p:grpSpPr bwMode="auto">
          <a:xfrm>
            <a:off x="5835650" y="3216466"/>
            <a:ext cx="3141663" cy="581025"/>
            <a:chOff x="3200" y="2265"/>
            <a:chExt cx="1979" cy="366"/>
          </a:xfrm>
        </p:grpSpPr>
        <p:sp>
          <p:nvSpPr>
            <p:cNvPr id="42" name="Text Box 40">
              <a:extLst>
                <a:ext uri="{FF2B5EF4-FFF2-40B4-BE49-F238E27FC236}">
                  <a16:creationId xmlns:a16="http://schemas.microsoft.com/office/drawing/2014/main" id="{E38935AC-BC3E-4AAB-BE36-977FA09569D6}"/>
                </a:ext>
              </a:extLst>
            </p:cNvPr>
            <p:cNvSpPr txBox="1">
              <a:spLocks noChangeArrowheads="1"/>
            </p:cNvSpPr>
            <p:nvPr/>
          </p:nvSpPr>
          <p:spPr bwMode="auto">
            <a:xfrm>
              <a:off x="3797" y="2265"/>
              <a:ext cx="1382" cy="366"/>
            </a:xfrm>
            <a:prstGeom prst="rect">
              <a:avLst/>
            </a:prstGeom>
            <a:noFill/>
            <a:ln w="9525">
              <a:noFill/>
              <a:miter lim="800000"/>
              <a:headEnd/>
              <a:tailEnd/>
            </a:ln>
            <a:effectLst/>
          </p:spPr>
          <p:txBody>
            <a:bodyPr anchor="ctr">
              <a:spAutoFit/>
            </a:bodyPr>
            <a:lstStyle/>
            <a:p>
              <a:pPr algn="l"/>
              <a:r>
                <a:rPr lang="es-ES_tradnl" sz="1600"/>
                <a:t>Radiación térmica emitida por superficie</a:t>
              </a:r>
            </a:p>
          </p:txBody>
        </p:sp>
        <p:sp>
          <p:nvSpPr>
            <p:cNvPr id="43" name="Line 41">
              <a:extLst>
                <a:ext uri="{FF2B5EF4-FFF2-40B4-BE49-F238E27FC236}">
                  <a16:creationId xmlns:a16="http://schemas.microsoft.com/office/drawing/2014/main" id="{81B93225-8207-E389-C326-F7169AA1121C}"/>
                </a:ext>
              </a:extLst>
            </p:cNvPr>
            <p:cNvSpPr>
              <a:spLocks noChangeShapeType="1"/>
            </p:cNvSpPr>
            <p:nvPr/>
          </p:nvSpPr>
          <p:spPr bwMode="auto">
            <a:xfrm>
              <a:off x="3200" y="2448"/>
              <a:ext cx="512" cy="0"/>
            </a:xfrm>
            <a:prstGeom prst="line">
              <a:avLst/>
            </a:prstGeom>
            <a:noFill/>
            <a:ln w="28575">
              <a:solidFill>
                <a:srgbClr val="A50021"/>
              </a:solidFill>
              <a:round/>
              <a:headEnd/>
              <a:tailEnd/>
            </a:ln>
            <a:effectLst/>
          </p:spPr>
          <p:txBody>
            <a:bodyPr wrap="none" anchor="ctr"/>
            <a:lstStyle/>
            <a:p>
              <a:endParaRPr lang="es-AR"/>
            </a:p>
          </p:txBody>
        </p:sp>
      </p:grpSp>
      <p:grpSp>
        <p:nvGrpSpPr>
          <p:cNvPr id="44" name="Group 62">
            <a:extLst>
              <a:ext uri="{FF2B5EF4-FFF2-40B4-BE49-F238E27FC236}">
                <a16:creationId xmlns:a16="http://schemas.microsoft.com/office/drawing/2014/main" id="{62F7379F-CC55-3EA2-6CA4-92D47C96CDFC}"/>
              </a:ext>
            </a:extLst>
          </p:cNvPr>
          <p:cNvGrpSpPr>
            <a:grpSpLocks/>
          </p:cNvGrpSpPr>
          <p:nvPr/>
        </p:nvGrpSpPr>
        <p:grpSpPr bwMode="auto">
          <a:xfrm>
            <a:off x="3200400" y="1220978"/>
            <a:ext cx="514350" cy="4435475"/>
            <a:chOff x="1540" y="680"/>
            <a:chExt cx="324" cy="2794"/>
          </a:xfrm>
        </p:grpSpPr>
        <p:sp>
          <p:nvSpPr>
            <p:cNvPr id="45" name="Line 11">
              <a:extLst>
                <a:ext uri="{FF2B5EF4-FFF2-40B4-BE49-F238E27FC236}">
                  <a16:creationId xmlns:a16="http://schemas.microsoft.com/office/drawing/2014/main" id="{5DA02487-F775-5CB1-0085-3DC4336C9E73}"/>
                </a:ext>
              </a:extLst>
            </p:cNvPr>
            <p:cNvSpPr>
              <a:spLocks noChangeShapeType="1"/>
            </p:cNvSpPr>
            <p:nvPr/>
          </p:nvSpPr>
          <p:spPr bwMode="auto">
            <a:xfrm>
              <a:off x="1540" y="714"/>
              <a:ext cx="0" cy="2760"/>
            </a:xfrm>
            <a:prstGeom prst="line">
              <a:avLst/>
            </a:prstGeom>
            <a:noFill/>
            <a:ln w="9525">
              <a:solidFill>
                <a:srgbClr val="CC0099"/>
              </a:solidFill>
              <a:prstDash val="lgDash"/>
              <a:round/>
              <a:headEnd/>
              <a:tailEnd/>
            </a:ln>
            <a:effectLst/>
          </p:spPr>
          <p:txBody>
            <a:bodyPr wrap="none" anchor="ctr"/>
            <a:lstStyle/>
            <a:p>
              <a:endParaRPr lang="es-AR"/>
            </a:p>
          </p:txBody>
        </p:sp>
        <p:sp>
          <p:nvSpPr>
            <p:cNvPr id="46" name="Line 12">
              <a:extLst>
                <a:ext uri="{FF2B5EF4-FFF2-40B4-BE49-F238E27FC236}">
                  <a16:creationId xmlns:a16="http://schemas.microsoft.com/office/drawing/2014/main" id="{8B7F9AAB-9089-9044-5E73-62376E80AEC8}"/>
                </a:ext>
              </a:extLst>
            </p:cNvPr>
            <p:cNvSpPr>
              <a:spLocks noChangeShapeType="1"/>
            </p:cNvSpPr>
            <p:nvPr/>
          </p:nvSpPr>
          <p:spPr bwMode="auto">
            <a:xfrm>
              <a:off x="1864" y="702"/>
              <a:ext cx="0" cy="2760"/>
            </a:xfrm>
            <a:prstGeom prst="line">
              <a:avLst/>
            </a:prstGeom>
            <a:noFill/>
            <a:ln w="9525">
              <a:solidFill>
                <a:srgbClr val="FF0066"/>
              </a:solidFill>
              <a:prstDash val="lgDash"/>
              <a:round/>
              <a:headEnd/>
              <a:tailEnd/>
            </a:ln>
            <a:effectLst/>
          </p:spPr>
          <p:txBody>
            <a:bodyPr wrap="none" anchor="ctr"/>
            <a:lstStyle/>
            <a:p>
              <a:endParaRPr lang="es-AR"/>
            </a:p>
          </p:txBody>
        </p:sp>
        <p:sp>
          <p:nvSpPr>
            <p:cNvPr id="47" name="Text Box 47">
              <a:extLst>
                <a:ext uri="{FF2B5EF4-FFF2-40B4-BE49-F238E27FC236}">
                  <a16:creationId xmlns:a16="http://schemas.microsoft.com/office/drawing/2014/main" id="{9EC3BBD8-4157-AE30-C51B-D2C90AD92FE0}"/>
                </a:ext>
              </a:extLst>
            </p:cNvPr>
            <p:cNvSpPr txBox="1">
              <a:spLocks noChangeArrowheads="1"/>
            </p:cNvSpPr>
            <p:nvPr/>
          </p:nvSpPr>
          <p:spPr bwMode="auto">
            <a:xfrm>
              <a:off x="1557" y="680"/>
              <a:ext cx="294" cy="212"/>
            </a:xfrm>
            <a:prstGeom prst="rect">
              <a:avLst/>
            </a:prstGeom>
            <a:noFill/>
            <a:ln w="9525">
              <a:noFill/>
              <a:miter lim="800000"/>
              <a:headEnd/>
              <a:tailEnd/>
            </a:ln>
            <a:effectLst/>
          </p:spPr>
          <p:txBody>
            <a:bodyPr wrap="none" anchor="ctr">
              <a:spAutoFit/>
            </a:bodyPr>
            <a:lstStyle/>
            <a:p>
              <a:r>
                <a:rPr lang="es-ES_tradnl" sz="1600"/>
                <a:t>Vis</a:t>
              </a:r>
            </a:p>
          </p:txBody>
        </p:sp>
      </p:grpSp>
      <p:grpSp>
        <p:nvGrpSpPr>
          <p:cNvPr id="48" name="Group 52">
            <a:extLst>
              <a:ext uri="{FF2B5EF4-FFF2-40B4-BE49-F238E27FC236}">
                <a16:creationId xmlns:a16="http://schemas.microsoft.com/office/drawing/2014/main" id="{722FE68A-B455-06BB-88ED-36E839D89BEA}"/>
              </a:ext>
            </a:extLst>
          </p:cNvPr>
          <p:cNvGrpSpPr>
            <a:grpSpLocks/>
          </p:cNvGrpSpPr>
          <p:nvPr/>
        </p:nvGrpSpPr>
        <p:grpSpPr bwMode="auto">
          <a:xfrm>
            <a:off x="2689225" y="1220978"/>
            <a:ext cx="476250" cy="358775"/>
            <a:chOff x="1218" y="680"/>
            <a:chExt cx="300" cy="226"/>
          </a:xfrm>
        </p:grpSpPr>
        <p:sp>
          <p:nvSpPr>
            <p:cNvPr id="49" name="Text Box 49">
              <a:extLst>
                <a:ext uri="{FF2B5EF4-FFF2-40B4-BE49-F238E27FC236}">
                  <a16:creationId xmlns:a16="http://schemas.microsoft.com/office/drawing/2014/main" id="{4320FF68-DD9C-2052-8BEB-5EBE99814390}"/>
                </a:ext>
              </a:extLst>
            </p:cNvPr>
            <p:cNvSpPr txBox="1">
              <a:spLocks noChangeArrowheads="1"/>
            </p:cNvSpPr>
            <p:nvPr/>
          </p:nvSpPr>
          <p:spPr bwMode="auto">
            <a:xfrm>
              <a:off x="1218" y="680"/>
              <a:ext cx="300" cy="212"/>
            </a:xfrm>
            <a:prstGeom prst="rect">
              <a:avLst/>
            </a:prstGeom>
            <a:noFill/>
            <a:ln w="9525">
              <a:noFill/>
              <a:miter lim="800000"/>
              <a:headEnd/>
              <a:tailEnd/>
            </a:ln>
            <a:effectLst/>
          </p:spPr>
          <p:txBody>
            <a:bodyPr wrap="none" anchor="ctr">
              <a:spAutoFit/>
            </a:bodyPr>
            <a:lstStyle/>
            <a:p>
              <a:r>
                <a:rPr lang="es-ES_tradnl" sz="1600"/>
                <a:t>UV</a:t>
              </a:r>
            </a:p>
          </p:txBody>
        </p:sp>
        <p:sp>
          <p:nvSpPr>
            <p:cNvPr id="50" name="Line 50">
              <a:extLst>
                <a:ext uri="{FF2B5EF4-FFF2-40B4-BE49-F238E27FC236}">
                  <a16:creationId xmlns:a16="http://schemas.microsoft.com/office/drawing/2014/main" id="{8CFC7695-3349-CB1E-B833-04C574428ED3}"/>
                </a:ext>
              </a:extLst>
            </p:cNvPr>
            <p:cNvSpPr>
              <a:spLocks noChangeShapeType="1"/>
            </p:cNvSpPr>
            <p:nvPr/>
          </p:nvSpPr>
          <p:spPr bwMode="auto">
            <a:xfrm flipH="1">
              <a:off x="1248" y="906"/>
              <a:ext cx="216" cy="0"/>
            </a:xfrm>
            <a:prstGeom prst="line">
              <a:avLst/>
            </a:prstGeom>
            <a:noFill/>
            <a:ln w="19050">
              <a:solidFill>
                <a:schemeClr val="tx1"/>
              </a:solidFill>
              <a:round/>
              <a:headEnd/>
              <a:tailEnd type="arrow" w="med" len="med"/>
            </a:ln>
            <a:effectLst/>
          </p:spPr>
          <p:txBody>
            <a:bodyPr wrap="none" anchor="ctr"/>
            <a:lstStyle/>
            <a:p>
              <a:endParaRPr lang="es-AR"/>
            </a:p>
          </p:txBody>
        </p:sp>
      </p:grpSp>
      <p:grpSp>
        <p:nvGrpSpPr>
          <p:cNvPr id="51" name="Group 53">
            <a:extLst>
              <a:ext uri="{FF2B5EF4-FFF2-40B4-BE49-F238E27FC236}">
                <a16:creationId xmlns:a16="http://schemas.microsoft.com/office/drawing/2014/main" id="{60EA7D7A-D176-8095-1350-D277A44F88E1}"/>
              </a:ext>
            </a:extLst>
          </p:cNvPr>
          <p:cNvGrpSpPr>
            <a:grpSpLocks/>
          </p:cNvGrpSpPr>
          <p:nvPr/>
        </p:nvGrpSpPr>
        <p:grpSpPr bwMode="auto">
          <a:xfrm>
            <a:off x="3836587" y="1220596"/>
            <a:ext cx="387350" cy="358775"/>
            <a:chOff x="2094" y="680"/>
            <a:chExt cx="244" cy="226"/>
          </a:xfrm>
        </p:grpSpPr>
        <p:sp>
          <p:nvSpPr>
            <p:cNvPr id="52" name="Text Box 48">
              <a:extLst>
                <a:ext uri="{FF2B5EF4-FFF2-40B4-BE49-F238E27FC236}">
                  <a16:creationId xmlns:a16="http://schemas.microsoft.com/office/drawing/2014/main" id="{D5D6E078-EFF6-F4C0-CC7B-9F4AA3C145C7}"/>
                </a:ext>
              </a:extLst>
            </p:cNvPr>
            <p:cNvSpPr txBox="1">
              <a:spLocks noChangeArrowheads="1"/>
            </p:cNvSpPr>
            <p:nvPr/>
          </p:nvSpPr>
          <p:spPr bwMode="auto">
            <a:xfrm>
              <a:off x="2094" y="680"/>
              <a:ext cx="244" cy="212"/>
            </a:xfrm>
            <a:prstGeom prst="rect">
              <a:avLst/>
            </a:prstGeom>
            <a:noFill/>
            <a:ln w="9525">
              <a:noFill/>
              <a:miter lim="800000"/>
              <a:headEnd/>
              <a:tailEnd/>
            </a:ln>
            <a:effectLst/>
          </p:spPr>
          <p:txBody>
            <a:bodyPr wrap="none" anchor="ctr">
              <a:spAutoFit/>
            </a:bodyPr>
            <a:lstStyle/>
            <a:p>
              <a:r>
                <a:rPr lang="es-ES_tradnl" sz="1600"/>
                <a:t>IR</a:t>
              </a:r>
            </a:p>
          </p:txBody>
        </p:sp>
        <p:sp>
          <p:nvSpPr>
            <p:cNvPr id="53" name="Line 51">
              <a:extLst>
                <a:ext uri="{FF2B5EF4-FFF2-40B4-BE49-F238E27FC236}">
                  <a16:creationId xmlns:a16="http://schemas.microsoft.com/office/drawing/2014/main" id="{9B6E7442-405A-E52E-8201-9743ABBD2AB2}"/>
                </a:ext>
              </a:extLst>
            </p:cNvPr>
            <p:cNvSpPr>
              <a:spLocks noChangeShapeType="1"/>
            </p:cNvSpPr>
            <p:nvPr/>
          </p:nvSpPr>
          <p:spPr bwMode="auto">
            <a:xfrm>
              <a:off x="2096" y="906"/>
              <a:ext cx="216" cy="0"/>
            </a:xfrm>
            <a:prstGeom prst="line">
              <a:avLst/>
            </a:prstGeom>
            <a:noFill/>
            <a:ln w="19050">
              <a:solidFill>
                <a:schemeClr val="tx1"/>
              </a:solidFill>
              <a:round/>
              <a:headEnd/>
              <a:tailEnd type="arrow" w="med" len="med"/>
            </a:ln>
            <a:effectLst/>
          </p:spPr>
          <p:txBody>
            <a:bodyPr wrap="none" anchor="ctr"/>
            <a:lstStyle/>
            <a:p>
              <a:endParaRPr lang="es-AR"/>
            </a:p>
          </p:txBody>
        </p:sp>
      </p:grpSp>
      <p:grpSp>
        <p:nvGrpSpPr>
          <p:cNvPr id="54" name="Group 57">
            <a:extLst>
              <a:ext uri="{FF2B5EF4-FFF2-40B4-BE49-F238E27FC236}">
                <a16:creationId xmlns:a16="http://schemas.microsoft.com/office/drawing/2014/main" id="{0C2A5274-7EC6-C7F9-5BAD-311F890459A8}"/>
              </a:ext>
            </a:extLst>
          </p:cNvPr>
          <p:cNvGrpSpPr>
            <a:grpSpLocks/>
          </p:cNvGrpSpPr>
          <p:nvPr/>
        </p:nvGrpSpPr>
        <p:grpSpPr bwMode="auto">
          <a:xfrm>
            <a:off x="4451350" y="3135503"/>
            <a:ext cx="1206500" cy="422275"/>
            <a:chOff x="2328" y="1886"/>
            <a:chExt cx="760" cy="266"/>
          </a:xfrm>
        </p:grpSpPr>
        <p:sp>
          <p:nvSpPr>
            <p:cNvPr id="55" name="Line 54">
              <a:extLst>
                <a:ext uri="{FF2B5EF4-FFF2-40B4-BE49-F238E27FC236}">
                  <a16:creationId xmlns:a16="http://schemas.microsoft.com/office/drawing/2014/main" id="{9FF59161-04EA-B8B8-3EA1-8FF2E66760E4}"/>
                </a:ext>
              </a:extLst>
            </p:cNvPr>
            <p:cNvSpPr>
              <a:spLocks noChangeShapeType="1"/>
            </p:cNvSpPr>
            <p:nvPr/>
          </p:nvSpPr>
          <p:spPr bwMode="auto">
            <a:xfrm>
              <a:off x="2336" y="2120"/>
              <a:ext cx="752" cy="0"/>
            </a:xfrm>
            <a:prstGeom prst="line">
              <a:avLst/>
            </a:prstGeom>
            <a:noFill/>
            <a:ln w="19050">
              <a:solidFill>
                <a:schemeClr val="tx1"/>
              </a:solidFill>
              <a:round/>
              <a:headEnd/>
              <a:tailEnd type="arrow" w="med" len="med"/>
            </a:ln>
            <a:effectLst/>
          </p:spPr>
          <p:txBody>
            <a:bodyPr wrap="none" anchor="ctr"/>
            <a:lstStyle/>
            <a:p>
              <a:endParaRPr lang="es-AR"/>
            </a:p>
          </p:txBody>
        </p:sp>
        <p:sp>
          <p:nvSpPr>
            <p:cNvPr id="56" name="Text Box 55">
              <a:extLst>
                <a:ext uri="{FF2B5EF4-FFF2-40B4-BE49-F238E27FC236}">
                  <a16:creationId xmlns:a16="http://schemas.microsoft.com/office/drawing/2014/main" id="{36E3FEC1-8326-1D68-0ACA-A207545B358B}"/>
                </a:ext>
              </a:extLst>
            </p:cNvPr>
            <p:cNvSpPr txBox="1">
              <a:spLocks noChangeArrowheads="1"/>
            </p:cNvSpPr>
            <p:nvPr/>
          </p:nvSpPr>
          <p:spPr bwMode="auto">
            <a:xfrm>
              <a:off x="2372" y="1886"/>
              <a:ext cx="669" cy="212"/>
            </a:xfrm>
            <a:prstGeom prst="rect">
              <a:avLst/>
            </a:prstGeom>
            <a:noFill/>
            <a:ln w="9525">
              <a:noFill/>
              <a:miter lim="800000"/>
              <a:headEnd/>
              <a:tailEnd/>
            </a:ln>
            <a:effectLst/>
          </p:spPr>
          <p:txBody>
            <a:bodyPr wrap="none" anchor="ctr">
              <a:spAutoFit/>
            </a:bodyPr>
            <a:lstStyle/>
            <a:p>
              <a:r>
                <a:rPr lang="es-ES_tradnl" sz="1600"/>
                <a:t>IR térmico</a:t>
              </a:r>
            </a:p>
          </p:txBody>
        </p:sp>
        <p:sp>
          <p:nvSpPr>
            <p:cNvPr id="57" name="Line 56">
              <a:extLst>
                <a:ext uri="{FF2B5EF4-FFF2-40B4-BE49-F238E27FC236}">
                  <a16:creationId xmlns:a16="http://schemas.microsoft.com/office/drawing/2014/main" id="{D99F44B3-7DC0-4733-9B61-085BC00F3F39}"/>
                </a:ext>
              </a:extLst>
            </p:cNvPr>
            <p:cNvSpPr>
              <a:spLocks noChangeShapeType="1"/>
            </p:cNvSpPr>
            <p:nvPr/>
          </p:nvSpPr>
          <p:spPr bwMode="auto">
            <a:xfrm>
              <a:off x="2328" y="2096"/>
              <a:ext cx="0" cy="56"/>
            </a:xfrm>
            <a:prstGeom prst="line">
              <a:avLst/>
            </a:prstGeom>
            <a:noFill/>
            <a:ln w="19050">
              <a:solidFill>
                <a:schemeClr val="tx1"/>
              </a:solidFill>
              <a:round/>
              <a:headEnd/>
              <a:tailEnd/>
            </a:ln>
            <a:effectLst/>
          </p:spPr>
          <p:txBody>
            <a:bodyPr wrap="none" anchor="ctr"/>
            <a:lstStyle/>
            <a:p>
              <a:endParaRPr lang="es-AR"/>
            </a:p>
          </p:txBody>
        </p:sp>
      </p:grpSp>
      <p:grpSp>
        <p:nvGrpSpPr>
          <p:cNvPr id="58" name="Group 61">
            <a:extLst>
              <a:ext uri="{FF2B5EF4-FFF2-40B4-BE49-F238E27FC236}">
                <a16:creationId xmlns:a16="http://schemas.microsoft.com/office/drawing/2014/main" id="{1EAFF059-E8DA-67C1-9CD8-DFD085817299}"/>
              </a:ext>
            </a:extLst>
          </p:cNvPr>
          <p:cNvGrpSpPr>
            <a:grpSpLocks/>
          </p:cNvGrpSpPr>
          <p:nvPr/>
        </p:nvGrpSpPr>
        <p:grpSpPr bwMode="auto">
          <a:xfrm>
            <a:off x="2197100" y="1236853"/>
            <a:ext cx="450850" cy="4400550"/>
            <a:chOff x="908" y="690"/>
            <a:chExt cx="284" cy="2772"/>
          </a:xfrm>
        </p:grpSpPr>
        <p:sp>
          <p:nvSpPr>
            <p:cNvPr id="59" name="Line 13">
              <a:extLst>
                <a:ext uri="{FF2B5EF4-FFF2-40B4-BE49-F238E27FC236}">
                  <a16:creationId xmlns:a16="http://schemas.microsoft.com/office/drawing/2014/main" id="{12940BBF-9BFF-DE4A-FAF1-0F5E70D21F09}"/>
                </a:ext>
              </a:extLst>
            </p:cNvPr>
            <p:cNvSpPr>
              <a:spLocks noChangeShapeType="1"/>
            </p:cNvSpPr>
            <p:nvPr/>
          </p:nvSpPr>
          <p:spPr bwMode="auto">
            <a:xfrm flipH="1" flipV="1">
              <a:off x="1192" y="690"/>
              <a:ext cx="0" cy="2772"/>
            </a:xfrm>
            <a:prstGeom prst="line">
              <a:avLst/>
            </a:prstGeom>
            <a:noFill/>
            <a:ln w="38100">
              <a:solidFill>
                <a:schemeClr val="tx1"/>
              </a:solidFill>
              <a:round/>
              <a:headEnd/>
              <a:tailEnd/>
            </a:ln>
            <a:effectLst/>
          </p:spPr>
          <p:txBody>
            <a:bodyPr wrap="none" anchor="ctr"/>
            <a:lstStyle/>
            <a:p>
              <a:endParaRPr lang="es-AR"/>
            </a:p>
          </p:txBody>
        </p:sp>
        <p:grpSp>
          <p:nvGrpSpPr>
            <p:cNvPr id="60" name="Group 59">
              <a:extLst>
                <a:ext uri="{FF2B5EF4-FFF2-40B4-BE49-F238E27FC236}">
                  <a16:creationId xmlns:a16="http://schemas.microsoft.com/office/drawing/2014/main" id="{DFDEAC02-A253-886E-CBD8-5BDC3DDE53AB}"/>
                </a:ext>
              </a:extLst>
            </p:cNvPr>
            <p:cNvGrpSpPr>
              <a:grpSpLocks/>
            </p:cNvGrpSpPr>
            <p:nvPr/>
          </p:nvGrpSpPr>
          <p:grpSpPr bwMode="auto">
            <a:xfrm>
              <a:off x="908" y="1136"/>
              <a:ext cx="212" cy="1597"/>
              <a:chOff x="836" y="1016"/>
              <a:chExt cx="212" cy="1597"/>
            </a:xfrm>
          </p:grpSpPr>
          <p:sp>
            <p:nvSpPr>
              <p:cNvPr id="61" name="Text Box 33">
                <a:extLst>
                  <a:ext uri="{FF2B5EF4-FFF2-40B4-BE49-F238E27FC236}">
                    <a16:creationId xmlns:a16="http://schemas.microsoft.com/office/drawing/2014/main" id="{231B5E61-B403-6F5D-DFCF-4F0C186D179F}"/>
                  </a:ext>
                </a:extLst>
              </p:cNvPr>
              <p:cNvSpPr txBox="1">
                <a:spLocks noChangeArrowheads="1"/>
              </p:cNvSpPr>
              <p:nvPr/>
            </p:nvSpPr>
            <p:spPr bwMode="auto">
              <a:xfrm rot="-5400000">
                <a:off x="361" y="1926"/>
                <a:ext cx="1162" cy="212"/>
              </a:xfrm>
              <a:prstGeom prst="rect">
                <a:avLst/>
              </a:prstGeom>
              <a:noFill/>
              <a:ln w="9525">
                <a:noFill/>
                <a:miter lim="800000"/>
                <a:headEnd/>
                <a:tailEnd/>
              </a:ln>
              <a:effectLst/>
            </p:spPr>
            <p:txBody>
              <a:bodyPr wrap="none" anchor="ctr">
                <a:spAutoFit/>
              </a:bodyPr>
              <a:lstStyle/>
              <a:p>
                <a:r>
                  <a:rPr lang="es-ES_tradnl" sz="1600"/>
                  <a:t>Irradiancia espectral</a:t>
                </a:r>
              </a:p>
            </p:txBody>
          </p:sp>
          <p:sp>
            <p:nvSpPr>
              <p:cNvPr id="62" name="Line 58">
                <a:extLst>
                  <a:ext uri="{FF2B5EF4-FFF2-40B4-BE49-F238E27FC236}">
                    <a16:creationId xmlns:a16="http://schemas.microsoft.com/office/drawing/2014/main" id="{6F8D6897-700C-EA8B-9304-35B3EC6DA787}"/>
                  </a:ext>
                </a:extLst>
              </p:cNvPr>
              <p:cNvSpPr>
                <a:spLocks noChangeShapeType="1"/>
              </p:cNvSpPr>
              <p:nvPr/>
            </p:nvSpPr>
            <p:spPr bwMode="auto">
              <a:xfrm flipV="1">
                <a:off x="952" y="1016"/>
                <a:ext cx="0" cy="392"/>
              </a:xfrm>
              <a:prstGeom prst="line">
                <a:avLst/>
              </a:prstGeom>
              <a:noFill/>
              <a:ln w="19050">
                <a:solidFill>
                  <a:schemeClr val="tx1"/>
                </a:solidFill>
                <a:round/>
                <a:headEnd/>
                <a:tailEnd type="arrow" w="med" len="med"/>
              </a:ln>
              <a:effectLst/>
            </p:spPr>
            <p:txBody>
              <a:bodyPr wrap="none" anchor="ctr"/>
              <a:lstStyle/>
              <a:p>
                <a:endParaRPr lang="es-AR"/>
              </a:p>
            </p:txBody>
          </p:sp>
        </p:grpSp>
      </p:grpSp>
      <p:sp>
        <p:nvSpPr>
          <p:cNvPr id="63" name="Text Box 60">
            <a:extLst>
              <a:ext uri="{FF2B5EF4-FFF2-40B4-BE49-F238E27FC236}">
                <a16:creationId xmlns:a16="http://schemas.microsoft.com/office/drawing/2014/main" id="{43435212-2DC3-A541-990A-E6F0046897E6}"/>
              </a:ext>
            </a:extLst>
          </p:cNvPr>
          <p:cNvSpPr txBox="1">
            <a:spLocks noChangeArrowheads="1"/>
          </p:cNvSpPr>
          <p:nvPr/>
        </p:nvSpPr>
        <p:spPr bwMode="auto">
          <a:xfrm>
            <a:off x="47625" y="805054"/>
            <a:ext cx="8064500" cy="457200"/>
          </a:xfrm>
          <a:prstGeom prst="rect">
            <a:avLst/>
          </a:prstGeom>
          <a:noFill/>
          <a:ln w="9525">
            <a:noFill/>
            <a:miter lim="800000"/>
            <a:headEnd/>
            <a:tailEnd/>
          </a:ln>
          <a:effectLst/>
        </p:spPr>
        <p:txBody>
          <a:bodyPr wrap="none">
            <a:spAutoFit/>
          </a:bodyPr>
          <a:lstStyle/>
          <a:p>
            <a:pPr algn="l"/>
            <a:r>
              <a:rPr lang="es-ES_tradnl" dirty="0"/>
              <a:t>RECEPCIÓN Y EMISIÓN DE RADIACIÓN EN SUPERFICIE</a:t>
            </a:r>
            <a:endParaRPr lang="es-ES" dirty="0"/>
          </a:p>
        </p:txBody>
      </p:sp>
      <p:sp>
        <p:nvSpPr>
          <p:cNvPr id="1024" name="Text Box 68">
            <a:extLst>
              <a:ext uri="{FF2B5EF4-FFF2-40B4-BE49-F238E27FC236}">
                <a16:creationId xmlns:a16="http://schemas.microsoft.com/office/drawing/2014/main" id="{51C8B549-0B97-7CEE-362F-C787DE75A4FD}"/>
              </a:ext>
            </a:extLst>
          </p:cNvPr>
          <p:cNvSpPr txBox="1">
            <a:spLocks noChangeArrowheads="1"/>
          </p:cNvSpPr>
          <p:nvPr/>
        </p:nvSpPr>
        <p:spPr bwMode="auto">
          <a:xfrm>
            <a:off x="7216775" y="4281996"/>
            <a:ext cx="2382462" cy="1477328"/>
          </a:xfrm>
          <a:prstGeom prst="rect">
            <a:avLst/>
          </a:prstGeom>
          <a:solidFill>
            <a:srgbClr val="FFCCFF"/>
          </a:solidFill>
          <a:ln w="9525">
            <a:noFill/>
            <a:miter lim="800000"/>
            <a:headEnd/>
            <a:tailEnd/>
          </a:ln>
          <a:effectLst/>
        </p:spPr>
        <p:txBody>
          <a:bodyPr wrap="square" anchor="ctr">
            <a:spAutoFit/>
          </a:bodyPr>
          <a:lstStyle/>
          <a:p>
            <a:pPr algn="l"/>
            <a:r>
              <a:rPr lang="es-ES_tradnl" sz="1800" dirty="0"/>
              <a:t>LA SUPERFICIE RECIBE RADIACIÓN DE ONDA CORTA y REEMITE RADIACIÓN DE ONDA LARGA</a:t>
            </a:r>
          </a:p>
        </p:txBody>
      </p:sp>
      <p:sp>
        <p:nvSpPr>
          <p:cNvPr id="1025" name="CuadroTexto 1024">
            <a:extLst>
              <a:ext uri="{FF2B5EF4-FFF2-40B4-BE49-F238E27FC236}">
                <a16:creationId xmlns:a16="http://schemas.microsoft.com/office/drawing/2014/main" id="{544CAD28-A539-C4CD-1AEF-F2B8B8499F6F}"/>
              </a:ext>
            </a:extLst>
          </p:cNvPr>
          <p:cNvSpPr txBox="1"/>
          <p:nvPr/>
        </p:nvSpPr>
        <p:spPr>
          <a:xfrm>
            <a:off x="9390657" y="4543605"/>
            <a:ext cx="3226065" cy="954107"/>
          </a:xfrm>
          <a:prstGeom prst="rect">
            <a:avLst/>
          </a:prstGeom>
          <a:noFill/>
        </p:spPr>
        <p:txBody>
          <a:bodyPr wrap="square" rtlCol="0">
            <a:spAutoFit/>
          </a:bodyPr>
          <a:lstStyle/>
          <a:p>
            <a:pPr algn="ctr"/>
            <a:r>
              <a:rPr lang="es-AR" sz="2800" dirty="0">
                <a:solidFill>
                  <a:srgbClr val="C00000"/>
                </a:solidFill>
                <a:latin typeface="AR HERMANN" panose="02000000000000000000" pitchFamily="2" charset="0"/>
              </a:rPr>
              <a:t>EFECTO INVERNADERO</a:t>
            </a:r>
          </a:p>
        </p:txBody>
      </p:sp>
    </p:spTree>
    <p:extLst>
      <p:ext uri="{BB962C8B-B14F-4D97-AF65-F5344CB8AC3E}">
        <p14:creationId xmlns:p14="http://schemas.microsoft.com/office/powerpoint/2010/main" val="2847031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1+#ppt_w/2"/>
                                          </p:val>
                                        </p:tav>
                                        <p:tav tm="100000">
                                          <p:val>
                                            <p:strVal val="#ppt_x"/>
                                          </p:val>
                                        </p:tav>
                                      </p:tavLst>
                                    </p:anim>
                                    <p:anim calcmode="lin" valueType="num">
                                      <p:cBhvr additive="base">
                                        <p:cTn id="8"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24"/>
                                        </p:tgtEl>
                                        <p:attrNameLst>
                                          <p:attrName>style.visibility</p:attrName>
                                        </p:attrNameLst>
                                      </p:cBhvr>
                                      <p:to>
                                        <p:strVal val="visible"/>
                                      </p:to>
                                    </p:set>
                                    <p:animEffect transition="in" filter="blinds(horizontal)">
                                      <p:cBhvr>
                                        <p:cTn id="13" dur="500"/>
                                        <p:tgtEl>
                                          <p:spTgt spid="102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5"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heckerboard(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down)">
                                      <p:cBhvr>
                                        <p:cTn id="28" dur="500"/>
                                        <p:tgtEl>
                                          <p:spTgt spid="5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8"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ppt_x</p:attrName>
                                        </p:attrNameLst>
                                      </p:cBhvr>
                                      <p:tavLst>
                                        <p:tav tm="0">
                                          <p:val>
                                            <p:strVal val="#ppt_x-#ppt_w/2"/>
                                          </p:val>
                                        </p:tav>
                                        <p:tav tm="100000">
                                          <p:val>
                                            <p:strVal val="#ppt_x"/>
                                          </p:val>
                                        </p:tav>
                                      </p:tavLst>
                                    </p:anim>
                                    <p:anim calcmode="lin" valueType="num">
                                      <p:cBhvr>
                                        <p:cTn id="39" dur="500" fill="hold"/>
                                        <p:tgtEl>
                                          <p:spTgt spid="32"/>
                                        </p:tgtEl>
                                        <p:attrNameLst>
                                          <p:attrName>ppt_y</p:attrName>
                                        </p:attrNameLst>
                                      </p:cBhvr>
                                      <p:tavLst>
                                        <p:tav tm="0">
                                          <p:val>
                                            <p:strVal val="#ppt_y"/>
                                          </p:val>
                                        </p:tav>
                                        <p:tav tm="100000">
                                          <p:val>
                                            <p:strVal val="#ppt_y"/>
                                          </p:val>
                                        </p:tav>
                                      </p:tavLst>
                                    </p:anim>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left)">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8"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slide(fromLeft)">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17" presetClass="entr" presetSubtype="10" fill="hold" nodeType="click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p:cTn id="56" dur="500" fill="hold"/>
                                        <p:tgtEl>
                                          <p:spTgt spid="44"/>
                                        </p:tgtEl>
                                        <p:attrNameLst>
                                          <p:attrName>ppt_w</p:attrName>
                                        </p:attrNameLst>
                                      </p:cBhvr>
                                      <p:tavLst>
                                        <p:tav tm="0">
                                          <p:val>
                                            <p:fltVal val="0"/>
                                          </p:val>
                                        </p:tav>
                                        <p:tav tm="100000">
                                          <p:val>
                                            <p:strVal val="#ppt_w"/>
                                          </p:val>
                                        </p:tav>
                                      </p:tavLst>
                                    </p:anim>
                                    <p:anim calcmode="lin" valueType="num">
                                      <p:cBhvr>
                                        <p:cTn id="57" dur="5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2"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 calcmode="lin" valueType="num">
                                      <p:cBhvr>
                                        <p:cTn id="62" dur="500" fill="hold"/>
                                        <p:tgtEl>
                                          <p:spTgt spid="48"/>
                                        </p:tgtEl>
                                        <p:attrNameLst>
                                          <p:attrName>ppt_x</p:attrName>
                                        </p:attrNameLst>
                                      </p:cBhvr>
                                      <p:tavLst>
                                        <p:tav tm="0">
                                          <p:val>
                                            <p:strVal val="#ppt_x+#ppt_w/2"/>
                                          </p:val>
                                        </p:tav>
                                        <p:tav tm="100000">
                                          <p:val>
                                            <p:strVal val="#ppt_x"/>
                                          </p:val>
                                        </p:tav>
                                      </p:tavLst>
                                    </p:anim>
                                    <p:anim calcmode="lin" valueType="num">
                                      <p:cBhvr>
                                        <p:cTn id="63" dur="500" fill="hold"/>
                                        <p:tgtEl>
                                          <p:spTgt spid="48"/>
                                        </p:tgtEl>
                                        <p:attrNameLst>
                                          <p:attrName>ppt_y</p:attrName>
                                        </p:attrNameLst>
                                      </p:cBhvr>
                                      <p:tavLst>
                                        <p:tav tm="0">
                                          <p:val>
                                            <p:strVal val="#ppt_y"/>
                                          </p:val>
                                        </p:tav>
                                        <p:tav tm="100000">
                                          <p:val>
                                            <p:strVal val="#ppt_y"/>
                                          </p:val>
                                        </p:tav>
                                      </p:tavLst>
                                    </p:anim>
                                    <p:anim calcmode="lin" valueType="num">
                                      <p:cBhvr>
                                        <p:cTn id="64" dur="500" fill="hold"/>
                                        <p:tgtEl>
                                          <p:spTgt spid="48"/>
                                        </p:tgtEl>
                                        <p:attrNameLst>
                                          <p:attrName>ppt_w</p:attrName>
                                        </p:attrNameLst>
                                      </p:cBhvr>
                                      <p:tavLst>
                                        <p:tav tm="0">
                                          <p:val>
                                            <p:fltVal val="0"/>
                                          </p:val>
                                        </p:tav>
                                        <p:tav tm="100000">
                                          <p:val>
                                            <p:strVal val="#ppt_w"/>
                                          </p:val>
                                        </p:tav>
                                      </p:tavLst>
                                    </p:anim>
                                    <p:anim calcmode="lin" valueType="num">
                                      <p:cBhvr>
                                        <p:cTn id="65" dur="5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7"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p:cTn id="70" dur="500" fill="hold"/>
                                        <p:tgtEl>
                                          <p:spTgt spid="51"/>
                                        </p:tgtEl>
                                        <p:attrNameLst>
                                          <p:attrName>ppt_x</p:attrName>
                                        </p:attrNameLst>
                                      </p:cBhvr>
                                      <p:tavLst>
                                        <p:tav tm="0">
                                          <p:val>
                                            <p:strVal val="#ppt_x-#ppt_w/2"/>
                                          </p:val>
                                        </p:tav>
                                        <p:tav tm="100000">
                                          <p:val>
                                            <p:strVal val="#ppt_x"/>
                                          </p:val>
                                        </p:tav>
                                      </p:tavLst>
                                    </p:anim>
                                    <p:anim calcmode="lin" valueType="num">
                                      <p:cBhvr>
                                        <p:cTn id="71" dur="500" fill="hold"/>
                                        <p:tgtEl>
                                          <p:spTgt spid="51"/>
                                        </p:tgtEl>
                                        <p:attrNameLst>
                                          <p:attrName>ppt_y</p:attrName>
                                        </p:attrNameLst>
                                      </p:cBhvr>
                                      <p:tavLst>
                                        <p:tav tm="0">
                                          <p:val>
                                            <p:strVal val="#ppt_y"/>
                                          </p:val>
                                        </p:tav>
                                        <p:tav tm="100000">
                                          <p:val>
                                            <p:strVal val="#ppt_y"/>
                                          </p:val>
                                        </p:tav>
                                      </p:tavLst>
                                    </p:anim>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wipe(left)">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5" presetClass="entr" presetSubtype="1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checkerboard(across)">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54"/>
                                        </p:tgtEl>
                                        <p:attrNameLst>
                                          <p:attrName>style.visibility</p:attrName>
                                        </p:attrNameLst>
                                      </p:cBhvr>
                                      <p:to>
                                        <p:strVal val="visible"/>
                                      </p:to>
                                    </p:set>
                                    <p:animEffect transition="in" filter="wipe(left)">
                                      <p:cBhvr>
                                        <p:cTn id="88" dur="500"/>
                                        <p:tgtEl>
                                          <p:spTgt spid="54"/>
                                        </p:tgtEl>
                                      </p:cBhvr>
                                    </p:animEffect>
                                  </p:childTnLst>
                                </p:cTn>
                              </p:par>
                            </p:childTnLst>
                          </p:cTn>
                        </p:par>
                      </p:childTnLst>
                    </p:cTn>
                  </p:par>
                  <p:par>
                    <p:cTn id="89" fill="hold">
                      <p:stCondLst>
                        <p:cond delay="indefinite"/>
                      </p:stCondLst>
                      <p:childTnLst>
                        <p:par>
                          <p:cTn id="90" fill="hold">
                            <p:stCondLst>
                              <p:cond delay="0"/>
                            </p:stCondLst>
                            <p:childTnLst>
                              <p:par>
                                <p:cTn id="91" presetID="18" presetClass="entr" presetSubtype="3" fill="hold" grpId="0" nodeType="click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strips(upRight)">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wipe(left)">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5"/>
                                        </p:tgtEl>
                                        <p:attrNameLst>
                                          <p:attrName>style.visibility</p:attrName>
                                        </p:attrNameLst>
                                      </p:cBhvr>
                                      <p:to>
                                        <p:strVal val="visible"/>
                                      </p:to>
                                    </p:set>
                                    <p:anim calcmode="lin" valueType="num">
                                      <p:cBhvr additive="base">
                                        <p:cTn id="103" dur="500" fill="hold"/>
                                        <p:tgtEl>
                                          <p:spTgt spid="5"/>
                                        </p:tgtEl>
                                        <p:attrNameLst>
                                          <p:attrName>ppt_x</p:attrName>
                                        </p:attrNameLst>
                                      </p:cBhvr>
                                      <p:tavLst>
                                        <p:tav tm="0">
                                          <p:val>
                                            <p:strVal val="0-#ppt_w/2"/>
                                          </p:val>
                                        </p:tav>
                                        <p:tav tm="100000">
                                          <p:val>
                                            <p:strVal val="#ppt_x"/>
                                          </p:val>
                                        </p:tav>
                                      </p:tavLst>
                                    </p:anim>
                                    <p:anim calcmode="lin" valueType="num">
                                      <p:cBhvr additive="base">
                                        <p:cTn id="10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1025"/>
                                        </p:tgtEl>
                                        <p:attrNameLst>
                                          <p:attrName>style.visibility</p:attrName>
                                        </p:attrNameLst>
                                      </p:cBhvr>
                                      <p:to>
                                        <p:strVal val="visible"/>
                                      </p:to>
                                    </p:set>
                                    <p:anim calcmode="lin" valueType="num">
                                      <p:cBhvr>
                                        <p:cTn id="109" dur="500" fill="hold"/>
                                        <p:tgtEl>
                                          <p:spTgt spid="1025"/>
                                        </p:tgtEl>
                                        <p:attrNameLst>
                                          <p:attrName>ppt_w</p:attrName>
                                        </p:attrNameLst>
                                      </p:cBhvr>
                                      <p:tavLst>
                                        <p:tav tm="0">
                                          <p:val>
                                            <p:fltVal val="0"/>
                                          </p:val>
                                        </p:tav>
                                        <p:tav tm="100000">
                                          <p:val>
                                            <p:strVal val="#ppt_w"/>
                                          </p:val>
                                        </p:tav>
                                      </p:tavLst>
                                    </p:anim>
                                    <p:anim calcmode="lin" valueType="num">
                                      <p:cBhvr>
                                        <p:cTn id="110" dur="500" fill="hold"/>
                                        <p:tgtEl>
                                          <p:spTgt spid="1025"/>
                                        </p:tgtEl>
                                        <p:attrNameLst>
                                          <p:attrName>ppt_h</p:attrName>
                                        </p:attrNameLst>
                                      </p:cBhvr>
                                      <p:tavLst>
                                        <p:tav tm="0">
                                          <p:val>
                                            <p:fltVal val="0"/>
                                          </p:val>
                                        </p:tav>
                                        <p:tav tm="100000">
                                          <p:val>
                                            <p:strVal val="#ppt_h"/>
                                          </p:val>
                                        </p:tav>
                                      </p:tavLst>
                                    </p:anim>
                                    <p:animEffect transition="in" filter="fade">
                                      <p:cBhvr>
                                        <p:cTn id="111"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utoUpdateAnimBg="0"/>
      <p:bldP spid="7" grpId="0" animBg="1"/>
      <p:bldP spid="10" grpId="0" animBg="1"/>
      <p:bldP spid="11" grpId="0" animBg="1"/>
      <p:bldP spid="12" grpId="0" animBg="1"/>
      <p:bldP spid="63" grpId="0" autoUpdateAnimBg="0"/>
      <p:bldP spid="1024" grpId="0" animBg="1" autoUpdateAnimBg="0"/>
      <p:bldP spid="10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DA84C-FDB8-8DEB-95A4-8A0F44FF368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3C7F093C-56DD-1600-D4D0-DCA99966463D}"/>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570D623E-2BD7-1632-2AA7-9947A1FC50A3}"/>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787BCF51-D725-2ED2-4A5C-426EE0BA0040}"/>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30B827B4-96DD-A20C-8D20-F36F1240F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47504878-CF92-0452-788B-87298403B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239A2550-6B2D-C066-D161-2808B326B277}"/>
              </a:ext>
            </a:extLst>
          </p:cNvPr>
          <p:cNvSpPr>
            <a:spLocks noGrp="1"/>
          </p:cNvSpPr>
          <p:nvPr>
            <p:ph type="sldNum" sz="quarter" idx="12"/>
          </p:nvPr>
        </p:nvSpPr>
        <p:spPr/>
        <p:txBody>
          <a:bodyPr/>
          <a:lstStyle/>
          <a:p>
            <a:fld id="{4211D988-AFD1-4293-9FBC-6556B6FD0ACE}" type="slidenum">
              <a:rPr lang="es-AR" smtClean="0"/>
              <a:t>44</a:t>
            </a:fld>
            <a:endParaRPr lang="es-AR"/>
          </a:p>
        </p:txBody>
      </p:sp>
      <p:pic>
        <p:nvPicPr>
          <p:cNvPr id="1026" name="Picture 2">
            <a:extLst>
              <a:ext uri="{FF2B5EF4-FFF2-40B4-BE49-F238E27FC236}">
                <a16:creationId xmlns:a16="http://schemas.microsoft.com/office/drawing/2014/main" id="{993D7FEE-2D55-3B0D-541A-FC9DF918EC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345" y="1252537"/>
            <a:ext cx="70008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01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54494-0122-42B6-D312-091FD39327D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56B1973-D278-5E6C-4289-F578BE7813F3}"/>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B9FABAB0-2C5C-5798-A5DE-8711DAFA50DB}"/>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7F3F0DB4-9C50-9F4B-FE4E-65500A6A387B}"/>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1D2AA03D-E27F-6D64-4726-ED7CB4E14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512B680B-F90D-3EEC-7556-452CDD5D6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A4A197EA-9AE5-CF04-645C-809217C2147F}"/>
              </a:ext>
            </a:extLst>
          </p:cNvPr>
          <p:cNvSpPr>
            <a:spLocks noGrp="1"/>
          </p:cNvSpPr>
          <p:nvPr>
            <p:ph type="sldNum" sz="quarter" idx="12"/>
          </p:nvPr>
        </p:nvSpPr>
        <p:spPr/>
        <p:txBody>
          <a:bodyPr/>
          <a:lstStyle/>
          <a:p>
            <a:fld id="{4211D988-AFD1-4293-9FBC-6556B6FD0ACE}" type="slidenum">
              <a:rPr lang="es-AR" smtClean="0"/>
              <a:t>45</a:t>
            </a:fld>
            <a:endParaRPr lang="es-AR"/>
          </a:p>
        </p:txBody>
      </p:sp>
      <p:sp>
        <p:nvSpPr>
          <p:cNvPr id="3" name="1 Título">
            <a:extLst>
              <a:ext uri="{FF2B5EF4-FFF2-40B4-BE49-F238E27FC236}">
                <a16:creationId xmlns:a16="http://schemas.microsoft.com/office/drawing/2014/main" id="{1B75CC52-43E6-4A12-CBFD-D3D969435462}"/>
              </a:ext>
            </a:extLst>
          </p:cNvPr>
          <p:cNvSpPr txBox="1">
            <a:spLocks/>
          </p:cNvSpPr>
          <p:nvPr/>
        </p:nvSpPr>
        <p:spPr>
          <a:xfrm>
            <a:off x="1860487" y="910843"/>
            <a:ext cx="8229600" cy="1143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altLang="es-AR" sz="4000" dirty="0"/>
              <a:t>Balance de energía en la Tierra. Sistema Tierra - Atmósfera</a:t>
            </a:r>
          </a:p>
        </p:txBody>
      </p:sp>
      <p:sp>
        <p:nvSpPr>
          <p:cNvPr id="5" name="2 Marcador de contenido">
            <a:extLst>
              <a:ext uri="{FF2B5EF4-FFF2-40B4-BE49-F238E27FC236}">
                <a16:creationId xmlns:a16="http://schemas.microsoft.com/office/drawing/2014/main" id="{73E881BA-7F11-AAAB-137C-612967F5D9CF}"/>
              </a:ext>
            </a:extLst>
          </p:cNvPr>
          <p:cNvSpPr txBox="1">
            <a:spLocks/>
          </p:cNvSpPr>
          <p:nvPr/>
        </p:nvSpPr>
        <p:spPr>
          <a:xfrm>
            <a:off x="755965" y="1919337"/>
            <a:ext cx="9575548" cy="4802138"/>
          </a:xfrm>
          <a:prstGeom prst="rect">
            <a:avLst/>
          </a:prstGeom>
          <a:blipFill rotWithShape="1">
            <a:blip r:embed="rId5"/>
            <a:stretch>
              <a:fillRect l="-741" t="-674" r="-963" b="-2695"/>
            </a:stretch>
          </a:blip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es-AR">
                <a:noFill/>
              </a:rPr>
              <a:t> </a:t>
            </a:r>
            <a:endParaRPr lang="es-AR" dirty="0">
              <a:noFill/>
            </a:endParaRPr>
          </a:p>
        </p:txBody>
      </p:sp>
      <p:sp>
        <p:nvSpPr>
          <p:cNvPr id="7" name="Rectángulo 6">
            <a:extLst>
              <a:ext uri="{FF2B5EF4-FFF2-40B4-BE49-F238E27FC236}">
                <a16:creationId xmlns:a16="http://schemas.microsoft.com/office/drawing/2014/main" id="{B81C4B53-A8C2-F57B-B2A2-DDDB78D40999}"/>
              </a:ext>
            </a:extLst>
          </p:cNvPr>
          <p:cNvSpPr/>
          <p:nvPr/>
        </p:nvSpPr>
        <p:spPr>
          <a:xfrm>
            <a:off x="4001632" y="6040545"/>
            <a:ext cx="2094368" cy="365125"/>
          </a:xfrm>
          <a:prstGeom prst="rect">
            <a:avLst/>
          </a:prstGeom>
          <a:solidFill>
            <a:srgbClr val="FF0000">
              <a:alpha val="4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013791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BE8C3-394F-8CBD-27A1-89950AFD10B0}"/>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5A5745E5-6175-F06F-3449-D92D58D1AE8E}"/>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58E51232-120C-8F32-3DBA-67946369E190}"/>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B7959B09-F0C0-9679-87CF-4DB3E2460BE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37713B5B-5056-BEFA-3038-A686FC4A0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7BDA6ACE-5DD7-6498-8788-D0F425600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DA719CCB-EBC2-7A07-F3D2-FEC7F5297E08}"/>
              </a:ext>
            </a:extLst>
          </p:cNvPr>
          <p:cNvSpPr>
            <a:spLocks noGrp="1"/>
          </p:cNvSpPr>
          <p:nvPr>
            <p:ph type="sldNum" sz="quarter" idx="12"/>
          </p:nvPr>
        </p:nvSpPr>
        <p:spPr/>
        <p:txBody>
          <a:bodyPr/>
          <a:lstStyle/>
          <a:p>
            <a:fld id="{4211D988-AFD1-4293-9FBC-6556B6FD0ACE}" type="slidenum">
              <a:rPr lang="es-AR" smtClean="0"/>
              <a:t>46</a:t>
            </a:fld>
            <a:endParaRPr lang="es-AR"/>
          </a:p>
        </p:txBody>
      </p:sp>
      <p:sp>
        <p:nvSpPr>
          <p:cNvPr id="3" name="CuadroTexto 2">
            <a:extLst>
              <a:ext uri="{FF2B5EF4-FFF2-40B4-BE49-F238E27FC236}">
                <a16:creationId xmlns:a16="http://schemas.microsoft.com/office/drawing/2014/main" id="{CFBE670D-28AF-D328-0AD2-405B7A1F6E0A}"/>
              </a:ext>
            </a:extLst>
          </p:cNvPr>
          <p:cNvSpPr txBox="1"/>
          <p:nvPr/>
        </p:nvSpPr>
        <p:spPr>
          <a:xfrm>
            <a:off x="209369" y="1182254"/>
            <a:ext cx="11771137" cy="4031873"/>
          </a:xfrm>
          <a:prstGeom prst="rect">
            <a:avLst/>
          </a:prstGeom>
          <a:noFill/>
        </p:spPr>
        <p:txBody>
          <a:bodyPr wrap="square" rtlCol="0">
            <a:spAutoFit/>
          </a:bodyPr>
          <a:lstStyle/>
          <a:p>
            <a:pPr marL="285750" indent="-285750">
              <a:buFont typeface="Arial" panose="020B0604020202020204" pitchFamily="34" charset="0"/>
              <a:buChar char="•"/>
            </a:pPr>
            <a:r>
              <a:rPr lang="es-AR" sz="2000" dirty="0"/>
              <a:t>VAMOS A SEGUIR HABLANDO DE MODELOS DE CIELO CLARO (CLEAR-</a:t>
            </a:r>
            <a:r>
              <a:rPr lang="es-AR" sz="2000" dirty="0" err="1"/>
              <a:t>SKY</a:t>
            </a:r>
            <a:r>
              <a:rPr lang="es-AR" sz="2000" dirty="0"/>
              <a:t> </a:t>
            </a:r>
            <a:r>
              <a:rPr lang="es-AR" sz="2000" dirty="0" err="1"/>
              <a:t>MODELS</a:t>
            </a:r>
            <a:r>
              <a:rPr lang="es-AR" sz="2000" dirty="0"/>
              <a:t>)</a:t>
            </a:r>
          </a:p>
          <a:p>
            <a:pPr marL="285750" indent="-285750">
              <a:buFont typeface="Arial" panose="020B0604020202020204" pitchFamily="34" charset="0"/>
              <a:buChar char="•"/>
            </a:pPr>
            <a:endParaRPr lang="es-AR" sz="2000" dirty="0"/>
          </a:p>
          <a:p>
            <a:pPr marL="285750" indent="-285750">
              <a:buFont typeface="Arial" panose="020B0604020202020204" pitchFamily="34" charset="0"/>
              <a:buChar char="•"/>
            </a:pPr>
            <a:r>
              <a:rPr lang="es-AR" sz="2000" dirty="0"/>
              <a:t>LA CLASIFICACIÓN DEL ESTADO DE LA NUBOSIDAD ES IMPORTANTE, PERO NO ESTA COMPLETAMENTE FORMALIZADA.</a:t>
            </a:r>
          </a:p>
          <a:p>
            <a:pPr marL="285750" indent="-285750">
              <a:buFont typeface="Arial" panose="020B0604020202020204" pitchFamily="34" charset="0"/>
              <a:buChar char="•"/>
            </a:pPr>
            <a:endParaRPr lang="es-AR" sz="2000" dirty="0"/>
          </a:p>
          <a:p>
            <a:pPr marL="285750" indent="-285750">
              <a:buFont typeface="Arial" panose="020B0604020202020204" pitchFamily="34" charset="0"/>
              <a:buChar char="•"/>
            </a:pPr>
            <a:r>
              <a:rPr lang="es-AR" sz="2000" dirty="0"/>
              <a:t>SE PUEDEN ENCONTRAR TRES CONDICIONES “</a:t>
            </a:r>
            <a:r>
              <a:rPr lang="es-AR" sz="2000" b="1" dirty="0"/>
              <a:t>BIEN”</a:t>
            </a:r>
            <a:r>
              <a:rPr lang="es-AR" sz="2000" dirty="0"/>
              <a:t> DEFINIDAS: DESPEJADO, CUBIERTO Y PARCIALMENTE NUBLADO.</a:t>
            </a:r>
          </a:p>
          <a:p>
            <a:pPr marL="285750" indent="-285750">
              <a:buFont typeface="Arial" panose="020B0604020202020204" pitchFamily="34" charset="0"/>
              <a:buChar char="•"/>
            </a:pPr>
            <a:endParaRPr lang="es-AR" sz="2000" dirty="0"/>
          </a:p>
          <a:p>
            <a:pPr marL="285750" indent="-285750">
              <a:buFont typeface="Arial" panose="020B0604020202020204" pitchFamily="34" charset="0"/>
              <a:buChar char="•"/>
            </a:pPr>
            <a:r>
              <a:rPr lang="es-AR" sz="2000" dirty="0"/>
              <a:t>LOS SERVICIOS METEOROLÓGICOS DE VARIOS PAÍSES DAN EL REPORTE DE LA NUBOSIDAD EXPRESADOS EN </a:t>
            </a:r>
            <a:r>
              <a:rPr lang="es-AR" sz="2000" dirty="0" err="1"/>
              <a:t>oktas</a:t>
            </a:r>
            <a:r>
              <a:rPr lang="es-AR" sz="2000" dirty="0"/>
              <a:t>. LO ESTIMA UN OPERADOR. ERGO, NO SON EXACTOS.</a:t>
            </a:r>
          </a:p>
          <a:p>
            <a:pPr marL="285750" indent="-285750">
              <a:buFont typeface="Arial" panose="020B0604020202020204" pitchFamily="34" charset="0"/>
              <a:buChar char="•"/>
            </a:pPr>
            <a:endParaRPr lang="es-AR" sz="2000" dirty="0"/>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endParaRPr lang="es-AR" dirty="0"/>
          </a:p>
        </p:txBody>
      </p:sp>
    </p:spTree>
    <p:extLst>
      <p:ext uri="{BB962C8B-B14F-4D97-AF65-F5344CB8AC3E}">
        <p14:creationId xmlns:p14="http://schemas.microsoft.com/office/powerpoint/2010/main" val="69804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4AFD7-5020-70A3-A087-CFE164D3FB1A}"/>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39BF0C94-BD94-24E6-75C3-CBD48284642B}"/>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FF6E29C4-6D5C-D17C-DEF8-6A97ADEFB8C6}"/>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52217BF6-79E2-E49E-1F91-9E0F0337044A}"/>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4F4FC867-F975-047A-B728-AC385410F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C82FB0ED-2B84-55B2-0674-1B60E5446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A1BAEB42-8F8D-DDA8-961B-B21680738546}"/>
              </a:ext>
            </a:extLst>
          </p:cNvPr>
          <p:cNvSpPr>
            <a:spLocks noGrp="1"/>
          </p:cNvSpPr>
          <p:nvPr>
            <p:ph type="sldNum" sz="quarter" idx="12"/>
          </p:nvPr>
        </p:nvSpPr>
        <p:spPr/>
        <p:txBody>
          <a:bodyPr/>
          <a:lstStyle/>
          <a:p>
            <a:fld id="{4211D988-AFD1-4293-9FBC-6556B6FD0ACE}" type="slidenum">
              <a:rPr lang="es-AR" smtClean="0"/>
              <a:t>47</a:t>
            </a:fld>
            <a:endParaRPr lang="es-AR" dirty="0"/>
          </a:p>
        </p:txBody>
      </p:sp>
      <p:sp>
        <p:nvSpPr>
          <p:cNvPr id="3" name="CuadroTexto 2">
            <a:extLst>
              <a:ext uri="{FF2B5EF4-FFF2-40B4-BE49-F238E27FC236}">
                <a16:creationId xmlns:a16="http://schemas.microsoft.com/office/drawing/2014/main" id="{F6E9EB2C-9D0D-72A5-3821-F2746A1007B0}"/>
              </a:ext>
            </a:extLst>
          </p:cNvPr>
          <p:cNvSpPr txBox="1"/>
          <p:nvPr/>
        </p:nvSpPr>
        <p:spPr>
          <a:xfrm>
            <a:off x="0" y="942775"/>
            <a:ext cx="9586920" cy="461665"/>
          </a:xfrm>
          <a:prstGeom prst="rect">
            <a:avLst/>
          </a:prstGeom>
          <a:noFill/>
        </p:spPr>
        <p:txBody>
          <a:bodyPr wrap="none" rtlCol="0">
            <a:spAutoFit/>
          </a:bodyPr>
          <a:lstStyle/>
          <a:p>
            <a:r>
              <a:rPr lang="es-AR" sz="2400" dirty="0"/>
              <a:t>MODELOS DE IRRADIANCIA SOLAR GLOBAL (GHI) PARA CIELO CLARO:</a:t>
            </a:r>
          </a:p>
        </p:txBody>
      </p:sp>
      <p:sp>
        <p:nvSpPr>
          <p:cNvPr id="5" name="CuadroTexto 4">
            <a:extLst>
              <a:ext uri="{FF2B5EF4-FFF2-40B4-BE49-F238E27FC236}">
                <a16:creationId xmlns:a16="http://schemas.microsoft.com/office/drawing/2014/main" id="{45C636B8-79BA-2BE8-B7CB-9E084B23F42F}"/>
              </a:ext>
            </a:extLst>
          </p:cNvPr>
          <p:cNvSpPr txBox="1"/>
          <p:nvPr/>
        </p:nvSpPr>
        <p:spPr>
          <a:xfrm>
            <a:off x="0" y="1572069"/>
            <a:ext cx="4227439" cy="461665"/>
          </a:xfrm>
          <a:prstGeom prst="rect">
            <a:avLst/>
          </a:prstGeom>
          <a:noFill/>
        </p:spPr>
        <p:txBody>
          <a:bodyPr wrap="none" rtlCol="0">
            <a:spAutoFit/>
          </a:bodyPr>
          <a:lstStyle/>
          <a:p>
            <a:r>
              <a:rPr lang="es-AR" sz="2400" dirty="0"/>
              <a:t>¿Cuál podría ser el más sencillo?</a:t>
            </a: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FF9DAFA-DC3B-2E9A-0269-1650A7CBADB1}"/>
                  </a:ext>
                </a:extLst>
              </p:cNvPr>
              <p:cNvSpPr txBox="1"/>
              <p:nvPr/>
            </p:nvSpPr>
            <p:spPr>
              <a:xfrm>
                <a:off x="4937760" y="1546775"/>
                <a:ext cx="6039730" cy="9545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𝐼</m:t>
                          </m:r>
                        </m:e>
                        <m:sub>
                          <m:r>
                            <a:rPr lang="es-AR" sz="2400" b="0" i="1" smtClean="0">
                              <a:latin typeface="Cambria Math" panose="02040503050406030204" pitchFamily="18" charset="0"/>
                            </a:rPr>
                            <m:t>𝑒𝑥𝑡</m:t>
                          </m:r>
                        </m:sub>
                      </m:sSub>
                      <m:r>
                        <a:rPr lang="es-AR" sz="2400" b="0" i="1" smtClean="0">
                          <a:latin typeface="Cambria Math" panose="02040503050406030204" pitchFamily="18" charset="0"/>
                        </a:rPr>
                        <m:t>=136</m:t>
                      </m:r>
                      <m:r>
                        <a:rPr lang="en-US" sz="2400" b="0" i="1" smtClean="0">
                          <a:latin typeface="Cambria Math" panose="02040503050406030204" pitchFamily="18" charset="0"/>
                        </a:rPr>
                        <m:t>1</m:t>
                      </m:r>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𝑊</m:t>
                          </m:r>
                        </m:num>
                        <m:den>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𝑚</m:t>
                              </m:r>
                            </m:e>
                            <m:sup>
                              <m:r>
                                <a:rPr lang="es-AR" sz="2400" b="0" i="1" smtClean="0">
                                  <a:latin typeface="Cambria Math" panose="02040503050406030204" pitchFamily="18" charset="0"/>
                                </a:rPr>
                                <m:t>2</m:t>
                              </m:r>
                            </m:sup>
                          </m:sSup>
                        </m:den>
                      </m:f>
                      <m:r>
                        <a:rPr lang="es-AR" sz="2400" b="0" i="1" smtClean="0">
                          <a:latin typeface="Cambria Math" panose="02040503050406030204" pitchFamily="18" charset="0"/>
                        </a:rPr>
                        <m:t>.</m:t>
                      </m:r>
                      <m:d>
                        <m:dPr>
                          <m:ctrlPr>
                            <a:rPr lang="es-AR" sz="2400" b="0" i="1" smtClean="0">
                              <a:latin typeface="Cambria Math" panose="02040503050406030204" pitchFamily="18" charset="0"/>
                            </a:rPr>
                          </m:ctrlPr>
                        </m:dPr>
                        <m:e>
                          <m:r>
                            <a:rPr lang="es-AR" sz="2400" b="0" i="1" smtClean="0">
                              <a:latin typeface="Cambria Math" panose="02040503050406030204" pitchFamily="18" charset="0"/>
                            </a:rPr>
                            <m:t>1+0.033</m:t>
                          </m:r>
                          <m:r>
                            <a:rPr lang="es-AR" sz="2400" b="0" i="1" smtClean="0">
                              <a:latin typeface="Cambria Math" panose="02040503050406030204" pitchFamily="18" charset="0"/>
                            </a:rPr>
                            <m:t>𝑐𝑜𝑠</m:t>
                          </m:r>
                          <m:d>
                            <m:dPr>
                              <m:ctrlPr>
                                <a:rPr lang="es-AR" sz="2400" b="0" i="1" smtClean="0">
                                  <a:latin typeface="Cambria Math" panose="02040503050406030204" pitchFamily="18" charset="0"/>
                                </a:rPr>
                              </m:ctrlPr>
                            </m:dPr>
                            <m:e>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2</m:t>
                                  </m:r>
                                  <m:r>
                                    <a:rPr lang="es-AR" sz="2400" b="0" i="1" smtClean="0">
                                      <a:latin typeface="Cambria Math" panose="02040503050406030204" pitchFamily="18" charset="0"/>
                                      <a:ea typeface="Cambria Math" panose="02040503050406030204" pitchFamily="18" charset="0"/>
                                    </a:rPr>
                                    <m:t>𝜋</m:t>
                                  </m:r>
                                  <m:r>
                                    <a:rPr lang="es-AR" sz="2400" b="0" i="1" smtClean="0">
                                      <a:latin typeface="Cambria Math" panose="02040503050406030204" pitchFamily="18" charset="0"/>
                                      <a:ea typeface="Cambria Math" panose="02040503050406030204" pitchFamily="18" charset="0"/>
                                    </a:rPr>
                                    <m:t>𝐽</m:t>
                                  </m:r>
                                </m:num>
                                <m:den>
                                  <m:r>
                                    <a:rPr lang="es-AR" sz="2400" b="0" i="1" smtClean="0">
                                      <a:latin typeface="Cambria Math" panose="02040503050406030204" pitchFamily="18" charset="0"/>
                                    </a:rPr>
                                    <m:t>365</m:t>
                                  </m:r>
                                </m:den>
                              </m:f>
                            </m:e>
                          </m:d>
                        </m:e>
                      </m:d>
                      <m:r>
                        <m:rPr>
                          <m:sty m:val="p"/>
                        </m:rPr>
                        <a:rPr lang="es-AR" sz="2400" b="0" i="0" smtClean="0">
                          <a:latin typeface="Cambria Math" panose="02040503050406030204" pitchFamily="18" charset="0"/>
                        </a:rPr>
                        <m:t>cos</m:t>
                      </m:r>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ea typeface="Cambria Math" panose="02040503050406030204" pitchFamily="18" charset="0"/>
                            </a:rPr>
                            <m:t>𝜃</m:t>
                          </m:r>
                        </m:e>
                        <m:sub>
                          <m:r>
                            <a:rPr lang="es-AR" sz="2400" b="0" i="1" smtClean="0">
                              <a:latin typeface="Cambria Math" panose="02040503050406030204" pitchFamily="18" charset="0"/>
                            </a:rPr>
                            <m:t>𝑧</m:t>
                          </m:r>
                        </m:sub>
                      </m:sSub>
                    </m:oMath>
                  </m:oMathPara>
                </a14:m>
                <a:endParaRPr lang="es-AR" sz="2400" dirty="0"/>
              </a:p>
            </p:txBody>
          </p:sp>
        </mc:Choice>
        <mc:Fallback xmlns="">
          <p:sp>
            <p:nvSpPr>
              <p:cNvPr id="7" name="CuadroTexto 6">
                <a:extLst>
                  <a:ext uri="{FF2B5EF4-FFF2-40B4-BE49-F238E27FC236}">
                    <a16:creationId xmlns:a16="http://schemas.microsoft.com/office/drawing/2014/main" id="{BFF9DAFA-DC3B-2E9A-0269-1650A7CBADB1}"/>
                  </a:ext>
                </a:extLst>
              </p:cNvPr>
              <p:cNvSpPr txBox="1">
                <a:spLocks noRot="1" noChangeAspect="1" noMove="1" noResize="1" noEditPoints="1" noAdjustHandles="1" noChangeArrowheads="1" noChangeShapeType="1" noTextEdit="1"/>
              </p:cNvSpPr>
              <p:nvPr/>
            </p:nvSpPr>
            <p:spPr>
              <a:xfrm>
                <a:off x="4937760" y="1546775"/>
                <a:ext cx="6039730" cy="954557"/>
              </a:xfrm>
              <a:prstGeom prst="rect">
                <a:avLst/>
              </a:prstGeom>
              <a:blipFill>
                <a:blip r:embed="rId5"/>
                <a:stretch>
                  <a:fillRect/>
                </a:stretch>
              </a:blipFill>
            </p:spPr>
            <p:txBody>
              <a:bodyPr/>
              <a:lstStyle/>
              <a:p>
                <a:r>
                  <a:rPr lang="es-AR">
                    <a:noFill/>
                  </a:rPr>
                  <a:t> </a:t>
                </a:r>
              </a:p>
            </p:txBody>
          </p:sp>
        </mc:Fallback>
      </mc:AlternateContent>
      <p:grpSp>
        <p:nvGrpSpPr>
          <p:cNvPr id="10" name="Grupo 9">
            <a:extLst>
              <a:ext uri="{FF2B5EF4-FFF2-40B4-BE49-F238E27FC236}">
                <a16:creationId xmlns:a16="http://schemas.microsoft.com/office/drawing/2014/main" id="{4637B026-44C6-7F84-A31D-5DE9F7C9B88E}"/>
              </a:ext>
            </a:extLst>
          </p:cNvPr>
          <p:cNvGrpSpPr/>
          <p:nvPr/>
        </p:nvGrpSpPr>
        <p:grpSpPr>
          <a:xfrm>
            <a:off x="1898774" y="3469089"/>
            <a:ext cx="5650173" cy="2893326"/>
            <a:chOff x="723331" y="1978925"/>
            <a:chExt cx="5650173" cy="2893326"/>
          </a:xfrm>
        </p:grpSpPr>
        <p:cxnSp>
          <p:nvCxnSpPr>
            <p:cNvPr id="11" name="Conector recto de flecha 10">
              <a:extLst>
                <a:ext uri="{FF2B5EF4-FFF2-40B4-BE49-F238E27FC236}">
                  <a16:creationId xmlns:a16="http://schemas.microsoft.com/office/drawing/2014/main" id="{121E93E7-B402-F34A-1FD6-038461D009F3}"/>
                </a:ext>
              </a:extLst>
            </p:cNvPr>
            <p:cNvCxnSpPr/>
            <p:nvPr/>
          </p:nvCxnSpPr>
          <p:spPr>
            <a:xfrm flipV="1">
              <a:off x="723331" y="1978925"/>
              <a:ext cx="0" cy="2879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D7ADDFC8-2AC1-C468-18A3-6FD8633E011B}"/>
                </a:ext>
              </a:extLst>
            </p:cNvPr>
            <p:cNvCxnSpPr/>
            <p:nvPr/>
          </p:nvCxnSpPr>
          <p:spPr>
            <a:xfrm>
              <a:off x="723331" y="4858603"/>
              <a:ext cx="5650173" cy="13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3" name="Forma libre 11">
            <a:extLst>
              <a:ext uri="{FF2B5EF4-FFF2-40B4-BE49-F238E27FC236}">
                <a16:creationId xmlns:a16="http://schemas.microsoft.com/office/drawing/2014/main" id="{1C415E13-5046-101C-C668-EE4D0C4F8296}"/>
              </a:ext>
            </a:extLst>
          </p:cNvPr>
          <p:cNvSpPr/>
          <p:nvPr/>
        </p:nvSpPr>
        <p:spPr>
          <a:xfrm>
            <a:off x="2634017" y="3991495"/>
            <a:ext cx="2934269" cy="2374714"/>
          </a:xfrm>
          <a:custGeom>
            <a:avLst/>
            <a:gdLst>
              <a:gd name="connsiteX0" fmla="*/ 0 w 1473958"/>
              <a:gd name="connsiteY0" fmla="*/ 2361066 h 2374714"/>
              <a:gd name="connsiteX1" fmla="*/ 764275 w 1473958"/>
              <a:gd name="connsiteY1" fmla="*/ 3 h 2374714"/>
              <a:gd name="connsiteX2" fmla="*/ 1473958 w 1473958"/>
              <a:gd name="connsiteY2" fmla="*/ 2374714 h 2374714"/>
            </a:gdLst>
            <a:ahLst/>
            <a:cxnLst>
              <a:cxn ang="0">
                <a:pos x="connsiteX0" y="connsiteY0"/>
              </a:cxn>
              <a:cxn ang="0">
                <a:pos x="connsiteX1" y="connsiteY1"/>
              </a:cxn>
              <a:cxn ang="0">
                <a:pos x="connsiteX2" y="connsiteY2"/>
              </a:cxn>
            </a:cxnLst>
            <a:rect l="l" t="t" r="r" b="b"/>
            <a:pathLst>
              <a:path w="1473958" h="2374714">
                <a:moveTo>
                  <a:pt x="0" y="2361066"/>
                </a:moveTo>
                <a:cubicBezTo>
                  <a:pt x="259307" y="1179397"/>
                  <a:pt x="518615" y="-2272"/>
                  <a:pt x="764275" y="3"/>
                </a:cubicBezTo>
                <a:cubicBezTo>
                  <a:pt x="1009935" y="2278"/>
                  <a:pt x="1241946" y="1188496"/>
                  <a:pt x="1473958" y="2374714"/>
                </a:cubicBezTo>
              </a:path>
            </a:pathLst>
          </a:cu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Forma libre 12">
            <a:extLst>
              <a:ext uri="{FF2B5EF4-FFF2-40B4-BE49-F238E27FC236}">
                <a16:creationId xmlns:a16="http://schemas.microsoft.com/office/drawing/2014/main" id="{5E6BF4F8-2789-3CA8-456C-CB04581A6BDC}"/>
              </a:ext>
            </a:extLst>
          </p:cNvPr>
          <p:cNvSpPr/>
          <p:nvPr/>
        </p:nvSpPr>
        <p:spPr>
          <a:xfrm>
            <a:off x="2634017" y="4438080"/>
            <a:ext cx="2934269" cy="1906893"/>
          </a:xfrm>
          <a:custGeom>
            <a:avLst/>
            <a:gdLst>
              <a:gd name="connsiteX0" fmla="*/ 0 w 1473958"/>
              <a:gd name="connsiteY0" fmla="*/ 2361066 h 2374714"/>
              <a:gd name="connsiteX1" fmla="*/ 764275 w 1473958"/>
              <a:gd name="connsiteY1" fmla="*/ 3 h 2374714"/>
              <a:gd name="connsiteX2" fmla="*/ 1473958 w 1473958"/>
              <a:gd name="connsiteY2" fmla="*/ 2374714 h 2374714"/>
            </a:gdLst>
            <a:ahLst/>
            <a:cxnLst>
              <a:cxn ang="0">
                <a:pos x="connsiteX0" y="connsiteY0"/>
              </a:cxn>
              <a:cxn ang="0">
                <a:pos x="connsiteX1" y="connsiteY1"/>
              </a:cxn>
              <a:cxn ang="0">
                <a:pos x="connsiteX2" y="connsiteY2"/>
              </a:cxn>
            </a:cxnLst>
            <a:rect l="l" t="t" r="r" b="b"/>
            <a:pathLst>
              <a:path w="1473958" h="2374714">
                <a:moveTo>
                  <a:pt x="0" y="2361066"/>
                </a:moveTo>
                <a:cubicBezTo>
                  <a:pt x="259307" y="1179397"/>
                  <a:pt x="518615" y="-2272"/>
                  <a:pt x="764275" y="3"/>
                </a:cubicBezTo>
                <a:cubicBezTo>
                  <a:pt x="1009935" y="2278"/>
                  <a:pt x="1241946" y="1188496"/>
                  <a:pt x="1473958" y="2374714"/>
                </a:cubicBezTo>
              </a:path>
            </a:pathLst>
          </a:cu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5" name="Conector recto de flecha 14">
            <a:extLst>
              <a:ext uri="{FF2B5EF4-FFF2-40B4-BE49-F238E27FC236}">
                <a16:creationId xmlns:a16="http://schemas.microsoft.com/office/drawing/2014/main" id="{EFBFE64E-CEFA-9A1F-120A-5B076ADA05D9}"/>
              </a:ext>
            </a:extLst>
          </p:cNvPr>
          <p:cNvCxnSpPr/>
          <p:nvPr/>
        </p:nvCxnSpPr>
        <p:spPr>
          <a:xfrm flipH="1">
            <a:off x="4389120" y="2356236"/>
            <a:ext cx="711518" cy="1635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6FA20CEB-5FFD-45D5-5C1A-BB87A7463E20}"/>
                  </a:ext>
                </a:extLst>
              </p:cNvPr>
              <p:cNvSpPr txBox="1"/>
              <p:nvPr/>
            </p:nvSpPr>
            <p:spPr>
              <a:xfrm>
                <a:off x="6746259" y="3228890"/>
                <a:ext cx="16053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𝐼</m:t>
                          </m:r>
                        </m:e>
                        <m:sub>
                          <m:r>
                            <a:rPr lang="es-AR" sz="2400" b="0" i="1" smtClean="0">
                              <a:latin typeface="Cambria Math" panose="02040503050406030204" pitchFamily="18" charset="0"/>
                            </a:rPr>
                            <m:t>𝑒𝑥𝑡</m:t>
                          </m:r>
                        </m:sub>
                      </m:sSub>
                      <m:r>
                        <a:rPr lang="es-AR" sz="2400" b="0" i="1" smtClean="0">
                          <a:latin typeface="Cambria Math" panose="02040503050406030204" pitchFamily="18" charset="0"/>
                        </a:rPr>
                        <m:t> </m:t>
                      </m:r>
                      <m:r>
                        <a:rPr lang="es-AR" sz="2400" b="0" i="1" smtClean="0">
                          <a:latin typeface="Cambria Math" panose="02040503050406030204" pitchFamily="18" charset="0"/>
                        </a:rPr>
                        <m:t>𝑥</m:t>
                      </m:r>
                      <m:r>
                        <a:rPr lang="es-AR" sz="2400" b="0" i="1" smtClean="0">
                          <a:latin typeface="Cambria Math" panose="02040503050406030204" pitchFamily="18" charset="0"/>
                        </a:rPr>
                        <m:t> 0.70</m:t>
                      </m:r>
                    </m:oMath>
                  </m:oMathPara>
                </a14:m>
                <a:endParaRPr lang="es-AR" sz="2400" dirty="0"/>
              </a:p>
            </p:txBody>
          </p:sp>
        </mc:Choice>
        <mc:Fallback xmlns="">
          <p:sp>
            <p:nvSpPr>
              <p:cNvPr id="16" name="CuadroTexto 15">
                <a:extLst>
                  <a:ext uri="{FF2B5EF4-FFF2-40B4-BE49-F238E27FC236}">
                    <a16:creationId xmlns:a16="http://schemas.microsoft.com/office/drawing/2014/main" id="{6FA20CEB-5FFD-45D5-5C1A-BB87A7463E20}"/>
                  </a:ext>
                </a:extLst>
              </p:cNvPr>
              <p:cNvSpPr txBox="1">
                <a:spLocks noRot="1" noChangeAspect="1" noMove="1" noResize="1" noEditPoints="1" noAdjustHandles="1" noChangeArrowheads="1" noChangeShapeType="1" noTextEdit="1"/>
              </p:cNvSpPr>
              <p:nvPr/>
            </p:nvSpPr>
            <p:spPr>
              <a:xfrm>
                <a:off x="6746259" y="3228890"/>
                <a:ext cx="1605375" cy="461665"/>
              </a:xfrm>
              <a:prstGeom prst="rect">
                <a:avLst/>
              </a:prstGeom>
              <a:blipFill>
                <a:blip r:embed="rId6"/>
                <a:stretch>
                  <a:fillRect/>
                </a:stretch>
              </a:blipFill>
            </p:spPr>
            <p:txBody>
              <a:bodyPr/>
              <a:lstStyle/>
              <a:p>
                <a:r>
                  <a:rPr lang="es-AR">
                    <a:noFill/>
                  </a:rPr>
                  <a:t> </a:t>
                </a:r>
              </a:p>
            </p:txBody>
          </p:sp>
        </mc:Fallback>
      </mc:AlternateContent>
      <p:cxnSp>
        <p:nvCxnSpPr>
          <p:cNvPr id="17" name="Conector recto de flecha 16">
            <a:extLst>
              <a:ext uri="{FF2B5EF4-FFF2-40B4-BE49-F238E27FC236}">
                <a16:creationId xmlns:a16="http://schemas.microsoft.com/office/drawing/2014/main" id="{3B59697D-DDE4-1B90-4420-F86376CD0D32}"/>
              </a:ext>
            </a:extLst>
          </p:cNvPr>
          <p:cNvCxnSpPr/>
          <p:nvPr/>
        </p:nvCxnSpPr>
        <p:spPr>
          <a:xfrm flipH="1">
            <a:off x="4389120" y="3469089"/>
            <a:ext cx="2236763" cy="968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51CE13A6-F524-B656-1DD1-8411301DEF30}"/>
              </a:ext>
            </a:extLst>
          </p:cNvPr>
          <p:cNvSpPr txBox="1"/>
          <p:nvPr/>
        </p:nvSpPr>
        <p:spPr>
          <a:xfrm>
            <a:off x="7548946" y="6344973"/>
            <a:ext cx="261610" cy="369332"/>
          </a:xfrm>
          <a:prstGeom prst="rect">
            <a:avLst/>
          </a:prstGeom>
          <a:noFill/>
        </p:spPr>
        <p:txBody>
          <a:bodyPr wrap="none" rtlCol="0">
            <a:spAutoFit/>
          </a:bodyPr>
          <a:lstStyle/>
          <a:p>
            <a:r>
              <a:rPr lang="es-AR" dirty="0"/>
              <a:t>t</a:t>
            </a:r>
          </a:p>
        </p:txBody>
      </p:sp>
      <p:sp>
        <p:nvSpPr>
          <p:cNvPr id="19" name="CuadroTexto 18">
            <a:extLst>
              <a:ext uri="{FF2B5EF4-FFF2-40B4-BE49-F238E27FC236}">
                <a16:creationId xmlns:a16="http://schemas.microsoft.com/office/drawing/2014/main" id="{F5F49F38-9343-23E6-19F7-AFA8A373904F}"/>
              </a:ext>
            </a:extLst>
          </p:cNvPr>
          <p:cNvSpPr txBox="1"/>
          <p:nvPr/>
        </p:nvSpPr>
        <p:spPr>
          <a:xfrm>
            <a:off x="866119" y="3465295"/>
            <a:ext cx="981487" cy="369332"/>
          </a:xfrm>
          <a:prstGeom prst="rect">
            <a:avLst/>
          </a:prstGeom>
          <a:noFill/>
        </p:spPr>
        <p:txBody>
          <a:bodyPr wrap="none" rtlCol="0">
            <a:spAutoFit/>
          </a:bodyPr>
          <a:lstStyle/>
          <a:p>
            <a:r>
              <a:rPr lang="es-AR" dirty="0"/>
              <a:t>I (W/m</a:t>
            </a:r>
            <a:r>
              <a:rPr lang="es-AR" baseline="30000" dirty="0"/>
              <a:t>2</a:t>
            </a:r>
            <a:r>
              <a:rPr lang="es-AR" dirty="0"/>
              <a:t>)</a:t>
            </a:r>
          </a:p>
        </p:txBody>
      </p:sp>
      <p:sp>
        <p:nvSpPr>
          <p:cNvPr id="20" name="CuadroTexto 19">
            <a:extLst>
              <a:ext uri="{FF2B5EF4-FFF2-40B4-BE49-F238E27FC236}">
                <a16:creationId xmlns:a16="http://schemas.microsoft.com/office/drawing/2014/main" id="{57EAC7E8-AA87-EA70-9105-E61E8201A5C5}"/>
              </a:ext>
            </a:extLst>
          </p:cNvPr>
          <p:cNvSpPr txBox="1"/>
          <p:nvPr/>
        </p:nvSpPr>
        <p:spPr>
          <a:xfrm>
            <a:off x="7679751" y="3939432"/>
            <a:ext cx="4533900" cy="1938992"/>
          </a:xfrm>
          <a:prstGeom prst="rect">
            <a:avLst/>
          </a:prstGeom>
          <a:noFill/>
        </p:spPr>
        <p:txBody>
          <a:bodyPr wrap="square" rtlCol="0">
            <a:spAutoFit/>
          </a:bodyPr>
          <a:lstStyle/>
          <a:p>
            <a:pPr algn="just"/>
            <a:r>
              <a:rPr lang="es-AR" sz="2000" dirty="0"/>
              <a:t>Asociado a la atenuación media de día de cielo claro al nivel del mar, convención de </a:t>
            </a:r>
            <a:r>
              <a:rPr lang="es-AR" sz="2000" dirty="0" err="1"/>
              <a:t>Iqbal</a:t>
            </a:r>
            <a:r>
              <a:rPr lang="es-AR" sz="2000" dirty="0"/>
              <a:t>:</a:t>
            </a:r>
          </a:p>
          <a:p>
            <a:pPr marL="285750" indent="-285750" algn="just">
              <a:buFont typeface="Arial" panose="020B0604020202020204" pitchFamily="34" charset="0"/>
              <a:buChar char="•"/>
            </a:pPr>
            <a:r>
              <a:rPr lang="es-AR" sz="2000" dirty="0"/>
              <a:t>K</a:t>
            </a:r>
            <a:r>
              <a:rPr lang="es-AR" sz="2000" baseline="-25000" dirty="0"/>
              <a:t>t</a:t>
            </a:r>
            <a:r>
              <a:rPr lang="es-AR" sz="2000" dirty="0"/>
              <a:t> &lt; 0.3             nublado</a:t>
            </a:r>
          </a:p>
          <a:p>
            <a:pPr marL="285750" indent="-285750" algn="just">
              <a:buFont typeface="Arial" panose="020B0604020202020204" pitchFamily="34" charset="0"/>
              <a:buChar char="•"/>
            </a:pPr>
            <a:r>
              <a:rPr lang="es-AR" sz="2000" dirty="0"/>
              <a:t>0.3 &lt; K</a:t>
            </a:r>
            <a:r>
              <a:rPr lang="es-AR" sz="2000" baseline="-25000" dirty="0"/>
              <a:t>t</a:t>
            </a:r>
            <a:r>
              <a:rPr lang="es-AR" sz="2000" dirty="0"/>
              <a:t> &lt; 0.7  parcialmente nublado</a:t>
            </a:r>
          </a:p>
          <a:p>
            <a:pPr marL="285750" indent="-285750" algn="just">
              <a:buFont typeface="Arial" panose="020B0604020202020204" pitchFamily="34" charset="0"/>
              <a:buChar char="•"/>
            </a:pPr>
            <a:r>
              <a:rPr lang="es-AR" sz="2000" dirty="0"/>
              <a:t>K</a:t>
            </a:r>
            <a:r>
              <a:rPr lang="es-AR" sz="2000" baseline="-25000" dirty="0"/>
              <a:t>t</a:t>
            </a:r>
            <a:r>
              <a:rPr lang="es-AR" sz="2000" dirty="0"/>
              <a:t> &gt; 0.7             cielo claro</a:t>
            </a:r>
          </a:p>
        </p:txBody>
      </p:sp>
      <p:sp>
        <p:nvSpPr>
          <p:cNvPr id="21" name="CuadroTexto 20">
            <a:extLst>
              <a:ext uri="{FF2B5EF4-FFF2-40B4-BE49-F238E27FC236}">
                <a16:creationId xmlns:a16="http://schemas.microsoft.com/office/drawing/2014/main" id="{5888DB59-8117-0FDA-C92D-63E453A86C6F}"/>
              </a:ext>
            </a:extLst>
          </p:cNvPr>
          <p:cNvSpPr txBox="1"/>
          <p:nvPr/>
        </p:nvSpPr>
        <p:spPr>
          <a:xfrm>
            <a:off x="7957625" y="5878424"/>
            <a:ext cx="3355406" cy="369332"/>
          </a:xfrm>
          <a:prstGeom prst="rect">
            <a:avLst/>
          </a:prstGeom>
          <a:noFill/>
        </p:spPr>
        <p:txBody>
          <a:bodyPr wrap="none" rtlCol="0">
            <a:spAutoFit/>
          </a:bodyPr>
          <a:lstStyle/>
          <a:p>
            <a:r>
              <a:rPr lang="es-AR" dirty="0"/>
              <a:t>(K</a:t>
            </a:r>
            <a:r>
              <a:rPr lang="es-AR" baseline="-25000" dirty="0"/>
              <a:t>t</a:t>
            </a:r>
            <a:r>
              <a:rPr lang="es-AR" dirty="0"/>
              <a:t> es el índice de claridad   I/I</a:t>
            </a:r>
            <a:r>
              <a:rPr lang="es-AR" baseline="-25000" dirty="0"/>
              <a:t>0</a:t>
            </a:r>
            <a:r>
              <a:rPr lang="es-AR" dirty="0"/>
              <a:t>)</a:t>
            </a:r>
          </a:p>
        </p:txBody>
      </p:sp>
    </p:spTree>
    <p:extLst>
      <p:ext uri="{BB962C8B-B14F-4D97-AF65-F5344CB8AC3E}">
        <p14:creationId xmlns:p14="http://schemas.microsoft.com/office/powerpoint/2010/main" val="242888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p:cTn id="5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20">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20">
                                            <p:txEl>
                                              <p:pRg st="1" end="1"/>
                                            </p:txEl>
                                          </p:spTgt>
                                        </p:tgtEl>
                                        <p:attrNameLst>
                                          <p:attrName>style.visibility</p:attrName>
                                        </p:attrNameLst>
                                      </p:cBhvr>
                                      <p:to>
                                        <p:strVal val="visible"/>
                                      </p:to>
                                    </p:set>
                                    <p:anim calcmode="lin" valueType="num">
                                      <p:cBhvr>
                                        <p:cTn id="57" dur="500" fill="hold"/>
                                        <p:tgtEl>
                                          <p:spTgt spid="20">
                                            <p:txEl>
                                              <p:pRg st="1" end="1"/>
                                            </p:txEl>
                                          </p:spTgt>
                                        </p:tgtEl>
                                        <p:attrNameLst>
                                          <p:attrName>ppt_w</p:attrName>
                                        </p:attrNameLst>
                                      </p:cBhvr>
                                      <p:tavLst>
                                        <p:tav tm="0">
                                          <p:val>
                                            <p:fltVal val="0"/>
                                          </p:val>
                                        </p:tav>
                                        <p:tav tm="100000">
                                          <p:val>
                                            <p:strVal val="#ppt_w"/>
                                          </p:val>
                                        </p:tav>
                                      </p:tavLst>
                                    </p:anim>
                                    <p:anim calcmode="lin" valueType="num">
                                      <p:cBhvr>
                                        <p:cTn id="58" dur="500" fill="hold"/>
                                        <p:tgtEl>
                                          <p:spTgt spid="20">
                                            <p:txEl>
                                              <p:pRg st="1" end="1"/>
                                            </p:txEl>
                                          </p:spTgt>
                                        </p:tgtEl>
                                        <p:attrNameLst>
                                          <p:attrName>ppt_h</p:attrName>
                                        </p:attrNameLst>
                                      </p:cBhvr>
                                      <p:tavLst>
                                        <p:tav tm="0">
                                          <p:val>
                                            <p:fltVal val="0"/>
                                          </p:val>
                                        </p:tav>
                                        <p:tav tm="100000">
                                          <p:val>
                                            <p:strVal val="#ppt_h"/>
                                          </p:val>
                                        </p:tav>
                                      </p:tavLst>
                                    </p:anim>
                                    <p:animEffect transition="in" filter="fade">
                                      <p:cBhvr>
                                        <p:cTn id="59" dur="500"/>
                                        <p:tgtEl>
                                          <p:spTgt spid="20">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20">
                                            <p:txEl>
                                              <p:pRg st="2" end="2"/>
                                            </p:txEl>
                                          </p:spTgt>
                                        </p:tgtEl>
                                        <p:attrNameLst>
                                          <p:attrName>style.visibility</p:attrName>
                                        </p:attrNameLst>
                                      </p:cBhvr>
                                      <p:to>
                                        <p:strVal val="visible"/>
                                      </p:to>
                                    </p:set>
                                    <p:anim calcmode="lin" valueType="num">
                                      <p:cBhvr>
                                        <p:cTn id="64" dur="500" fill="hold"/>
                                        <p:tgtEl>
                                          <p:spTgt spid="20">
                                            <p:txEl>
                                              <p:pRg st="2" end="2"/>
                                            </p:txEl>
                                          </p:spTgt>
                                        </p:tgtEl>
                                        <p:attrNameLst>
                                          <p:attrName>ppt_w</p:attrName>
                                        </p:attrNameLst>
                                      </p:cBhvr>
                                      <p:tavLst>
                                        <p:tav tm="0">
                                          <p:val>
                                            <p:fltVal val="0"/>
                                          </p:val>
                                        </p:tav>
                                        <p:tav tm="100000">
                                          <p:val>
                                            <p:strVal val="#ppt_w"/>
                                          </p:val>
                                        </p:tav>
                                      </p:tavLst>
                                    </p:anim>
                                    <p:anim calcmode="lin" valueType="num">
                                      <p:cBhvr>
                                        <p:cTn id="65" dur="500" fill="hold"/>
                                        <p:tgtEl>
                                          <p:spTgt spid="20">
                                            <p:txEl>
                                              <p:pRg st="2" end="2"/>
                                            </p:txEl>
                                          </p:spTgt>
                                        </p:tgtEl>
                                        <p:attrNameLst>
                                          <p:attrName>ppt_h</p:attrName>
                                        </p:attrNameLst>
                                      </p:cBhvr>
                                      <p:tavLst>
                                        <p:tav tm="0">
                                          <p:val>
                                            <p:fltVal val="0"/>
                                          </p:val>
                                        </p:tav>
                                        <p:tav tm="100000">
                                          <p:val>
                                            <p:strVal val="#ppt_h"/>
                                          </p:val>
                                        </p:tav>
                                      </p:tavLst>
                                    </p:anim>
                                    <p:animEffect transition="in" filter="fade">
                                      <p:cBhvr>
                                        <p:cTn id="66" dur="500"/>
                                        <p:tgtEl>
                                          <p:spTgt spid="20">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20">
                                            <p:txEl>
                                              <p:pRg st="3" end="3"/>
                                            </p:txEl>
                                          </p:spTgt>
                                        </p:tgtEl>
                                        <p:attrNameLst>
                                          <p:attrName>style.visibility</p:attrName>
                                        </p:attrNameLst>
                                      </p:cBhvr>
                                      <p:to>
                                        <p:strVal val="visible"/>
                                      </p:to>
                                    </p:set>
                                    <p:anim calcmode="lin" valueType="num">
                                      <p:cBhvr>
                                        <p:cTn id="71" dur="500" fill="hold"/>
                                        <p:tgtEl>
                                          <p:spTgt spid="20">
                                            <p:txEl>
                                              <p:pRg st="3" end="3"/>
                                            </p:txEl>
                                          </p:spTgt>
                                        </p:tgtEl>
                                        <p:attrNameLst>
                                          <p:attrName>ppt_w</p:attrName>
                                        </p:attrNameLst>
                                      </p:cBhvr>
                                      <p:tavLst>
                                        <p:tav tm="0">
                                          <p:val>
                                            <p:fltVal val="0"/>
                                          </p:val>
                                        </p:tav>
                                        <p:tav tm="100000">
                                          <p:val>
                                            <p:strVal val="#ppt_w"/>
                                          </p:val>
                                        </p:tav>
                                      </p:tavLst>
                                    </p:anim>
                                    <p:anim calcmode="lin" valueType="num">
                                      <p:cBhvr>
                                        <p:cTn id="72" dur="500" fill="hold"/>
                                        <p:tgtEl>
                                          <p:spTgt spid="20">
                                            <p:txEl>
                                              <p:pRg st="3" end="3"/>
                                            </p:txEl>
                                          </p:spTgt>
                                        </p:tgtEl>
                                        <p:attrNameLst>
                                          <p:attrName>ppt_h</p:attrName>
                                        </p:attrNameLst>
                                      </p:cBhvr>
                                      <p:tavLst>
                                        <p:tav tm="0">
                                          <p:val>
                                            <p:fltVal val="0"/>
                                          </p:val>
                                        </p:tav>
                                        <p:tav tm="100000">
                                          <p:val>
                                            <p:strVal val="#ppt_h"/>
                                          </p:val>
                                        </p:tav>
                                      </p:tavLst>
                                    </p:anim>
                                    <p:animEffect transition="in" filter="fade">
                                      <p:cBhvr>
                                        <p:cTn id="73" dur="500"/>
                                        <p:tgtEl>
                                          <p:spTgt spid="20">
                                            <p:txEl>
                                              <p:pRg st="3" end="3"/>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3" grpId="0" animBg="1"/>
      <p:bldP spid="14" grpId="0" animBg="1"/>
      <p:bldP spid="16" grpId="0"/>
      <p:bldP spid="18" grpId="0"/>
      <p:bldP spid="19" grpId="0"/>
      <p:bldP spid="20" grpId="0" build="p"/>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6EFBB-4DE7-5F19-1598-DF919FC67E73}"/>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97E7D0D6-5FE5-DECB-FA36-9B9406CB1EAC}"/>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76B9805E-A412-FDB3-BDC0-BC1130491E4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0F2CEE9F-91D6-213B-B2B3-C62646F6726E}"/>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D258B0BB-5405-69C2-A9BF-4AF411C8B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9B83BDDA-8DFB-4ECE-D98B-1953C9088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7795D362-ABED-9250-600F-F0C397D096AF}"/>
              </a:ext>
            </a:extLst>
          </p:cNvPr>
          <p:cNvSpPr>
            <a:spLocks noGrp="1"/>
          </p:cNvSpPr>
          <p:nvPr>
            <p:ph type="sldNum" sz="quarter" idx="12"/>
          </p:nvPr>
        </p:nvSpPr>
        <p:spPr/>
        <p:txBody>
          <a:bodyPr/>
          <a:lstStyle/>
          <a:p>
            <a:fld id="{4211D988-AFD1-4293-9FBC-6556B6FD0ACE}" type="slidenum">
              <a:rPr lang="es-AR" smtClean="0"/>
              <a:t>48</a:t>
            </a:fld>
            <a:endParaRPr lang="es-AR"/>
          </a:p>
        </p:txBody>
      </p:sp>
      <p:sp>
        <p:nvSpPr>
          <p:cNvPr id="3" name="CuadroTexto 2">
            <a:extLst>
              <a:ext uri="{FF2B5EF4-FFF2-40B4-BE49-F238E27FC236}">
                <a16:creationId xmlns:a16="http://schemas.microsoft.com/office/drawing/2014/main" id="{4CE2383A-3719-8971-8C54-17D87B40EF90}"/>
              </a:ext>
            </a:extLst>
          </p:cNvPr>
          <p:cNvSpPr txBox="1"/>
          <p:nvPr/>
        </p:nvSpPr>
        <p:spPr>
          <a:xfrm>
            <a:off x="209369" y="782257"/>
            <a:ext cx="3346109" cy="461665"/>
          </a:xfrm>
          <a:prstGeom prst="rect">
            <a:avLst/>
          </a:prstGeom>
          <a:noFill/>
        </p:spPr>
        <p:txBody>
          <a:bodyPr wrap="none" rtlCol="0">
            <a:spAutoFit/>
          </a:bodyPr>
          <a:lstStyle/>
          <a:p>
            <a:pPr algn="ctr"/>
            <a:r>
              <a:rPr lang="es-AR" sz="2400" dirty="0"/>
              <a:t>Modelo de </a:t>
            </a:r>
            <a:r>
              <a:rPr lang="es-AR" sz="2400" dirty="0" err="1"/>
              <a:t>Hottel</a:t>
            </a:r>
            <a:r>
              <a:rPr lang="es-AR" sz="2400" dirty="0"/>
              <a:t> (1976):</a:t>
            </a:r>
          </a:p>
        </p:txBody>
      </p:sp>
      <p:sp>
        <p:nvSpPr>
          <p:cNvPr id="5" name="CuadroTexto 4">
            <a:extLst>
              <a:ext uri="{FF2B5EF4-FFF2-40B4-BE49-F238E27FC236}">
                <a16:creationId xmlns:a16="http://schemas.microsoft.com/office/drawing/2014/main" id="{6E038C55-CAC8-4A74-E479-FB80C3D8CC59}"/>
              </a:ext>
            </a:extLst>
          </p:cNvPr>
          <p:cNvSpPr txBox="1"/>
          <p:nvPr/>
        </p:nvSpPr>
        <p:spPr>
          <a:xfrm>
            <a:off x="215478" y="1157257"/>
            <a:ext cx="12103901" cy="646331"/>
          </a:xfrm>
          <a:prstGeom prst="rect">
            <a:avLst/>
          </a:prstGeom>
          <a:noFill/>
        </p:spPr>
        <p:txBody>
          <a:bodyPr wrap="square" rtlCol="0">
            <a:spAutoFit/>
          </a:bodyPr>
          <a:lstStyle/>
          <a:p>
            <a:pPr marL="285750" indent="-285750">
              <a:buFont typeface="Arial" panose="020B0604020202020204" pitchFamily="34" charset="0"/>
              <a:buChar char="•"/>
            </a:pPr>
            <a:r>
              <a:rPr lang="es-AR" dirty="0"/>
              <a:t>El modelo de </a:t>
            </a:r>
            <a:r>
              <a:rPr lang="es-AR" dirty="0" err="1"/>
              <a:t>Hottel</a:t>
            </a:r>
            <a:r>
              <a:rPr lang="es-AR" dirty="0"/>
              <a:t> estima el valor de la irradiancia solar directa normal al haz (DNI) y de la horizontal (DHI) para día de cielo claro</a:t>
            </a:r>
          </a:p>
        </p:txBody>
      </p:sp>
      <p:pic>
        <p:nvPicPr>
          <p:cNvPr id="7" name="Imagen 6">
            <a:extLst>
              <a:ext uri="{FF2B5EF4-FFF2-40B4-BE49-F238E27FC236}">
                <a16:creationId xmlns:a16="http://schemas.microsoft.com/office/drawing/2014/main" id="{9F96E76B-775C-8A44-56F4-7486CBE9A83F}"/>
              </a:ext>
            </a:extLst>
          </p:cNvPr>
          <p:cNvPicPr>
            <a:picLocks noChangeAspect="1"/>
          </p:cNvPicPr>
          <p:nvPr/>
        </p:nvPicPr>
        <p:blipFill>
          <a:blip r:embed="rId5"/>
          <a:stretch>
            <a:fillRect/>
          </a:stretch>
        </p:blipFill>
        <p:spPr>
          <a:xfrm>
            <a:off x="7150803" y="1474198"/>
            <a:ext cx="4056212" cy="1338381"/>
          </a:xfrm>
          <a:prstGeom prst="rect">
            <a:avLst/>
          </a:prstGeom>
        </p:spPr>
      </p:pic>
      <p:pic>
        <p:nvPicPr>
          <p:cNvPr id="10" name="Imagen 9">
            <a:extLst>
              <a:ext uri="{FF2B5EF4-FFF2-40B4-BE49-F238E27FC236}">
                <a16:creationId xmlns:a16="http://schemas.microsoft.com/office/drawing/2014/main" id="{C96EDE19-9E74-07E3-04DB-49E650E8D4A3}"/>
              </a:ext>
            </a:extLst>
          </p:cNvPr>
          <p:cNvPicPr>
            <a:picLocks noChangeAspect="1"/>
          </p:cNvPicPr>
          <p:nvPr/>
        </p:nvPicPr>
        <p:blipFill>
          <a:blip r:embed="rId6"/>
          <a:stretch>
            <a:fillRect/>
          </a:stretch>
        </p:blipFill>
        <p:spPr>
          <a:xfrm>
            <a:off x="6841836" y="4586713"/>
            <a:ext cx="4455829" cy="1806829"/>
          </a:xfrm>
          <a:prstGeom prst="rect">
            <a:avLst/>
          </a:prstGeom>
        </p:spPr>
      </p:pic>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EB3DB59A-F279-6402-0E49-E54A0FDDEF62}"/>
                  </a:ext>
                </a:extLst>
              </p:cNvPr>
              <p:cNvSpPr txBox="1"/>
              <p:nvPr/>
            </p:nvSpPr>
            <p:spPr>
              <a:xfrm>
                <a:off x="3370556" y="2832785"/>
                <a:ext cx="1706994" cy="7112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𝑟</m:t>
                          </m:r>
                        </m:e>
                        <m:sub>
                          <m:r>
                            <a:rPr lang="es-AR" sz="2400" b="0" i="1" smtClean="0">
                              <a:latin typeface="Cambria Math" panose="02040503050406030204" pitchFamily="18" charset="0"/>
                            </a:rPr>
                            <m:t>0</m:t>
                          </m:r>
                        </m:sub>
                      </m:sSub>
                      <m:r>
                        <a:rPr lang="es-AR" sz="2400" b="0" i="1" smtClean="0">
                          <a:latin typeface="Cambria Math" panose="02040503050406030204" pitchFamily="18" charset="0"/>
                        </a:rPr>
                        <m:t>=</m:t>
                      </m:r>
                      <m:f>
                        <m:fPr>
                          <m:ctrlPr>
                            <a:rPr lang="es-AR" sz="2400" b="0" i="1" smtClean="0">
                              <a:latin typeface="Cambria Math" panose="02040503050406030204" pitchFamily="18" charset="0"/>
                            </a:rPr>
                          </m:ctrlPr>
                        </m:fPr>
                        <m:num>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rPr>
                                <m:t>𝑎</m:t>
                              </m:r>
                            </m:e>
                            <m:sub>
                              <m:r>
                                <a:rPr lang="es-AR" sz="2400" b="0" i="1" smtClean="0">
                                  <a:latin typeface="Cambria Math" panose="02040503050406030204" pitchFamily="18" charset="0"/>
                                </a:rPr>
                                <m:t>0</m:t>
                              </m:r>
                            </m:sub>
                          </m:sSub>
                        </m:num>
                        <m:den>
                          <m:sSubSup>
                            <m:sSubSupPr>
                              <m:ctrlPr>
                                <a:rPr lang="es-AR" sz="2400" b="0" i="1" smtClean="0">
                                  <a:latin typeface="Cambria Math" panose="02040503050406030204" pitchFamily="18" charset="0"/>
                                </a:rPr>
                              </m:ctrlPr>
                            </m:sSubSupPr>
                            <m:e>
                              <m:r>
                                <a:rPr lang="es-AR" sz="2400" b="0" i="1" smtClean="0">
                                  <a:latin typeface="Cambria Math" panose="02040503050406030204" pitchFamily="18" charset="0"/>
                                </a:rPr>
                                <m:t>𝑎</m:t>
                              </m:r>
                            </m:e>
                            <m:sub>
                              <m:r>
                                <a:rPr lang="es-AR" sz="2400" b="0" i="1" smtClean="0">
                                  <a:latin typeface="Cambria Math" panose="02040503050406030204" pitchFamily="18" charset="0"/>
                                </a:rPr>
                                <m:t>0</m:t>
                              </m:r>
                            </m:sub>
                            <m:sup>
                              <m:r>
                                <a:rPr lang="es-AR" sz="2400" b="0" i="1" smtClean="0">
                                  <a:latin typeface="Cambria Math" panose="02040503050406030204" pitchFamily="18" charset="0"/>
                                </a:rPr>
                                <m:t>∗</m:t>
                              </m:r>
                            </m:sup>
                          </m:sSubSup>
                        </m:den>
                      </m:f>
                    </m:oMath>
                  </m:oMathPara>
                </a14:m>
                <a:endParaRPr lang="es-AR" sz="2400" dirty="0"/>
              </a:p>
            </p:txBody>
          </p:sp>
        </mc:Choice>
        <mc:Fallback xmlns="">
          <p:sp>
            <p:nvSpPr>
              <p:cNvPr id="11" name="CuadroTexto 10">
                <a:extLst>
                  <a:ext uri="{FF2B5EF4-FFF2-40B4-BE49-F238E27FC236}">
                    <a16:creationId xmlns:a16="http://schemas.microsoft.com/office/drawing/2014/main" id="{EB3DB59A-F279-6402-0E49-E54A0FDDEF62}"/>
                  </a:ext>
                </a:extLst>
              </p:cNvPr>
              <p:cNvSpPr txBox="1">
                <a:spLocks noRot="1" noChangeAspect="1" noMove="1" noResize="1" noEditPoints="1" noAdjustHandles="1" noChangeArrowheads="1" noChangeShapeType="1" noTextEdit="1"/>
              </p:cNvSpPr>
              <p:nvPr/>
            </p:nvSpPr>
            <p:spPr>
              <a:xfrm>
                <a:off x="3370556" y="2832785"/>
                <a:ext cx="1706994" cy="711220"/>
              </a:xfrm>
              <a:prstGeom prst="rect">
                <a:avLst/>
              </a:prstGeom>
              <a:blipFill>
                <a:blip r:embed="rId7"/>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7BBB8DEC-A027-7C0E-D63C-45222B898748}"/>
                  </a:ext>
                </a:extLst>
              </p:cNvPr>
              <p:cNvSpPr txBox="1"/>
              <p:nvPr/>
            </p:nvSpPr>
            <p:spPr>
              <a:xfrm>
                <a:off x="4725856" y="2832785"/>
                <a:ext cx="1706994" cy="71122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𝑟</m:t>
                          </m:r>
                        </m:e>
                        <m:sub>
                          <m:r>
                            <a:rPr lang="es-AR" sz="2400" b="0" i="1" smtClean="0">
                              <a:latin typeface="Cambria Math" panose="02040503050406030204" pitchFamily="18" charset="0"/>
                            </a:rPr>
                            <m:t>1</m:t>
                          </m:r>
                        </m:sub>
                      </m:sSub>
                      <m:r>
                        <a:rPr lang="es-AR" sz="2400" b="0" i="1" smtClean="0">
                          <a:latin typeface="Cambria Math" panose="02040503050406030204" pitchFamily="18" charset="0"/>
                        </a:rPr>
                        <m:t>=</m:t>
                      </m:r>
                      <m:f>
                        <m:fPr>
                          <m:ctrlPr>
                            <a:rPr lang="es-AR" sz="2400" b="0" i="1" smtClean="0">
                              <a:latin typeface="Cambria Math" panose="02040503050406030204" pitchFamily="18" charset="0"/>
                            </a:rPr>
                          </m:ctrlPr>
                        </m:fPr>
                        <m:num>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rPr>
                                <m:t>𝑎</m:t>
                              </m:r>
                            </m:e>
                            <m:sub>
                              <m:r>
                                <a:rPr lang="es-AR" sz="2400" b="0" i="1" smtClean="0">
                                  <a:latin typeface="Cambria Math" panose="02040503050406030204" pitchFamily="18" charset="0"/>
                                </a:rPr>
                                <m:t>1</m:t>
                              </m:r>
                            </m:sub>
                          </m:sSub>
                        </m:num>
                        <m:den>
                          <m:sSubSup>
                            <m:sSubSupPr>
                              <m:ctrlPr>
                                <a:rPr lang="es-AR" sz="2400" b="0" i="1" smtClean="0">
                                  <a:latin typeface="Cambria Math" panose="02040503050406030204" pitchFamily="18" charset="0"/>
                                </a:rPr>
                              </m:ctrlPr>
                            </m:sSubSupPr>
                            <m:e>
                              <m:r>
                                <a:rPr lang="es-AR" sz="2400" b="0" i="1" smtClean="0">
                                  <a:latin typeface="Cambria Math" panose="02040503050406030204" pitchFamily="18" charset="0"/>
                                </a:rPr>
                                <m:t>𝑎</m:t>
                              </m:r>
                            </m:e>
                            <m:sub>
                              <m:r>
                                <a:rPr lang="es-AR" sz="2400" b="0" i="1" smtClean="0">
                                  <a:latin typeface="Cambria Math" panose="02040503050406030204" pitchFamily="18" charset="0"/>
                                </a:rPr>
                                <m:t>1</m:t>
                              </m:r>
                            </m:sub>
                            <m:sup>
                              <m:r>
                                <a:rPr lang="es-AR" sz="2400" b="0" i="1" smtClean="0">
                                  <a:latin typeface="Cambria Math" panose="02040503050406030204" pitchFamily="18" charset="0"/>
                                </a:rPr>
                                <m:t>∗</m:t>
                              </m:r>
                            </m:sup>
                          </m:sSubSup>
                        </m:den>
                      </m:f>
                    </m:oMath>
                  </m:oMathPara>
                </a14:m>
                <a:endParaRPr lang="es-AR" sz="2400" dirty="0"/>
              </a:p>
            </p:txBody>
          </p:sp>
        </mc:Choice>
        <mc:Fallback xmlns="">
          <p:sp>
            <p:nvSpPr>
              <p:cNvPr id="12" name="CuadroTexto 11">
                <a:extLst>
                  <a:ext uri="{FF2B5EF4-FFF2-40B4-BE49-F238E27FC236}">
                    <a16:creationId xmlns:a16="http://schemas.microsoft.com/office/drawing/2014/main" id="{7BBB8DEC-A027-7C0E-D63C-45222B898748}"/>
                  </a:ext>
                </a:extLst>
              </p:cNvPr>
              <p:cNvSpPr txBox="1">
                <a:spLocks noRot="1" noChangeAspect="1" noMove="1" noResize="1" noEditPoints="1" noAdjustHandles="1" noChangeArrowheads="1" noChangeShapeType="1" noTextEdit="1"/>
              </p:cNvSpPr>
              <p:nvPr/>
            </p:nvSpPr>
            <p:spPr>
              <a:xfrm>
                <a:off x="4725856" y="2832785"/>
                <a:ext cx="1706994" cy="711220"/>
              </a:xfrm>
              <a:prstGeom prst="rect">
                <a:avLst/>
              </a:prstGeom>
              <a:blipFill>
                <a:blip r:embed="rId8"/>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30F7092F-9DB7-4AA8-F186-AF1CA7B17DC5}"/>
                  </a:ext>
                </a:extLst>
              </p:cNvPr>
              <p:cNvSpPr txBox="1"/>
              <p:nvPr/>
            </p:nvSpPr>
            <p:spPr>
              <a:xfrm>
                <a:off x="6081156" y="2832785"/>
                <a:ext cx="1706994" cy="7799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𝑟</m:t>
                          </m:r>
                        </m:e>
                        <m:sub>
                          <m:r>
                            <a:rPr lang="es-AR" sz="2400" b="0" i="1" smtClean="0">
                              <a:latin typeface="Cambria Math" panose="02040503050406030204" pitchFamily="18" charset="0"/>
                            </a:rPr>
                            <m:t>𝑘</m:t>
                          </m:r>
                        </m:sub>
                      </m:sSub>
                      <m:r>
                        <a:rPr lang="es-AR" sz="2400" b="0" i="1" smtClean="0">
                          <a:latin typeface="Cambria Math" panose="02040503050406030204" pitchFamily="18" charset="0"/>
                        </a:rPr>
                        <m:t>=</m:t>
                      </m:r>
                      <m:f>
                        <m:fPr>
                          <m:ctrlPr>
                            <a:rPr lang="es-AR" sz="2400" b="0" i="1" smtClean="0">
                              <a:latin typeface="Cambria Math" panose="02040503050406030204" pitchFamily="18" charset="0"/>
                            </a:rPr>
                          </m:ctrlPr>
                        </m:fPr>
                        <m:num>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rPr>
                                <m:t>𝑘</m:t>
                              </m:r>
                            </m:e>
                            <m:sub>
                              <m:r>
                                <a:rPr lang="es-AR" sz="2400" b="0" i="1" smtClean="0">
                                  <a:latin typeface="Cambria Math" panose="02040503050406030204" pitchFamily="18" charset="0"/>
                                </a:rPr>
                                <m:t>0</m:t>
                              </m:r>
                            </m:sub>
                          </m:sSub>
                        </m:num>
                        <m:den>
                          <m:sSubSup>
                            <m:sSubSupPr>
                              <m:ctrlPr>
                                <a:rPr lang="es-AR" sz="2400" b="0" i="1" smtClean="0">
                                  <a:latin typeface="Cambria Math" panose="02040503050406030204" pitchFamily="18" charset="0"/>
                                </a:rPr>
                              </m:ctrlPr>
                            </m:sSubSupPr>
                            <m:e>
                              <m:r>
                                <a:rPr lang="es-AR" sz="2400" b="0" i="1" smtClean="0">
                                  <a:latin typeface="Cambria Math" panose="02040503050406030204" pitchFamily="18" charset="0"/>
                                </a:rPr>
                                <m:t>𝑘</m:t>
                              </m:r>
                            </m:e>
                            <m:sub>
                              <m:r>
                                <a:rPr lang="es-AR" sz="2400" b="0" i="1" smtClean="0">
                                  <a:latin typeface="Cambria Math" panose="02040503050406030204" pitchFamily="18" charset="0"/>
                                </a:rPr>
                                <m:t>0</m:t>
                              </m:r>
                            </m:sub>
                            <m:sup>
                              <m:r>
                                <a:rPr lang="es-AR" sz="2400" b="0" i="1" smtClean="0">
                                  <a:latin typeface="Cambria Math" panose="02040503050406030204" pitchFamily="18" charset="0"/>
                                </a:rPr>
                                <m:t>∗</m:t>
                              </m:r>
                            </m:sup>
                          </m:sSubSup>
                        </m:den>
                      </m:f>
                    </m:oMath>
                  </m:oMathPara>
                </a14:m>
                <a:endParaRPr lang="es-AR" sz="2400" dirty="0"/>
              </a:p>
            </p:txBody>
          </p:sp>
        </mc:Choice>
        <mc:Fallback xmlns="">
          <p:sp>
            <p:nvSpPr>
              <p:cNvPr id="13" name="CuadroTexto 12">
                <a:extLst>
                  <a:ext uri="{FF2B5EF4-FFF2-40B4-BE49-F238E27FC236}">
                    <a16:creationId xmlns:a16="http://schemas.microsoft.com/office/drawing/2014/main" id="{30F7092F-9DB7-4AA8-F186-AF1CA7B17DC5}"/>
                  </a:ext>
                </a:extLst>
              </p:cNvPr>
              <p:cNvSpPr txBox="1">
                <a:spLocks noRot="1" noChangeAspect="1" noMove="1" noResize="1" noEditPoints="1" noAdjustHandles="1" noChangeArrowheads="1" noChangeShapeType="1" noTextEdit="1"/>
              </p:cNvSpPr>
              <p:nvPr/>
            </p:nvSpPr>
            <p:spPr>
              <a:xfrm>
                <a:off x="6081156" y="2832785"/>
                <a:ext cx="1706994" cy="779957"/>
              </a:xfrm>
              <a:prstGeom prst="rect">
                <a:avLst/>
              </a:prstGeom>
              <a:blipFill>
                <a:blip r:embed="rId9"/>
                <a:stretch>
                  <a:fillRect/>
                </a:stretch>
              </a:blipFill>
            </p:spPr>
            <p:txBody>
              <a:bodyPr/>
              <a:lstStyle/>
              <a:p>
                <a:r>
                  <a:rPr lang="es-AR">
                    <a:noFill/>
                  </a:rPr>
                  <a:t> </a:t>
                </a:r>
              </a:p>
            </p:txBody>
          </p:sp>
        </mc:Fallback>
      </mc:AlternateContent>
      <p:sp>
        <p:nvSpPr>
          <p:cNvPr id="14" name="CuadroTexto 13">
            <a:extLst>
              <a:ext uri="{FF2B5EF4-FFF2-40B4-BE49-F238E27FC236}">
                <a16:creationId xmlns:a16="http://schemas.microsoft.com/office/drawing/2014/main" id="{D56948BA-A61D-8914-B50E-AD17AB07AD9D}"/>
              </a:ext>
            </a:extLst>
          </p:cNvPr>
          <p:cNvSpPr txBox="1"/>
          <p:nvPr/>
        </p:nvSpPr>
        <p:spPr>
          <a:xfrm>
            <a:off x="4516325" y="1906919"/>
            <a:ext cx="2392001" cy="369332"/>
          </a:xfrm>
          <a:prstGeom prst="rect">
            <a:avLst/>
          </a:prstGeom>
          <a:noFill/>
        </p:spPr>
        <p:txBody>
          <a:bodyPr wrap="none" rtlCol="0">
            <a:spAutoFit/>
          </a:bodyPr>
          <a:lstStyle/>
          <a:p>
            <a:r>
              <a:rPr lang="es-AR" dirty="0"/>
              <a:t>Factor de transmitancia</a:t>
            </a:r>
          </a:p>
        </p:txBody>
      </p:sp>
      <p:sp>
        <p:nvSpPr>
          <p:cNvPr id="15" name="Elipse 14">
            <a:extLst>
              <a:ext uri="{FF2B5EF4-FFF2-40B4-BE49-F238E27FC236}">
                <a16:creationId xmlns:a16="http://schemas.microsoft.com/office/drawing/2014/main" id="{F16DEFD8-DFCA-C048-2680-60EEFB46BC09}"/>
              </a:ext>
            </a:extLst>
          </p:cNvPr>
          <p:cNvSpPr/>
          <p:nvPr/>
        </p:nvSpPr>
        <p:spPr>
          <a:xfrm>
            <a:off x="10056359" y="1583479"/>
            <a:ext cx="532262" cy="5017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831271B8-8BEA-015F-1DF5-61A9C36DC04E}"/>
              </a:ext>
            </a:extLst>
          </p:cNvPr>
          <p:cNvSpPr/>
          <p:nvPr/>
        </p:nvSpPr>
        <p:spPr>
          <a:xfrm>
            <a:off x="8669968" y="1834368"/>
            <a:ext cx="532262" cy="5017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Elipse 16">
            <a:extLst>
              <a:ext uri="{FF2B5EF4-FFF2-40B4-BE49-F238E27FC236}">
                <a16:creationId xmlns:a16="http://schemas.microsoft.com/office/drawing/2014/main" id="{F635C0CB-B5CF-AB88-3F85-FE6A28D8CBD5}"/>
              </a:ext>
            </a:extLst>
          </p:cNvPr>
          <p:cNvSpPr/>
          <p:nvPr/>
        </p:nvSpPr>
        <p:spPr>
          <a:xfrm>
            <a:off x="7974841" y="1834368"/>
            <a:ext cx="532262" cy="50177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CuadroTexto 17">
            <a:extLst>
              <a:ext uri="{FF2B5EF4-FFF2-40B4-BE49-F238E27FC236}">
                <a16:creationId xmlns:a16="http://schemas.microsoft.com/office/drawing/2014/main" id="{A6181CDF-BD6C-D3ED-8337-EED7BB524D19}"/>
              </a:ext>
            </a:extLst>
          </p:cNvPr>
          <p:cNvSpPr txBox="1"/>
          <p:nvPr/>
        </p:nvSpPr>
        <p:spPr>
          <a:xfrm>
            <a:off x="4430833" y="2428845"/>
            <a:ext cx="2297039" cy="369332"/>
          </a:xfrm>
          <a:prstGeom prst="rect">
            <a:avLst/>
          </a:prstGeom>
          <a:noFill/>
        </p:spPr>
        <p:txBody>
          <a:bodyPr wrap="none" rtlCol="0">
            <a:spAutoFit/>
          </a:bodyPr>
          <a:lstStyle/>
          <a:p>
            <a:r>
              <a:rPr lang="es-AR" dirty="0"/>
              <a:t>Factores de corrección</a:t>
            </a:r>
          </a:p>
        </p:txBody>
      </p:sp>
      <p:sp>
        <p:nvSpPr>
          <p:cNvPr id="19" name="CuadroTexto 18">
            <a:extLst>
              <a:ext uri="{FF2B5EF4-FFF2-40B4-BE49-F238E27FC236}">
                <a16:creationId xmlns:a16="http://schemas.microsoft.com/office/drawing/2014/main" id="{61A359CB-2FF7-3E80-2587-55583D4E2C1F}"/>
              </a:ext>
            </a:extLst>
          </p:cNvPr>
          <p:cNvSpPr txBox="1"/>
          <p:nvPr/>
        </p:nvSpPr>
        <p:spPr>
          <a:xfrm>
            <a:off x="3990924" y="3799944"/>
            <a:ext cx="3442802" cy="369332"/>
          </a:xfrm>
          <a:prstGeom prst="rect">
            <a:avLst/>
          </a:prstGeom>
          <a:noFill/>
        </p:spPr>
        <p:txBody>
          <a:bodyPr wrap="none" rtlCol="0">
            <a:spAutoFit/>
          </a:bodyPr>
          <a:lstStyle/>
          <a:p>
            <a:r>
              <a:rPr lang="es-AR" dirty="0"/>
              <a:t>Dependencia climática y por altura</a:t>
            </a:r>
          </a:p>
        </p:txBody>
      </p:sp>
      <p:pic>
        <p:nvPicPr>
          <p:cNvPr id="20" name="Imagen 19">
            <a:extLst>
              <a:ext uri="{FF2B5EF4-FFF2-40B4-BE49-F238E27FC236}">
                <a16:creationId xmlns:a16="http://schemas.microsoft.com/office/drawing/2014/main" id="{BA7FC59F-BA51-6EAA-96DD-F4CF63A7FE29}"/>
              </a:ext>
            </a:extLst>
          </p:cNvPr>
          <p:cNvPicPr>
            <a:picLocks noChangeAspect="1"/>
          </p:cNvPicPr>
          <p:nvPr/>
        </p:nvPicPr>
        <p:blipFill>
          <a:blip r:embed="rId10"/>
          <a:stretch>
            <a:fillRect/>
          </a:stretch>
        </p:blipFill>
        <p:spPr>
          <a:xfrm>
            <a:off x="333382" y="4356478"/>
            <a:ext cx="5947790" cy="2501522"/>
          </a:xfrm>
          <a:prstGeom prst="rect">
            <a:avLst/>
          </a:prstGeom>
        </p:spPr>
      </p:pic>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C6F16687-AB44-7DC6-CACA-BC83BCAE16B2}"/>
                  </a:ext>
                </a:extLst>
              </p:cNvPr>
              <p:cNvSpPr txBox="1"/>
              <p:nvPr/>
            </p:nvSpPr>
            <p:spPr>
              <a:xfrm>
                <a:off x="759574" y="1820664"/>
                <a:ext cx="1956818"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𝐼</m:t>
                          </m:r>
                        </m:e>
                        <m:sub>
                          <m:r>
                            <a:rPr lang="es-AR" sz="2400" b="0" i="1" smtClean="0">
                              <a:latin typeface="Cambria Math" panose="02040503050406030204" pitchFamily="18" charset="0"/>
                            </a:rPr>
                            <m:t>𝑐𝑠</m:t>
                          </m:r>
                          <m:r>
                            <a:rPr lang="es-AR" sz="2400" b="0" i="1" smtClean="0">
                              <a:latin typeface="Cambria Math" panose="02040503050406030204" pitchFamily="18" charset="0"/>
                            </a:rPr>
                            <m:t>,</m:t>
                          </m:r>
                          <m:r>
                            <a:rPr lang="es-AR" sz="2400" b="0" i="1" smtClean="0">
                              <a:latin typeface="Cambria Math" panose="02040503050406030204" pitchFamily="18" charset="0"/>
                            </a:rPr>
                            <m:t>𝐷𝑁</m:t>
                          </m:r>
                        </m:sub>
                      </m:sSub>
                      <m:r>
                        <a:rPr lang="es-AR" sz="2400" b="0" i="1" smtClean="0">
                          <a:latin typeface="Cambria Math" panose="02040503050406030204" pitchFamily="18" charset="0"/>
                        </a:rPr>
                        <m:t>=</m:t>
                      </m:r>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rPr>
                            <m:t>𝐼</m:t>
                          </m:r>
                        </m:e>
                        <m:sub>
                          <m:r>
                            <a:rPr lang="es-AR" sz="2400" b="0" i="1" smtClean="0">
                              <a:latin typeface="Cambria Math" panose="02040503050406030204" pitchFamily="18" charset="0"/>
                            </a:rPr>
                            <m:t>𝑒𝑥𝑡</m:t>
                          </m:r>
                        </m:sub>
                      </m:sSub>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ea typeface="Cambria Math" panose="02040503050406030204" pitchFamily="18" charset="0"/>
                            </a:rPr>
                            <m:t>𝜏</m:t>
                          </m:r>
                        </m:e>
                        <m:sub>
                          <m:r>
                            <a:rPr lang="es-AR" sz="2400" b="0" i="1" smtClean="0">
                              <a:latin typeface="Cambria Math" panose="02040503050406030204" pitchFamily="18" charset="0"/>
                            </a:rPr>
                            <m:t>𝑏</m:t>
                          </m:r>
                        </m:sub>
                      </m:sSub>
                    </m:oMath>
                  </m:oMathPara>
                </a14:m>
                <a:endParaRPr lang="es-AR" sz="2400" dirty="0"/>
              </a:p>
            </p:txBody>
          </p:sp>
        </mc:Choice>
        <mc:Fallback xmlns="">
          <p:sp>
            <p:nvSpPr>
              <p:cNvPr id="21" name="CuadroTexto 20">
                <a:extLst>
                  <a:ext uri="{FF2B5EF4-FFF2-40B4-BE49-F238E27FC236}">
                    <a16:creationId xmlns:a16="http://schemas.microsoft.com/office/drawing/2014/main" id="{C6F16687-AB44-7DC6-CACA-BC83BCAE16B2}"/>
                  </a:ext>
                </a:extLst>
              </p:cNvPr>
              <p:cNvSpPr txBox="1">
                <a:spLocks noRot="1" noChangeAspect="1" noMove="1" noResize="1" noEditPoints="1" noAdjustHandles="1" noChangeArrowheads="1" noChangeShapeType="1" noTextEdit="1"/>
              </p:cNvSpPr>
              <p:nvPr/>
            </p:nvSpPr>
            <p:spPr>
              <a:xfrm>
                <a:off x="759574" y="1820664"/>
                <a:ext cx="1956818" cy="385555"/>
              </a:xfrm>
              <a:prstGeom prst="rect">
                <a:avLst/>
              </a:prstGeom>
              <a:blipFill>
                <a:blip r:embed="rId11"/>
                <a:stretch>
                  <a:fillRect l="-3427" r="-935" b="-12698"/>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6C150828-02BE-4BE7-5591-1CE0583885B2}"/>
                  </a:ext>
                </a:extLst>
              </p:cNvPr>
              <p:cNvSpPr txBox="1"/>
              <p:nvPr/>
            </p:nvSpPr>
            <p:spPr>
              <a:xfrm>
                <a:off x="753219" y="2318963"/>
                <a:ext cx="2768257"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𝐼</m:t>
                          </m:r>
                        </m:e>
                        <m:sub>
                          <m:r>
                            <a:rPr lang="es-AR" sz="2400" b="0" i="1" smtClean="0">
                              <a:latin typeface="Cambria Math" panose="02040503050406030204" pitchFamily="18" charset="0"/>
                            </a:rPr>
                            <m:t>𝑐𝑠</m:t>
                          </m:r>
                          <m:r>
                            <a:rPr lang="es-AR" sz="2400" b="0" i="1" smtClean="0">
                              <a:latin typeface="Cambria Math" panose="02040503050406030204" pitchFamily="18" charset="0"/>
                            </a:rPr>
                            <m:t>,</m:t>
                          </m:r>
                          <m:r>
                            <a:rPr lang="es-AR" sz="2400" b="0" i="1" smtClean="0">
                              <a:latin typeface="Cambria Math" panose="02040503050406030204" pitchFamily="18" charset="0"/>
                            </a:rPr>
                            <m:t>𝐷𝐻</m:t>
                          </m:r>
                        </m:sub>
                      </m:sSub>
                      <m:r>
                        <a:rPr lang="es-AR" sz="2400" b="0" i="1" smtClean="0">
                          <a:latin typeface="Cambria Math" panose="02040503050406030204" pitchFamily="18" charset="0"/>
                        </a:rPr>
                        <m:t>=</m:t>
                      </m:r>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rPr>
                            <m:t>𝐼</m:t>
                          </m:r>
                        </m:e>
                        <m:sub>
                          <m:r>
                            <a:rPr lang="es-AR" sz="2400" b="0" i="1" smtClean="0">
                              <a:latin typeface="Cambria Math" panose="02040503050406030204" pitchFamily="18" charset="0"/>
                            </a:rPr>
                            <m:t>𝑒𝑥𝑡</m:t>
                          </m:r>
                        </m:sub>
                      </m:sSub>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ea typeface="Cambria Math" panose="02040503050406030204" pitchFamily="18" charset="0"/>
                            </a:rPr>
                            <m:t>𝜏</m:t>
                          </m:r>
                        </m:e>
                        <m:sub>
                          <m:r>
                            <a:rPr lang="es-AR" sz="2400" b="0" i="1" smtClean="0">
                              <a:latin typeface="Cambria Math" panose="02040503050406030204" pitchFamily="18" charset="0"/>
                            </a:rPr>
                            <m:t>𝑏</m:t>
                          </m:r>
                        </m:sub>
                      </m:sSub>
                      <m:r>
                        <a:rPr lang="es-AR" sz="2400" b="0" i="1" smtClean="0">
                          <a:latin typeface="Cambria Math" panose="02040503050406030204" pitchFamily="18" charset="0"/>
                        </a:rPr>
                        <m:t> </m:t>
                      </m:r>
                      <m:r>
                        <a:rPr lang="es-AR" sz="2400" b="0" i="1" smtClean="0">
                          <a:latin typeface="Cambria Math" panose="02040503050406030204" pitchFamily="18" charset="0"/>
                        </a:rPr>
                        <m:t>𝑐𝑜𝑠</m:t>
                      </m:r>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ea typeface="Cambria Math" panose="02040503050406030204" pitchFamily="18" charset="0"/>
                            </a:rPr>
                            <m:t>𝜃</m:t>
                          </m:r>
                        </m:e>
                        <m:sub>
                          <m:r>
                            <a:rPr lang="es-AR" sz="2400" b="0" i="1" smtClean="0">
                              <a:latin typeface="Cambria Math" panose="02040503050406030204" pitchFamily="18" charset="0"/>
                            </a:rPr>
                            <m:t>𝑧</m:t>
                          </m:r>
                        </m:sub>
                      </m:sSub>
                    </m:oMath>
                  </m:oMathPara>
                </a14:m>
                <a:endParaRPr lang="es-AR" sz="2400" dirty="0"/>
              </a:p>
            </p:txBody>
          </p:sp>
        </mc:Choice>
        <mc:Fallback xmlns="">
          <p:sp>
            <p:nvSpPr>
              <p:cNvPr id="22" name="CuadroTexto 21">
                <a:extLst>
                  <a:ext uri="{FF2B5EF4-FFF2-40B4-BE49-F238E27FC236}">
                    <a16:creationId xmlns:a16="http://schemas.microsoft.com/office/drawing/2014/main" id="{6C150828-02BE-4BE7-5591-1CE0583885B2}"/>
                  </a:ext>
                </a:extLst>
              </p:cNvPr>
              <p:cNvSpPr txBox="1">
                <a:spLocks noRot="1" noChangeAspect="1" noMove="1" noResize="1" noEditPoints="1" noAdjustHandles="1" noChangeArrowheads="1" noChangeShapeType="1" noTextEdit="1"/>
              </p:cNvSpPr>
              <p:nvPr/>
            </p:nvSpPr>
            <p:spPr>
              <a:xfrm>
                <a:off x="753219" y="2318963"/>
                <a:ext cx="2768257" cy="385555"/>
              </a:xfrm>
              <a:prstGeom prst="rect">
                <a:avLst/>
              </a:prstGeom>
              <a:blipFill>
                <a:blip r:embed="rId12"/>
                <a:stretch>
                  <a:fillRect l="-2203" b="-10938"/>
                </a:stretch>
              </a:blipFill>
            </p:spPr>
            <p:txBody>
              <a:bodyPr/>
              <a:lstStyle/>
              <a:p>
                <a:r>
                  <a:rPr lang="es-AR">
                    <a:noFill/>
                  </a:rPr>
                  <a:t> </a:t>
                </a:r>
              </a:p>
            </p:txBody>
          </p:sp>
        </mc:Fallback>
      </mc:AlternateContent>
    </p:spTree>
    <p:extLst>
      <p:ext uri="{BB962C8B-B14F-4D97-AF65-F5344CB8AC3E}">
        <p14:creationId xmlns:p14="http://schemas.microsoft.com/office/powerpoint/2010/main" val="303676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1000" fill="hold"/>
                                        <p:tgtEl>
                                          <p:spTgt spid="12"/>
                                        </p:tgtEl>
                                        <p:attrNameLst>
                                          <p:attrName>ppt_w</p:attrName>
                                        </p:attrNameLst>
                                      </p:cBhvr>
                                      <p:tavLst>
                                        <p:tav tm="0">
                                          <p:val>
                                            <p:fltVal val="0"/>
                                          </p:val>
                                        </p:tav>
                                        <p:tav tm="100000">
                                          <p:val>
                                            <p:strVal val="#ppt_w"/>
                                          </p:val>
                                        </p:tav>
                                      </p:tavLst>
                                    </p:anim>
                                    <p:anim calcmode="lin" valueType="num">
                                      <p:cBhvr>
                                        <p:cTn id="49" dur="1000" fill="hold"/>
                                        <p:tgtEl>
                                          <p:spTgt spid="12"/>
                                        </p:tgtEl>
                                        <p:attrNameLst>
                                          <p:attrName>ppt_h</p:attrName>
                                        </p:attrNameLst>
                                      </p:cBhvr>
                                      <p:tavLst>
                                        <p:tav tm="0">
                                          <p:val>
                                            <p:fltVal val="0"/>
                                          </p:val>
                                        </p:tav>
                                        <p:tav tm="100000">
                                          <p:val>
                                            <p:strVal val="#ppt_h"/>
                                          </p:val>
                                        </p:tav>
                                      </p:tavLst>
                                    </p:anim>
                                    <p:anim calcmode="lin" valueType="num">
                                      <p:cBhvr>
                                        <p:cTn id="50" dur="1000" fill="hold"/>
                                        <p:tgtEl>
                                          <p:spTgt spid="12"/>
                                        </p:tgtEl>
                                        <p:attrNameLst>
                                          <p:attrName>style.rotation</p:attrName>
                                        </p:attrNameLst>
                                      </p:cBhvr>
                                      <p:tavLst>
                                        <p:tav tm="0">
                                          <p:val>
                                            <p:fltVal val="90"/>
                                          </p:val>
                                        </p:tav>
                                        <p:tav tm="100000">
                                          <p:val>
                                            <p:fltVal val="0"/>
                                          </p:val>
                                        </p:tav>
                                      </p:tavLst>
                                    </p:anim>
                                    <p:animEffect transition="in" filter="fade">
                                      <p:cBhvr>
                                        <p:cTn id="51" dur="1000"/>
                                        <p:tgtEl>
                                          <p:spTgt spid="12"/>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1000" fill="hold"/>
                                        <p:tgtEl>
                                          <p:spTgt spid="13"/>
                                        </p:tgtEl>
                                        <p:attrNameLst>
                                          <p:attrName>ppt_w</p:attrName>
                                        </p:attrNameLst>
                                      </p:cBhvr>
                                      <p:tavLst>
                                        <p:tav tm="0">
                                          <p:val>
                                            <p:fltVal val="0"/>
                                          </p:val>
                                        </p:tav>
                                        <p:tav tm="100000">
                                          <p:val>
                                            <p:strVal val="#ppt_w"/>
                                          </p:val>
                                        </p:tav>
                                      </p:tavLst>
                                    </p:anim>
                                    <p:anim calcmode="lin" valueType="num">
                                      <p:cBhvr>
                                        <p:cTn id="55" dur="1000" fill="hold"/>
                                        <p:tgtEl>
                                          <p:spTgt spid="13"/>
                                        </p:tgtEl>
                                        <p:attrNameLst>
                                          <p:attrName>ppt_h</p:attrName>
                                        </p:attrNameLst>
                                      </p:cBhvr>
                                      <p:tavLst>
                                        <p:tav tm="0">
                                          <p:val>
                                            <p:fltVal val="0"/>
                                          </p:val>
                                        </p:tav>
                                        <p:tav tm="100000">
                                          <p:val>
                                            <p:strVal val="#ppt_h"/>
                                          </p:val>
                                        </p:tav>
                                      </p:tavLst>
                                    </p:anim>
                                    <p:anim calcmode="lin" valueType="num">
                                      <p:cBhvr>
                                        <p:cTn id="56" dur="1000" fill="hold"/>
                                        <p:tgtEl>
                                          <p:spTgt spid="13"/>
                                        </p:tgtEl>
                                        <p:attrNameLst>
                                          <p:attrName>style.rotation</p:attrName>
                                        </p:attrNameLst>
                                      </p:cBhvr>
                                      <p:tavLst>
                                        <p:tav tm="0">
                                          <p:val>
                                            <p:fltVal val="90"/>
                                          </p:val>
                                        </p:tav>
                                        <p:tav tm="100000">
                                          <p:val>
                                            <p:fltVal val="0"/>
                                          </p:val>
                                        </p:tav>
                                      </p:tavLst>
                                    </p:anim>
                                    <p:animEffect transition="in" filter="fade">
                                      <p:cBhvr>
                                        <p:cTn id="57" dur="1000"/>
                                        <p:tgtEl>
                                          <p:spTgt spid="13"/>
                                        </p:tgtEl>
                                      </p:cBhvr>
                                    </p:animEffect>
                                  </p:childTnLst>
                                </p:cTn>
                              </p:par>
                              <p:par>
                                <p:cTn id="58" presetID="31"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1000" fill="hold"/>
                                        <p:tgtEl>
                                          <p:spTgt spid="18"/>
                                        </p:tgtEl>
                                        <p:attrNameLst>
                                          <p:attrName>ppt_w</p:attrName>
                                        </p:attrNameLst>
                                      </p:cBhvr>
                                      <p:tavLst>
                                        <p:tav tm="0">
                                          <p:val>
                                            <p:fltVal val="0"/>
                                          </p:val>
                                        </p:tav>
                                        <p:tav tm="100000">
                                          <p:val>
                                            <p:strVal val="#ppt_w"/>
                                          </p:val>
                                        </p:tav>
                                      </p:tavLst>
                                    </p:anim>
                                    <p:anim calcmode="lin" valueType="num">
                                      <p:cBhvr>
                                        <p:cTn id="61" dur="1000" fill="hold"/>
                                        <p:tgtEl>
                                          <p:spTgt spid="18"/>
                                        </p:tgtEl>
                                        <p:attrNameLst>
                                          <p:attrName>ppt_h</p:attrName>
                                        </p:attrNameLst>
                                      </p:cBhvr>
                                      <p:tavLst>
                                        <p:tav tm="0">
                                          <p:val>
                                            <p:fltVal val="0"/>
                                          </p:val>
                                        </p:tav>
                                        <p:tav tm="100000">
                                          <p:val>
                                            <p:strVal val="#ppt_h"/>
                                          </p:val>
                                        </p:tav>
                                      </p:tavLst>
                                    </p:anim>
                                    <p:anim calcmode="lin" valueType="num">
                                      <p:cBhvr>
                                        <p:cTn id="62" dur="1000" fill="hold"/>
                                        <p:tgtEl>
                                          <p:spTgt spid="18"/>
                                        </p:tgtEl>
                                        <p:attrNameLst>
                                          <p:attrName>style.rotation</p:attrName>
                                        </p:attrNameLst>
                                      </p:cBhvr>
                                      <p:tavLst>
                                        <p:tav tm="0">
                                          <p:val>
                                            <p:fltVal val="90"/>
                                          </p:val>
                                        </p:tav>
                                        <p:tav tm="100000">
                                          <p:val>
                                            <p:fltVal val="0"/>
                                          </p:val>
                                        </p:tav>
                                      </p:tavLst>
                                    </p:anim>
                                    <p:animEffect transition="in" filter="fade">
                                      <p:cBhvr>
                                        <p:cTn id="63" dur="10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1" grpId="0"/>
      <p:bldP spid="12" grpId="0"/>
      <p:bldP spid="13" grpId="0"/>
      <p:bldP spid="14" grpId="0"/>
      <p:bldP spid="15" grpId="0" animBg="1"/>
      <p:bldP spid="16" grpId="0" animBg="1"/>
      <p:bldP spid="17" grpId="0" animBg="1"/>
      <p:bldP spid="18" grpId="0"/>
      <p:bldP spid="19" grpId="0"/>
      <p:bldP spid="21" grpId="0"/>
      <p:bldP spid="2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41CB3-6AC5-B779-8A1F-D4FBACC295C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8CF5AEE0-56AF-8393-9CDE-2541CFC0653C}"/>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741AB721-5C12-AA03-6399-F697FECEEE9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39113B14-A40C-5279-EE6E-EF21B0CDD9F5}"/>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C9494E14-FCEA-DB21-895F-1D2FF4484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203AAFF0-AA90-B09A-88E5-BA3F8FFBE7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B7508A1A-B0D6-B6A6-B455-66E87EF62E90}"/>
              </a:ext>
            </a:extLst>
          </p:cNvPr>
          <p:cNvSpPr>
            <a:spLocks noGrp="1"/>
          </p:cNvSpPr>
          <p:nvPr>
            <p:ph type="sldNum" sz="quarter" idx="12"/>
          </p:nvPr>
        </p:nvSpPr>
        <p:spPr/>
        <p:txBody>
          <a:bodyPr/>
          <a:lstStyle/>
          <a:p>
            <a:fld id="{4211D988-AFD1-4293-9FBC-6556B6FD0ACE}" type="slidenum">
              <a:rPr lang="es-AR" smtClean="0"/>
              <a:t>49</a:t>
            </a:fld>
            <a:endParaRPr lang="es-AR"/>
          </a:p>
        </p:txBody>
      </p:sp>
      <p:sp>
        <p:nvSpPr>
          <p:cNvPr id="3" name="CuadroTexto 2">
            <a:extLst>
              <a:ext uri="{FF2B5EF4-FFF2-40B4-BE49-F238E27FC236}">
                <a16:creationId xmlns:a16="http://schemas.microsoft.com/office/drawing/2014/main" id="{BBEC1652-DA86-7F3D-C20E-806BAA6C984B}"/>
              </a:ext>
            </a:extLst>
          </p:cNvPr>
          <p:cNvSpPr txBox="1"/>
          <p:nvPr/>
        </p:nvSpPr>
        <p:spPr>
          <a:xfrm>
            <a:off x="0" y="922004"/>
            <a:ext cx="9818522" cy="400110"/>
          </a:xfrm>
          <a:prstGeom prst="rect">
            <a:avLst/>
          </a:prstGeom>
          <a:noFill/>
        </p:spPr>
        <p:txBody>
          <a:bodyPr wrap="none" rtlCol="0">
            <a:spAutoFit/>
          </a:bodyPr>
          <a:lstStyle/>
          <a:p>
            <a:r>
              <a:rPr lang="es-AR" sz="2000" dirty="0"/>
              <a:t>Se puede estimar la difusa utilizando una ecuación desarrollada por </a:t>
            </a:r>
            <a:r>
              <a:rPr lang="es-AR" sz="2000" dirty="0" err="1"/>
              <a:t>Liu</a:t>
            </a:r>
            <a:r>
              <a:rPr lang="es-AR" sz="2000" dirty="0"/>
              <a:t> &amp; </a:t>
            </a:r>
            <a:r>
              <a:rPr lang="es-AR" sz="2000" dirty="0" err="1"/>
              <a:t>Jordan</a:t>
            </a:r>
            <a:r>
              <a:rPr lang="es-AR" sz="2000" dirty="0"/>
              <a:t> (1960)</a:t>
            </a:r>
          </a:p>
        </p:txBody>
      </p:sp>
      <p:pic>
        <p:nvPicPr>
          <p:cNvPr id="5" name="Imagen 4">
            <a:extLst>
              <a:ext uri="{FF2B5EF4-FFF2-40B4-BE49-F238E27FC236}">
                <a16:creationId xmlns:a16="http://schemas.microsoft.com/office/drawing/2014/main" id="{2BBD75DA-AE63-C6C0-4266-4FD91BCD0057}"/>
              </a:ext>
            </a:extLst>
          </p:cNvPr>
          <p:cNvPicPr>
            <a:picLocks noChangeAspect="1"/>
          </p:cNvPicPr>
          <p:nvPr/>
        </p:nvPicPr>
        <p:blipFill>
          <a:blip r:embed="rId5"/>
          <a:stretch>
            <a:fillRect/>
          </a:stretch>
        </p:blipFill>
        <p:spPr>
          <a:xfrm>
            <a:off x="3376234" y="1383669"/>
            <a:ext cx="3853260" cy="1043578"/>
          </a:xfrm>
          <a:prstGeom prst="rect">
            <a:avLst/>
          </a:prstGeom>
        </p:spPr>
      </p:pic>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8046987-DCC6-2E12-D128-738B5EF77154}"/>
                  </a:ext>
                </a:extLst>
              </p:cNvPr>
              <p:cNvSpPr txBox="1"/>
              <p:nvPr/>
            </p:nvSpPr>
            <p:spPr>
              <a:xfrm>
                <a:off x="209369" y="2437063"/>
                <a:ext cx="11717094" cy="1200329"/>
              </a:xfrm>
              <a:prstGeom prst="rect">
                <a:avLst/>
              </a:prstGeom>
              <a:noFill/>
            </p:spPr>
            <p:txBody>
              <a:bodyPr wrap="square" rtlCol="0">
                <a:spAutoFit/>
              </a:bodyPr>
              <a:lstStyle/>
              <a:p>
                <a:pPr marL="285750" indent="-285750">
                  <a:buFont typeface="Arial" panose="020B0604020202020204" pitchFamily="34" charset="0"/>
                  <a:buChar char="•"/>
                </a:pPr>
                <a:r>
                  <a:rPr lang="es-AR" dirty="0"/>
                  <a:t>EXISTEN MUCHOS (MUCHOS) MODELOS PARA ESTIMAR EL VALOR DE GHI USANDO SOLO EL VALOR DEL ANGULO CENITAL SOLAR  </a:t>
                </a:r>
                <a14:m>
                  <m:oMath xmlns:m="http://schemas.openxmlformats.org/officeDocument/2006/math">
                    <m:sSub>
                      <m:sSubPr>
                        <m:ctrlPr>
                          <a:rPr lang="es-AR" i="1" smtClean="0">
                            <a:latin typeface="Cambria Math" panose="02040503050406030204" pitchFamily="18" charset="0"/>
                          </a:rPr>
                        </m:ctrlPr>
                      </m:sSubPr>
                      <m:e>
                        <m:r>
                          <a:rPr lang="es-AR" i="1" smtClean="0">
                            <a:latin typeface="Cambria Math" panose="02040503050406030204" pitchFamily="18" charset="0"/>
                            <a:ea typeface="Cambria Math" panose="02040503050406030204" pitchFamily="18" charset="0"/>
                          </a:rPr>
                          <m:t>𝜃</m:t>
                        </m:r>
                      </m:e>
                      <m:sub>
                        <m:r>
                          <a:rPr lang="es-AR" b="0" i="1" smtClean="0">
                            <a:latin typeface="Cambria Math" panose="02040503050406030204" pitchFamily="18" charset="0"/>
                          </a:rPr>
                          <m:t>𝑧</m:t>
                        </m:r>
                      </m:sub>
                    </m:sSub>
                  </m:oMath>
                </a14:m>
                <a:r>
                  <a:rPr lang="es-AR" dirty="0"/>
                  <a:t>. </a:t>
                </a:r>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r>
                  <a:rPr lang="es-AR" dirty="0"/>
                  <a:t>NO LOS MENCIONAREMOS AQUÍ PORQUE NO APORTAN CONOCIMIENTO AL PROCEDIMIENTO DE ESTIMACIÓN</a:t>
                </a:r>
              </a:p>
            </p:txBody>
          </p:sp>
        </mc:Choice>
        <mc:Fallback xmlns="">
          <p:sp>
            <p:nvSpPr>
              <p:cNvPr id="7" name="CuadroTexto 6">
                <a:extLst>
                  <a:ext uri="{FF2B5EF4-FFF2-40B4-BE49-F238E27FC236}">
                    <a16:creationId xmlns:a16="http://schemas.microsoft.com/office/drawing/2014/main" id="{B8046987-DCC6-2E12-D128-738B5EF77154}"/>
                  </a:ext>
                </a:extLst>
              </p:cNvPr>
              <p:cNvSpPr txBox="1">
                <a:spLocks noRot="1" noChangeAspect="1" noMove="1" noResize="1" noEditPoints="1" noAdjustHandles="1" noChangeArrowheads="1" noChangeShapeType="1" noTextEdit="1"/>
              </p:cNvSpPr>
              <p:nvPr/>
            </p:nvSpPr>
            <p:spPr>
              <a:xfrm>
                <a:off x="209369" y="2437063"/>
                <a:ext cx="11717094" cy="1200329"/>
              </a:xfrm>
              <a:prstGeom prst="rect">
                <a:avLst/>
              </a:prstGeom>
              <a:blipFill>
                <a:blip r:embed="rId6"/>
                <a:stretch>
                  <a:fillRect l="-312" t="-2538" b="-7614"/>
                </a:stretch>
              </a:blipFill>
            </p:spPr>
            <p:txBody>
              <a:bodyPr/>
              <a:lstStyle/>
              <a:p>
                <a:r>
                  <a:rPr lang="es-AR">
                    <a:noFill/>
                  </a:rPr>
                  <a:t> </a:t>
                </a:r>
              </a:p>
            </p:txBody>
          </p:sp>
        </mc:Fallback>
      </mc:AlternateContent>
    </p:spTree>
    <p:extLst>
      <p:ext uri="{BB962C8B-B14F-4D97-AF65-F5344CB8AC3E}">
        <p14:creationId xmlns:p14="http://schemas.microsoft.com/office/powerpoint/2010/main" val="383151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3FB6E-5E18-A03A-9819-F3C66591506D}"/>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2038FD25-A4F9-2DEE-6782-D054A3166830}"/>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C2E5EA61-21F6-4E15-3121-6CC683A11E2B}"/>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CE0436F6-0858-9D78-2608-5B20682447CE}"/>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301B6F11-8AF3-F95C-FBE6-162315CF8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2E03E89F-861A-031B-C94B-6C9547E17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39" name="CuadroTexto 38">
            <a:extLst>
              <a:ext uri="{FF2B5EF4-FFF2-40B4-BE49-F238E27FC236}">
                <a16:creationId xmlns:a16="http://schemas.microsoft.com/office/drawing/2014/main" id="{84D3FE4A-C43E-27E4-0097-11EF5863AABB}"/>
              </a:ext>
            </a:extLst>
          </p:cNvPr>
          <p:cNvSpPr txBox="1"/>
          <p:nvPr/>
        </p:nvSpPr>
        <p:spPr>
          <a:xfrm>
            <a:off x="104775" y="1017436"/>
            <a:ext cx="10607456" cy="369332"/>
          </a:xfrm>
          <a:prstGeom prst="rect">
            <a:avLst/>
          </a:prstGeom>
          <a:noFill/>
        </p:spPr>
        <p:txBody>
          <a:bodyPr wrap="none" rtlCol="0">
            <a:spAutoFit/>
          </a:bodyPr>
          <a:lstStyle/>
          <a:p>
            <a:r>
              <a:rPr lang="es-AR" dirty="0"/>
              <a:t>EXISTEN DOS MANERAS PRINCIPALES DE UTILIZAR LA ENERGÍA DEL SOL PARA GENERAR ELECTRICIDAD</a:t>
            </a:r>
          </a:p>
        </p:txBody>
      </p:sp>
      <p:sp>
        <p:nvSpPr>
          <p:cNvPr id="61" name="CuadroTexto 60">
            <a:extLst>
              <a:ext uri="{FF2B5EF4-FFF2-40B4-BE49-F238E27FC236}">
                <a16:creationId xmlns:a16="http://schemas.microsoft.com/office/drawing/2014/main" id="{E6AF5E5A-C2EC-A78A-958A-99E3E0FBE546}"/>
              </a:ext>
            </a:extLst>
          </p:cNvPr>
          <p:cNvSpPr txBox="1"/>
          <p:nvPr/>
        </p:nvSpPr>
        <p:spPr>
          <a:xfrm>
            <a:off x="209369" y="1735260"/>
            <a:ext cx="1759905" cy="369332"/>
          </a:xfrm>
          <a:prstGeom prst="rect">
            <a:avLst/>
          </a:prstGeom>
          <a:noFill/>
        </p:spPr>
        <p:txBody>
          <a:bodyPr wrap="none" rtlCol="0">
            <a:spAutoFit/>
          </a:bodyPr>
          <a:lstStyle/>
          <a:p>
            <a:r>
              <a:rPr lang="es-AR" dirty="0"/>
              <a:t>FOTOVOLTAICO</a:t>
            </a:r>
          </a:p>
        </p:txBody>
      </p:sp>
      <p:pic>
        <p:nvPicPr>
          <p:cNvPr id="2" name="Picture 33" descr="fotovoltaica1">
            <a:extLst>
              <a:ext uri="{FF2B5EF4-FFF2-40B4-BE49-F238E27FC236}">
                <a16:creationId xmlns:a16="http://schemas.microsoft.com/office/drawing/2014/main" id="{B827B771-7470-98BE-E616-FD8C78466B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374" y="2319339"/>
            <a:ext cx="6115050" cy="383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2" descr="fotovoltaica2">
            <a:extLst>
              <a:ext uri="{FF2B5EF4-FFF2-40B4-BE49-F238E27FC236}">
                <a16:creationId xmlns:a16="http://schemas.microsoft.com/office/drawing/2014/main" id="{60D3DC08-54DD-45D6-1CE5-387383E499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375" y="4875214"/>
            <a:ext cx="1165225"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1">
            <a:extLst>
              <a:ext uri="{FF2B5EF4-FFF2-40B4-BE49-F238E27FC236}">
                <a16:creationId xmlns:a16="http://schemas.microsoft.com/office/drawing/2014/main" id="{65898561-CEF1-4464-4382-F84F92055073}"/>
              </a:ext>
            </a:extLst>
          </p:cNvPr>
          <p:cNvSpPr txBox="1">
            <a:spLocks noChangeArrowheads="1"/>
          </p:cNvSpPr>
          <p:nvPr/>
        </p:nvSpPr>
        <p:spPr bwMode="auto">
          <a:xfrm>
            <a:off x="4438650" y="5846764"/>
            <a:ext cx="2232025" cy="6873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fontAlgn="base">
              <a:spcBef>
                <a:spcPct val="50000"/>
              </a:spcBef>
              <a:spcAft>
                <a:spcPct val="0"/>
              </a:spcAft>
            </a:pPr>
            <a:r>
              <a:rPr lang="es-ES" altLang="es-AR" sz="1300">
                <a:solidFill>
                  <a:srgbClr val="006600"/>
                </a:solidFill>
              </a:rPr>
              <a:t>El </a:t>
            </a:r>
            <a:r>
              <a:rPr lang="es-ES" altLang="es-AR" sz="1300" b="1">
                <a:solidFill>
                  <a:srgbClr val="006600"/>
                </a:solidFill>
              </a:rPr>
              <a:t>silicio</a:t>
            </a:r>
            <a:r>
              <a:rPr lang="es-ES" altLang="es-AR" sz="1300">
                <a:solidFill>
                  <a:srgbClr val="006600"/>
                </a:solidFill>
              </a:rPr>
              <a:t> es el principal componente de los paneles solares fotovoltaicos.</a:t>
            </a:r>
          </a:p>
        </p:txBody>
      </p:sp>
      <p:sp>
        <p:nvSpPr>
          <p:cNvPr id="7" name="AutoShape 52">
            <a:extLst>
              <a:ext uri="{FF2B5EF4-FFF2-40B4-BE49-F238E27FC236}">
                <a16:creationId xmlns:a16="http://schemas.microsoft.com/office/drawing/2014/main" id="{4F89CE65-9909-430C-8701-E3BFA8972CAD}"/>
              </a:ext>
            </a:extLst>
          </p:cNvPr>
          <p:cNvSpPr>
            <a:spLocks noChangeArrowheads="1"/>
          </p:cNvSpPr>
          <p:nvPr/>
        </p:nvSpPr>
        <p:spPr bwMode="auto">
          <a:xfrm rot="20155470" flipH="1">
            <a:off x="6311900" y="4875213"/>
            <a:ext cx="720725" cy="323850"/>
          </a:xfrm>
          <a:custGeom>
            <a:avLst/>
            <a:gdLst>
              <a:gd name="T0" fmla="*/ 504708 w 21600"/>
              <a:gd name="T1" fmla="*/ 0 h 21600"/>
              <a:gd name="T2" fmla="*/ 504708 w 21600"/>
              <a:gd name="T3" fmla="*/ 182286 h 21600"/>
              <a:gd name="T4" fmla="*/ 108009 w 21600"/>
              <a:gd name="T5" fmla="*/ 323850 h 21600"/>
              <a:gd name="T6" fmla="*/ 720725 w 21600"/>
              <a:gd name="T7" fmla="*/ 91143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s-AR">
              <a:solidFill>
                <a:srgbClr val="000000"/>
              </a:solidFill>
            </a:endParaRPr>
          </a:p>
        </p:txBody>
      </p:sp>
      <p:sp>
        <p:nvSpPr>
          <p:cNvPr id="10" name="Text Box 53">
            <a:extLst>
              <a:ext uri="{FF2B5EF4-FFF2-40B4-BE49-F238E27FC236}">
                <a16:creationId xmlns:a16="http://schemas.microsoft.com/office/drawing/2014/main" id="{2B24BF62-9B06-60A9-7E4B-A239523E952D}"/>
              </a:ext>
            </a:extLst>
          </p:cNvPr>
          <p:cNvSpPr txBox="1">
            <a:spLocks noChangeArrowheads="1"/>
          </p:cNvSpPr>
          <p:nvPr/>
        </p:nvSpPr>
        <p:spPr bwMode="auto">
          <a:xfrm>
            <a:off x="5210174" y="1981200"/>
            <a:ext cx="5221288" cy="6873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fontAlgn="base">
              <a:spcBef>
                <a:spcPct val="50000"/>
              </a:spcBef>
              <a:spcAft>
                <a:spcPct val="0"/>
              </a:spcAft>
            </a:pPr>
            <a:r>
              <a:rPr lang="es-ES" altLang="es-AR" sz="1300">
                <a:solidFill>
                  <a:srgbClr val="006600"/>
                </a:solidFill>
              </a:rPr>
              <a:t>Los rayos solares inciden perpendicularmente sobre el panel solar </a:t>
            </a:r>
            <a:br>
              <a:rPr lang="es-ES" altLang="es-AR" sz="1300">
                <a:solidFill>
                  <a:srgbClr val="006600"/>
                </a:solidFill>
              </a:rPr>
            </a:br>
            <a:r>
              <a:rPr lang="es-ES" altLang="es-AR" sz="1300">
                <a:solidFill>
                  <a:srgbClr val="006600"/>
                </a:solidFill>
              </a:rPr>
              <a:t>y producen un efecto fotoeléctrico. La luz incide sobre los electrones del panel y los pone en movimiento: se genera corriente eléctrica.</a:t>
            </a:r>
          </a:p>
        </p:txBody>
      </p:sp>
      <p:grpSp>
        <p:nvGrpSpPr>
          <p:cNvPr id="11" name="Group 54">
            <a:extLst>
              <a:ext uri="{FF2B5EF4-FFF2-40B4-BE49-F238E27FC236}">
                <a16:creationId xmlns:a16="http://schemas.microsoft.com/office/drawing/2014/main" id="{DE402940-F31D-CA43-B075-8A6374982E70}"/>
              </a:ext>
            </a:extLst>
          </p:cNvPr>
          <p:cNvGrpSpPr>
            <a:grpSpLocks/>
          </p:cNvGrpSpPr>
          <p:nvPr/>
        </p:nvGrpSpPr>
        <p:grpSpPr bwMode="auto">
          <a:xfrm>
            <a:off x="4943475" y="1989138"/>
            <a:ext cx="276225" cy="290512"/>
            <a:chOff x="2281" y="3262"/>
            <a:chExt cx="174" cy="183"/>
          </a:xfrm>
        </p:grpSpPr>
        <p:sp>
          <p:nvSpPr>
            <p:cNvPr id="12" name="Oval 55">
              <a:extLst>
                <a:ext uri="{FF2B5EF4-FFF2-40B4-BE49-F238E27FC236}">
                  <a16:creationId xmlns:a16="http://schemas.microsoft.com/office/drawing/2014/main" id="{2607BEBA-74F9-47F6-0E01-CC49A1F8D285}"/>
                </a:ext>
              </a:extLst>
            </p:cNvPr>
            <p:cNvSpPr>
              <a:spLocks noChangeArrowheads="1"/>
            </p:cNvSpPr>
            <p:nvPr/>
          </p:nvSpPr>
          <p:spPr bwMode="auto">
            <a:xfrm>
              <a:off x="2289" y="3274"/>
              <a:ext cx="159" cy="15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endParaRPr lang="es-AR" altLang="es-AR">
                <a:solidFill>
                  <a:srgbClr val="000000"/>
                </a:solidFill>
              </a:endParaRPr>
            </a:p>
          </p:txBody>
        </p:sp>
        <p:sp>
          <p:nvSpPr>
            <p:cNvPr id="13" name="Text Box 56">
              <a:extLst>
                <a:ext uri="{FF2B5EF4-FFF2-40B4-BE49-F238E27FC236}">
                  <a16:creationId xmlns:a16="http://schemas.microsoft.com/office/drawing/2014/main" id="{C8C3B14C-7EFF-F5C3-6EF2-22266F804A10}"/>
                </a:ext>
              </a:extLst>
            </p:cNvPr>
            <p:cNvSpPr txBox="1">
              <a:spLocks noChangeArrowheads="1"/>
            </p:cNvSpPr>
            <p:nvPr/>
          </p:nvSpPr>
          <p:spPr bwMode="auto">
            <a:xfrm>
              <a:off x="2281" y="3262"/>
              <a:ext cx="174" cy="18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a:solidFill>
                    <a:schemeClr val="tx1"/>
                  </a:solidFill>
                  <a:latin typeface="Arial" panose="020B0604020202020204" pitchFamily="34" charset="0"/>
                </a:defRPr>
              </a:lvl1pPr>
              <a:lvl2pPr marL="742950" indent="-285750" algn="ctr">
                <a:defRPr>
                  <a:solidFill>
                    <a:schemeClr val="tx1"/>
                  </a:solidFill>
                  <a:latin typeface="Arial" panose="020B0604020202020204" pitchFamily="34" charset="0"/>
                </a:defRPr>
              </a:lvl2pPr>
              <a:lvl3pPr marL="1143000" indent="-228600" algn="ctr">
                <a:defRPr>
                  <a:solidFill>
                    <a:schemeClr val="tx1"/>
                  </a:solidFill>
                  <a:latin typeface="Arial" panose="020B0604020202020204" pitchFamily="34" charset="0"/>
                </a:defRPr>
              </a:lvl3pPr>
              <a:lvl4pPr marL="1600200" indent="-228600" algn="ctr">
                <a:defRPr>
                  <a:solidFill>
                    <a:schemeClr val="tx1"/>
                  </a:solidFill>
                  <a:latin typeface="Arial" panose="020B0604020202020204" pitchFamily="34" charset="0"/>
                </a:defRPr>
              </a:lvl4pPr>
              <a:lvl5pPr marL="2057400" indent="-228600" algn="ctr">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s-ES" altLang="es-AR" sz="1300">
                  <a:solidFill>
                    <a:srgbClr val="006600"/>
                  </a:solidFill>
                </a:rPr>
                <a:t>1</a:t>
              </a:r>
            </a:p>
          </p:txBody>
        </p:sp>
      </p:grpSp>
      <p:sp>
        <p:nvSpPr>
          <p:cNvPr id="14" name="Freeform 57">
            <a:extLst>
              <a:ext uri="{FF2B5EF4-FFF2-40B4-BE49-F238E27FC236}">
                <a16:creationId xmlns:a16="http://schemas.microsoft.com/office/drawing/2014/main" id="{CF17833A-FA63-BBD4-1A8D-B101BCCC4596}"/>
              </a:ext>
            </a:extLst>
          </p:cNvPr>
          <p:cNvSpPr>
            <a:spLocks/>
          </p:cNvSpPr>
          <p:nvPr/>
        </p:nvSpPr>
        <p:spPr bwMode="auto">
          <a:xfrm>
            <a:off x="5159374" y="2319339"/>
            <a:ext cx="2305050" cy="2232025"/>
          </a:xfrm>
          <a:custGeom>
            <a:avLst/>
            <a:gdLst>
              <a:gd name="T0" fmla="*/ 2305050 w 1452"/>
              <a:gd name="T1" fmla="*/ 2232025 h 1406"/>
              <a:gd name="T2" fmla="*/ 246063 w 1452"/>
              <a:gd name="T3" fmla="*/ 1227138 h 1406"/>
              <a:gd name="T4" fmla="*/ 0 w 1452"/>
              <a:gd name="T5" fmla="*/ 0 h 1406"/>
              <a:gd name="T6" fmla="*/ 0 60000 65536"/>
              <a:gd name="T7" fmla="*/ 0 60000 65536"/>
              <a:gd name="T8" fmla="*/ 0 60000 65536"/>
            </a:gdLst>
            <a:ahLst/>
            <a:cxnLst>
              <a:cxn ang="T6">
                <a:pos x="T0" y="T1"/>
              </a:cxn>
              <a:cxn ang="T7">
                <a:pos x="T2" y="T3"/>
              </a:cxn>
              <a:cxn ang="T8">
                <a:pos x="T4" y="T5"/>
              </a:cxn>
            </a:cxnLst>
            <a:rect l="0" t="0" r="r" b="b"/>
            <a:pathLst>
              <a:path w="1452" h="1406">
                <a:moveTo>
                  <a:pt x="1452" y="1406"/>
                </a:moveTo>
                <a:lnTo>
                  <a:pt x="155" y="773"/>
                </a:lnTo>
                <a:lnTo>
                  <a:pt x="0" y="0"/>
                </a:lnTo>
              </a:path>
            </a:pathLst>
          </a:custGeom>
          <a:noFill/>
          <a:ln w="15875">
            <a:solidFill>
              <a:srgbClr val="0066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15" name="Line 58">
            <a:extLst>
              <a:ext uri="{FF2B5EF4-FFF2-40B4-BE49-F238E27FC236}">
                <a16:creationId xmlns:a16="http://schemas.microsoft.com/office/drawing/2014/main" id="{5D6A10F9-8640-EEC9-177F-06CA720E7276}"/>
              </a:ext>
            </a:extLst>
          </p:cNvPr>
          <p:cNvSpPr>
            <a:spLocks noChangeShapeType="1"/>
          </p:cNvSpPr>
          <p:nvPr/>
        </p:nvSpPr>
        <p:spPr bwMode="auto">
          <a:xfrm>
            <a:off x="10596562" y="3074988"/>
            <a:ext cx="360362" cy="0"/>
          </a:xfrm>
          <a:prstGeom prst="line">
            <a:avLst/>
          </a:prstGeom>
          <a:noFill/>
          <a:ln w="57150">
            <a:solidFill>
              <a:srgbClr val="CC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es-AR">
              <a:solidFill>
                <a:srgbClr val="000000"/>
              </a:solidFill>
            </a:endParaRPr>
          </a:p>
        </p:txBody>
      </p:sp>
      <p:sp>
        <p:nvSpPr>
          <p:cNvPr id="16" name="CuadroTexto 15">
            <a:extLst>
              <a:ext uri="{FF2B5EF4-FFF2-40B4-BE49-F238E27FC236}">
                <a16:creationId xmlns:a16="http://schemas.microsoft.com/office/drawing/2014/main" id="{3F61B300-003F-6C52-8728-FF994114B547}"/>
              </a:ext>
            </a:extLst>
          </p:cNvPr>
          <p:cNvSpPr txBox="1"/>
          <p:nvPr/>
        </p:nvSpPr>
        <p:spPr>
          <a:xfrm>
            <a:off x="333375" y="3286125"/>
            <a:ext cx="3819525" cy="923330"/>
          </a:xfrm>
          <a:prstGeom prst="rect">
            <a:avLst/>
          </a:prstGeom>
          <a:noFill/>
        </p:spPr>
        <p:txBody>
          <a:bodyPr wrap="square" rtlCol="0">
            <a:spAutoFit/>
          </a:bodyPr>
          <a:lstStyle/>
          <a:p>
            <a:r>
              <a:rPr lang="es-AR" dirty="0"/>
              <a:t>ESTA ES LA MAS USADA, POR SU RELATIVA SENCILLEZ DE INSTALACIÓN Y MANTENIMIENTO.</a:t>
            </a:r>
          </a:p>
        </p:txBody>
      </p:sp>
    </p:spTree>
    <p:extLst>
      <p:ext uri="{BB962C8B-B14F-4D97-AF65-F5344CB8AC3E}">
        <p14:creationId xmlns:p14="http://schemas.microsoft.com/office/powerpoint/2010/main" val="327628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1000"/>
                                        <p:tgtEl>
                                          <p:spTgt spid="14"/>
                                        </p:tgtEl>
                                      </p:cBhvr>
                                    </p:animEffect>
                                  </p:childTnLst>
                                </p:cTn>
                              </p:par>
                            </p:childTnLst>
                          </p:cTn>
                        </p:par>
                        <p:par>
                          <p:cTn id="12" fill="hold">
                            <p:stCondLst>
                              <p:cond delay="3000"/>
                            </p:stCondLst>
                            <p:childTnLst>
                              <p:par>
                                <p:cTn id="13" presetID="53"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childTnLst>
                          </p:cTn>
                        </p:par>
                        <p:par>
                          <p:cTn id="18" fill="hold">
                            <p:stCondLst>
                              <p:cond delay="3500"/>
                            </p:stCondLst>
                            <p:childTnLst>
                              <p:par>
                                <p:cTn id="19" presetID="9"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22" presetClass="entr" presetSubtype="8" repeatCount="200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10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right)">
                                      <p:cBhvr>
                                        <p:cTn id="29" dur="1000"/>
                                        <p:tgtEl>
                                          <p:spTgt spid="7"/>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2000"/>
                                        <p:tgtEl>
                                          <p:spTgt spid="3"/>
                                        </p:tgtEl>
                                      </p:cBhvr>
                                    </p:animEffect>
                                  </p:childTnLst>
                                </p:cTn>
                              </p:par>
                            </p:childTnLst>
                          </p:cTn>
                        </p:par>
                        <p:par>
                          <p:cTn id="34" fill="hold">
                            <p:stCondLst>
                              <p:cond delay="3000"/>
                            </p:stCondLst>
                            <p:childTnLst>
                              <p:par>
                                <p:cTn id="35" presetID="9"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455C-D86D-84EB-03EA-E2A1684927F8}"/>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1E3BDAEF-1C74-F1E6-DB76-1C6D708783E1}"/>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72BA29E9-8E32-E725-671A-0065163FE46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1C43FEAD-76FA-1FEC-8065-9259D333E1AE}"/>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4043D2E5-DDEB-9B3E-1FCD-023AF15A8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C71BE5AB-3139-C529-FFC7-7D0A15731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E3972F57-8032-35D3-878C-EA498E5C0CD8}"/>
              </a:ext>
            </a:extLst>
          </p:cNvPr>
          <p:cNvSpPr>
            <a:spLocks noGrp="1"/>
          </p:cNvSpPr>
          <p:nvPr>
            <p:ph type="sldNum" sz="quarter" idx="12"/>
          </p:nvPr>
        </p:nvSpPr>
        <p:spPr/>
        <p:txBody>
          <a:bodyPr/>
          <a:lstStyle/>
          <a:p>
            <a:fld id="{4211D988-AFD1-4293-9FBC-6556B6FD0ACE}" type="slidenum">
              <a:rPr lang="es-AR" smtClean="0"/>
              <a:t>50</a:t>
            </a:fld>
            <a:endParaRPr lang="es-AR"/>
          </a:p>
        </p:txBody>
      </p:sp>
      <p:sp>
        <p:nvSpPr>
          <p:cNvPr id="3" name="CuadroTexto 2">
            <a:extLst>
              <a:ext uri="{FF2B5EF4-FFF2-40B4-BE49-F238E27FC236}">
                <a16:creationId xmlns:a16="http://schemas.microsoft.com/office/drawing/2014/main" id="{3F1973EB-74FF-3E52-1380-EFC55801126F}"/>
              </a:ext>
            </a:extLst>
          </p:cNvPr>
          <p:cNvSpPr txBox="1"/>
          <p:nvPr/>
        </p:nvSpPr>
        <p:spPr>
          <a:xfrm>
            <a:off x="195261" y="931486"/>
            <a:ext cx="6115003" cy="461665"/>
          </a:xfrm>
          <a:prstGeom prst="rect">
            <a:avLst/>
          </a:prstGeom>
          <a:noFill/>
        </p:spPr>
        <p:txBody>
          <a:bodyPr wrap="square" rtlCol="0">
            <a:spAutoFit/>
          </a:bodyPr>
          <a:lstStyle/>
          <a:p>
            <a:r>
              <a:rPr lang="es-AR" sz="2400" b="1" dirty="0"/>
              <a:t>Modelo de cielo claro de altura ARG-P v 1.0</a:t>
            </a:r>
          </a:p>
        </p:txBody>
      </p:sp>
      <mc:AlternateContent xmlns:mc="http://schemas.openxmlformats.org/markup-compatibility/2006" xmlns:a14="http://schemas.microsoft.com/office/drawing/2010/main">
        <mc:Choice Requires="a14">
          <p:sp>
            <p:nvSpPr>
              <p:cNvPr id="5" name="Rectángulo 4">
                <a:extLst>
                  <a:ext uri="{FF2B5EF4-FFF2-40B4-BE49-F238E27FC236}">
                    <a16:creationId xmlns:a16="http://schemas.microsoft.com/office/drawing/2014/main" id="{81CD14CF-3C8D-C13E-3519-2D9DF9A5AC5D}"/>
                  </a:ext>
                </a:extLst>
              </p:cNvPr>
              <p:cNvSpPr/>
              <p:nvPr/>
            </p:nvSpPr>
            <p:spPr>
              <a:xfrm>
                <a:off x="397603" y="1580828"/>
                <a:ext cx="2442528"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s-AR" sz="2800" i="1">
                              <a:latin typeface="Cambria Math" panose="02040503050406030204" pitchFamily="18" charset="0"/>
                            </a:rPr>
                          </m:ctrlPr>
                        </m:fPr>
                        <m:num>
                          <m:r>
                            <a:rPr lang="es-AR" sz="2800" i="1">
                              <a:latin typeface="Cambria Math" panose="02040503050406030204" pitchFamily="18" charset="0"/>
                            </a:rPr>
                            <m:t>𝐺</m:t>
                          </m:r>
                        </m:num>
                        <m:den>
                          <m:sSub>
                            <m:sSubPr>
                              <m:ctrlPr>
                                <a:rPr lang="es-AR" sz="2800" i="1">
                                  <a:latin typeface="Cambria Math" panose="02040503050406030204" pitchFamily="18" charset="0"/>
                                </a:rPr>
                              </m:ctrlPr>
                            </m:sSubPr>
                            <m:e>
                              <m:r>
                                <a:rPr lang="es-AR" sz="2800" i="1">
                                  <a:latin typeface="Cambria Math" panose="02040503050406030204" pitchFamily="18" charset="0"/>
                                </a:rPr>
                                <m:t>𝐺</m:t>
                              </m:r>
                            </m:e>
                            <m:sub>
                              <m:r>
                                <a:rPr lang="es-AR" sz="2800" i="0">
                                  <a:latin typeface="Cambria Math" panose="02040503050406030204" pitchFamily="18" charset="0"/>
                                </a:rPr>
                                <m:t>0</m:t>
                              </m:r>
                            </m:sub>
                          </m:sSub>
                        </m:den>
                      </m:f>
                      <m:r>
                        <a:rPr lang="es-AR" sz="2800" i="0">
                          <a:latin typeface="Cambria Math" panose="02040503050406030204" pitchFamily="18" charset="0"/>
                        </a:rPr>
                        <m:t>=</m:t>
                      </m:r>
                      <m:sSubSup>
                        <m:sSubSupPr>
                          <m:ctrlPr>
                            <a:rPr lang="es-AR" sz="2800" i="1">
                              <a:latin typeface="Cambria Math" panose="02040503050406030204" pitchFamily="18" charset="0"/>
                            </a:rPr>
                          </m:ctrlPr>
                        </m:sSubSupPr>
                        <m:e>
                          <m:r>
                            <a:rPr lang="es-AR" sz="2800" i="1">
                              <a:latin typeface="Cambria Math" panose="02040503050406030204" pitchFamily="18" charset="0"/>
                            </a:rPr>
                            <m:t>𝑘</m:t>
                          </m:r>
                        </m:e>
                        <m:sub>
                          <m:r>
                            <a:rPr lang="es-AR" sz="2800" i="1">
                              <a:latin typeface="Cambria Math" panose="02040503050406030204" pitchFamily="18" charset="0"/>
                            </a:rPr>
                            <m:t>𝑡</m:t>
                          </m:r>
                          <m:r>
                            <a:rPr lang="es-AR" sz="2800" i="0">
                              <a:latin typeface="Cambria Math" panose="02040503050406030204" pitchFamily="18" charset="0"/>
                            </a:rPr>
                            <m:t>−</m:t>
                          </m:r>
                          <m:r>
                            <a:rPr lang="es-AR" sz="2800" i="1">
                              <a:latin typeface="Cambria Math" panose="02040503050406030204" pitchFamily="18" charset="0"/>
                            </a:rPr>
                            <m:t>𝑅</m:t>
                          </m:r>
                        </m:sub>
                        <m:sup>
                          <m:sSup>
                            <m:sSupPr>
                              <m:ctrlPr>
                                <a:rPr lang="es-AR" sz="2800" i="1">
                                  <a:latin typeface="Cambria Math" panose="02040503050406030204" pitchFamily="18" charset="0"/>
                                </a:rPr>
                              </m:ctrlPr>
                            </m:sSupPr>
                            <m:e>
                              <m:sSub>
                                <m:sSubPr>
                                  <m:ctrlPr>
                                    <a:rPr lang="es-AR" sz="2800" i="1">
                                      <a:latin typeface="Cambria Math" panose="02040503050406030204" pitchFamily="18" charset="0"/>
                                    </a:rPr>
                                  </m:ctrlPr>
                                </m:sSubPr>
                                <m:e>
                                  <m:r>
                                    <a:rPr lang="es-AR" sz="2800" i="1">
                                      <a:latin typeface="Cambria Math" panose="02040503050406030204" pitchFamily="18" charset="0"/>
                                    </a:rPr>
                                    <m:t>𝐴𝑀</m:t>
                                  </m:r>
                                </m:e>
                                <m:sub>
                                  <m:r>
                                    <a:rPr lang="es-AR" sz="2800" i="1">
                                      <a:latin typeface="Cambria Math" panose="02040503050406030204" pitchFamily="18" charset="0"/>
                                    </a:rPr>
                                    <m:t>𝑐</m:t>
                                  </m:r>
                                </m:sub>
                              </m:sSub>
                            </m:e>
                            <m:sup>
                              <m:r>
                                <a:rPr lang="es-AR" sz="2800" i="0">
                                  <a:latin typeface="Cambria Math" panose="02040503050406030204" pitchFamily="18" charset="0"/>
                                </a:rPr>
                                <m:t>0.678</m:t>
                              </m:r>
                            </m:sup>
                          </m:sSup>
                        </m:sup>
                      </m:sSubSup>
                    </m:oMath>
                  </m:oMathPara>
                </a14:m>
                <a:endParaRPr lang="es-AR" sz="2800" dirty="0"/>
              </a:p>
            </p:txBody>
          </p:sp>
        </mc:Choice>
        <mc:Fallback xmlns="">
          <p:sp>
            <p:nvSpPr>
              <p:cNvPr id="5" name="Rectángulo 4">
                <a:extLst>
                  <a:ext uri="{FF2B5EF4-FFF2-40B4-BE49-F238E27FC236}">
                    <a16:creationId xmlns:a16="http://schemas.microsoft.com/office/drawing/2014/main" id="{81CD14CF-3C8D-C13E-3519-2D9DF9A5AC5D}"/>
                  </a:ext>
                </a:extLst>
              </p:cNvPr>
              <p:cNvSpPr>
                <a:spLocks noRot="1" noChangeAspect="1" noMove="1" noResize="1" noEditPoints="1" noAdjustHandles="1" noChangeArrowheads="1" noChangeShapeType="1" noTextEdit="1"/>
              </p:cNvSpPr>
              <p:nvPr/>
            </p:nvSpPr>
            <p:spPr>
              <a:xfrm>
                <a:off x="397603" y="1580828"/>
                <a:ext cx="2442528" cy="974947"/>
              </a:xfrm>
              <a:prstGeom prst="rect">
                <a:avLst/>
              </a:prstGeom>
              <a:blipFill>
                <a:blip r:embed="rId5"/>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25F6AA45-9FDF-C85D-BFB3-E1471657B8EB}"/>
                  </a:ext>
                </a:extLst>
              </p:cNvPr>
              <p:cNvSpPr txBox="1"/>
              <p:nvPr/>
            </p:nvSpPr>
            <p:spPr>
              <a:xfrm>
                <a:off x="282348" y="4233003"/>
                <a:ext cx="3489610" cy="699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𝐴𝑀</m:t>
                          </m:r>
                        </m:e>
                        <m:sub>
                          <m:r>
                            <a:rPr lang="es-AR" sz="2400" b="0" i="1" smtClean="0">
                              <a:latin typeface="Cambria Math" panose="02040503050406030204" pitchFamily="18" charset="0"/>
                            </a:rPr>
                            <m:t>𝑐</m:t>
                          </m:r>
                        </m:sub>
                      </m:sSub>
                      <m:r>
                        <a:rPr lang="es-AR" sz="2400" b="0" i="1" smtClean="0">
                          <a:latin typeface="Cambria Math" panose="02040503050406030204" pitchFamily="18" charset="0"/>
                        </a:rPr>
                        <m:t>=</m:t>
                      </m:r>
                      <m:r>
                        <a:rPr lang="es-AR" sz="2400" b="0" i="1" smtClean="0">
                          <a:latin typeface="Cambria Math" panose="02040503050406030204" pitchFamily="18" charset="0"/>
                        </a:rPr>
                        <m:t>𝐴𝑀</m:t>
                      </m:r>
                      <m:d>
                        <m:dPr>
                          <m:ctrlPr>
                            <a:rPr lang="es-AR" sz="2400" b="0" i="1" smtClean="0">
                              <a:latin typeface="Cambria Math" panose="02040503050406030204" pitchFamily="18" charset="0"/>
                            </a:rPr>
                          </m:ctrlPr>
                        </m:dPr>
                        <m:e>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𝑃</m:t>
                              </m:r>
                            </m:num>
                            <m:den>
                              <m:r>
                                <a:rPr lang="es-AR" sz="2400" b="0" i="1" smtClean="0">
                                  <a:latin typeface="Cambria Math" panose="02040503050406030204" pitchFamily="18" charset="0"/>
                                </a:rPr>
                                <m:t>101355 </m:t>
                              </m:r>
                              <m:r>
                                <a:rPr lang="es-AR" sz="2400" b="0" i="1" smtClean="0">
                                  <a:latin typeface="Cambria Math" panose="02040503050406030204" pitchFamily="18" charset="0"/>
                                </a:rPr>
                                <m:t>h𝑃𝑎</m:t>
                              </m:r>
                            </m:den>
                          </m:f>
                        </m:e>
                      </m:d>
                    </m:oMath>
                  </m:oMathPara>
                </a14:m>
                <a:endParaRPr lang="es-AR" sz="2400" dirty="0"/>
              </a:p>
            </p:txBody>
          </p:sp>
        </mc:Choice>
        <mc:Fallback xmlns="">
          <p:sp>
            <p:nvSpPr>
              <p:cNvPr id="7" name="CuadroTexto 6">
                <a:extLst>
                  <a:ext uri="{FF2B5EF4-FFF2-40B4-BE49-F238E27FC236}">
                    <a16:creationId xmlns:a16="http://schemas.microsoft.com/office/drawing/2014/main" id="{25F6AA45-9FDF-C85D-BFB3-E1471657B8EB}"/>
                  </a:ext>
                </a:extLst>
              </p:cNvPr>
              <p:cNvSpPr txBox="1">
                <a:spLocks noRot="1" noChangeAspect="1" noMove="1" noResize="1" noEditPoints="1" noAdjustHandles="1" noChangeArrowheads="1" noChangeShapeType="1" noTextEdit="1"/>
              </p:cNvSpPr>
              <p:nvPr/>
            </p:nvSpPr>
            <p:spPr>
              <a:xfrm>
                <a:off x="282348" y="4233003"/>
                <a:ext cx="3489610" cy="699294"/>
              </a:xfrm>
              <a:prstGeom prst="rect">
                <a:avLst/>
              </a:prstGeom>
              <a:blipFill>
                <a:blip r:embed="rId6"/>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C6C1EF31-7354-F813-C379-7525E7AC00FD}"/>
                  </a:ext>
                </a:extLst>
              </p:cNvPr>
              <p:cNvSpPr txBox="1"/>
              <p:nvPr/>
            </p:nvSpPr>
            <p:spPr>
              <a:xfrm>
                <a:off x="282348" y="5231992"/>
                <a:ext cx="5440400" cy="7593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400" b="0" i="1" smtClean="0">
                          <a:latin typeface="Cambria Math" panose="02040503050406030204" pitchFamily="18" charset="0"/>
                        </a:rPr>
                        <m:t>𝐴𝑀</m:t>
                      </m:r>
                      <m:r>
                        <a:rPr lang="es-AR" sz="2400" b="0" i="1" smtClean="0">
                          <a:latin typeface="Cambria Math" panose="02040503050406030204" pitchFamily="18" charset="0"/>
                        </a:rPr>
                        <m:t>=</m:t>
                      </m:r>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1</m:t>
                          </m:r>
                        </m:num>
                        <m:den>
                          <m:r>
                            <a:rPr lang="es-AR" sz="2400" b="0" i="1" smtClean="0">
                              <a:latin typeface="Cambria Math" panose="02040503050406030204" pitchFamily="18" charset="0"/>
                            </a:rPr>
                            <m:t>(</m:t>
                          </m:r>
                          <m:r>
                            <a:rPr lang="es-AR" sz="2400" b="0" i="1" smtClean="0">
                              <a:latin typeface="Cambria Math" panose="02040503050406030204" pitchFamily="18" charset="0"/>
                            </a:rPr>
                            <m:t>𝑐𝑜𝑠</m:t>
                          </m:r>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ea typeface="Cambria Math" panose="02040503050406030204" pitchFamily="18" charset="0"/>
                                </a:rPr>
                                <m:t>𝜃</m:t>
                              </m:r>
                            </m:e>
                            <m:sub>
                              <m:r>
                                <a:rPr lang="es-AR" sz="2400" b="0" i="1" smtClean="0">
                                  <a:latin typeface="Cambria Math" panose="02040503050406030204" pitchFamily="18" charset="0"/>
                                </a:rPr>
                                <m:t>𝑧</m:t>
                              </m:r>
                            </m:sub>
                          </m:sSub>
                          <m:r>
                            <a:rPr lang="es-AR" sz="2400" b="0" i="1" smtClean="0">
                              <a:latin typeface="Cambria Math" panose="02040503050406030204" pitchFamily="18" charset="0"/>
                            </a:rPr>
                            <m:t>+</m:t>
                          </m:r>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0.15</m:t>
                              </m:r>
                              <m:d>
                                <m:dPr>
                                  <m:ctrlPr>
                                    <a:rPr lang="es-AR" sz="2400" b="0" i="1" smtClean="0">
                                      <a:latin typeface="Cambria Math" panose="02040503050406030204" pitchFamily="18" charset="0"/>
                                    </a:rPr>
                                  </m:ctrlPr>
                                </m:dPr>
                                <m:e>
                                  <m:r>
                                    <a:rPr lang="es-AR" sz="2400" b="0" i="1" smtClean="0">
                                      <a:latin typeface="Cambria Math" panose="02040503050406030204" pitchFamily="18" charset="0"/>
                                    </a:rPr>
                                    <m:t>93.885−</m:t>
                                  </m:r>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ea typeface="Cambria Math" panose="02040503050406030204" pitchFamily="18" charset="0"/>
                                        </a:rPr>
                                        <m:t>𝜃</m:t>
                                      </m:r>
                                    </m:e>
                                    <m:sub>
                                      <m:r>
                                        <a:rPr lang="es-AR" sz="2400" b="0" i="1" smtClean="0">
                                          <a:latin typeface="Cambria Math" panose="02040503050406030204" pitchFamily="18" charset="0"/>
                                        </a:rPr>
                                        <m:t>𝑧</m:t>
                                      </m:r>
                                    </m:sub>
                                  </m:sSub>
                                </m:e>
                              </m:d>
                            </m:e>
                            <m:sup>
                              <m:r>
                                <a:rPr lang="es-AR" sz="2400" b="0" i="1" smtClean="0">
                                  <a:latin typeface="Cambria Math" panose="02040503050406030204" pitchFamily="18" charset="0"/>
                                </a:rPr>
                                <m:t>−1.253</m:t>
                              </m:r>
                            </m:sup>
                          </m:sSup>
                          <m:r>
                            <a:rPr lang="es-AR" sz="2400" b="0" i="1" smtClean="0">
                              <a:latin typeface="Cambria Math" panose="02040503050406030204" pitchFamily="18" charset="0"/>
                            </a:rPr>
                            <m:t>)</m:t>
                          </m:r>
                        </m:den>
                      </m:f>
                    </m:oMath>
                  </m:oMathPara>
                </a14:m>
                <a:endParaRPr lang="es-AR" dirty="0"/>
              </a:p>
            </p:txBody>
          </p:sp>
        </mc:Choice>
        <mc:Fallback xmlns="">
          <p:sp>
            <p:nvSpPr>
              <p:cNvPr id="10" name="CuadroTexto 9">
                <a:extLst>
                  <a:ext uri="{FF2B5EF4-FFF2-40B4-BE49-F238E27FC236}">
                    <a16:creationId xmlns:a16="http://schemas.microsoft.com/office/drawing/2014/main" id="{C6C1EF31-7354-F813-C379-7525E7AC00FD}"/>
                  </a:ext>
                </a:extLst>
              </p:cNvPr>
              <p:cNvSpPr txBox="1">
                <a:spLocks noRot="1" noChangeAspect="1" noMove="1" noResize="1" noEditPoints="1" noAdjustHandles="1" noChangeArrowheads="1" noChangeShapeType="1" noTextEdit="1"/>
              </p:cNvSpPr>
              <p:nvPr/>
            </p:nvSpPr>
            <p:spPr>
              <a:xfrm>
                <a:off x="282348" y="5231992"/>
                <a:ext cx="5440400" cy="759375"/>
              </a:xfrm>
              <a:prstGeom prst="rect">
                <a:avLst/>
              </a:prstGeom>
              <a:blipFill>
                <a:blip r:embed="rId7"/>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EA7861D4-CC76-49F1-3CAD-1E2839537BA9}"/>
                  </a:ext>
                </a:extLst>
              </p:cNvPr>
              <p:cNvSpPr txBox="1"/>
              <p:nvPr/>
            </p:nvSpPr>
            <p:spPr>
              <a:xfrm>
                <a:off x="397603" y="3477260"/>
                <a:ext cx="4522905" cy="410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𝑘</m:t>
                          </m:r>
                        </m:e>
                        <m:sub>
                          <m:r>
                            <a:rPr lang="es-AR" sz="2400" b="0" i="1" smtClean="0">
                              <a:latin typeface="Cambria Math" panose="02040503050406030204" pitchFamily="18" charset="0"/>
                            </a:rPr>
                            <m:t>𝑡</m:t>
                          </m:r>
                          <m:r>
                            <a:rPr lang="es-AR" sz="2400" b="0" i="1" smtClean="0">
                              <a:latin typeface="Cambria Math" panose="02040503050406030204" pitchFamily="18" charset="0"/>
                            </a:rPr>
                            <m:t>−</m:t>
                          </m:r>
                          <m:r>
                            <a:rPr lang="es-AR" sz="2400" b="0" i="1" smtClean="0">
                              <a:latin typeface="Cambria Math" panose="02040503050406030204" pitchFamily="18" charset="0"/>
                            </a:rPr>
                            <m:t>𝑅</m:t>
                          </m:r>
                          <m:r>
                            <a:rPr lang="es-AR" sz="2400" b="0" i="1" smtClean="0">
                              <a:latin typeface="Cambria Math" panose="02040503050406030204" pitchFamily="18" charset="0"/>
                            </a:rPr>
                            <m:t>−</m:t>
                          </m:r>
                          <m:r>
                            <a:rPr lang="es-AR" sz="2400" b="0" i="1" smtClean="0">
                              <a:latin typeface="Cambria Math" panose="02040503050406030204" pitchFamily="18" charset="0"/>
                            </a:rPr>
                            <m:t>𝑝</m:t>
                          </m:r>
                        </m:sub>
                      </m:sSub>
                      <m:r>
                        <a:rPr lang="es-AR" sz="2400" b="0" i="1" smtClean="0">
                          <a:latin typeface="Cambria Math" panose="02040503050406030204" pitchFamily="18" charset="0"/>
                        </a:rPr>
                        <m:t>=0.7+1.6391</m:t>
                      </m:r>
                      <m:r>
                        <a:rPr lang="es-AR" sz="2400" b="0" i="1" smtClean="0">
                          <a:latin typeface="Cambria Math" panose="02040503050406030204" pitchFamily="18" charset="0"/>
                        </a:rPr>
                        <m:t>𝑥</m:t>
                      </m:r>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10</m:t>
                          </m:r>
                        </m:e>
                        <m:sup>
                          <m:r>
                            <a:rPr lang="es-AR" sz="2400" b="0" i="1" smtClean="0">
                              <a:latin typeface="Cambria Math" panose="02040503050406030204" pitchFamily="18" charset="0"/>
                            </a:rPr>
                            <m:t>−3</m:t>
                          </m:r>
                        </m:sup>
                      </m:sSup>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𝐴</m:t>
                          </m:r>
                        </m:e>
                        <m:sup>
                          <m:r>
                            <a:rPr lang="es-AR" sz="2400" b="0" i="1" smtClean="0">
                              <a:latin typeface="Cambria Math" panose="02040503050406030204" pitchFamily="18" charset="0"/>
                            </a:rPr>
                            <m:t>0.55</m:t>
                          </m:r>
                        </m:sup>
                      </m:sSup>
                    </m:oMath>
                  </m:oMathPara>
                </a14:m>
                <a:endParaRPr lang="es-AR" sz="2400" dirty="0"/>
              </a:p>
            </p:txBody>
          </p:sp>
        </mc:Choice>
        <mc:Fallback xmlns="">
          <p:sp>
            <p:nvSpPr>
              <p:cNvPr id="11" name="CuadroTexto 10">
                <a:extLst>
                  <a:ext uri="{FF2B5EF4-FFF2-40B4-BE49-F238E27FC236}">
                    <a16:creationId xmlns:a16="http://schemas.microsoft.com/office/drawing/2014/main" id="{EA7861D4-CC76-49F1-3CAD-1E2839537BA9}"/>
                  </a:ext>
                </a:extLst>
              </p:cNvPr>
              <p:cNvSpPr txBox="1">
                <a:spLocks noRot="1" noChangeAspect="1" noMove="1" noResize="1" noEditPoints="1" noAdjustHandles="1" noChangeArrowheads="1" noChangeShapeType="1" noTextEdit="1"/>
              </p:cNvSpPr>
              <p:nvPr/>
            </p:nvSpPr>
            <p:spPr>
              <a:xfrm>
                <a:off x="397603" y="3477260"/>
                <a:ext cx="4522905" cy="410562"/>
              </a:xfrm>
              <a:prstGeom prst="rect">
                <a:avLst/>
              </a:prstGeom>
              <a:blipFill>
                <a:blip r:embed="rId8"/>
                <a:stretch>
                  <a:fillRect l="-1213" r="-270" b="-17647"/>
                </a:stretch>
              </a:blipFill>
            </p:spPr>
            <p:txBody>
              <a:bodyPr/>
              <a:lstStyle/>
              <a:p>
                <a:r>
                  <a:rPr lang="es-AR">
                    <a:noFill/>
                  </a:rPr>
                  <a:t> </a:t>
                </a:r>
              </a:p>
            </p:txBody>
          </p:sp>
        </mc:Fallback>
      </mc:AlternateContent>
      <p:pic>
        <p:nvPicPr>
          <p:cNvPr id="12" name="Imagen 11">
            <a:extLst>
              <a:ext uri="{FF2B5EF4-FFF2-40B4-BE49-F238E27FC236}">
                <a16:creationId xmlns:a16="http://schemas.microsoft.com/office/drawing/2014/main" id="{DA3AC9D6-1371-F960-3D50-719915916330}"/>
              </a:ext>
            </a:extLst>
          </p:cNvPr>
          <p:cNvPicPr>
            <a:picLocks noChangeAspect="1"/>
          </p:cNvPicPr>
          <p:nvPr/>
        </p:nvPicPr>
        <p:blipFill>
          <a:blip r:embed="rId9"/>
          <a:stretch>
            <a:fillRect/>
          </a:stretch>
        </p:blipFill>
        <p:spPr>
          <a:xfrm>
            <a:off x="5703696" y="1580827"/>
            <a:ext cx="5650104" cy="4661493"/>
          </a:xfrm>
          <a:prstGeom prst="rect">
            <a:avLst/>
          </a:prstGeom>
        </p:spPr>
      </p:pic>
    </p:spTree>
    <p:extLst>
      <p:ext uri="{BB962C8B-B14F-4D97-AF65-F5344CB8AC3E}">
        <p14:creationId xmlns:p14="http://schemas.microsoft.com/office/powerpoint/2010/main" val="88185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10" grpId="0"/>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069C4-AE87-F20B-482F-D036A16783C1}"/>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9BD4C24E-BCE8-7A1E-E8E3-8E496AED614B}"/>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AAA7C29A-5326-CA1A-0117-5178B3FEC338}"/>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4128E0DC-2D90-CF26-85E1-49B035C5BEE7}"/>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7728845D-5D3F-DA94-9D0A-615269037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06948D3B-9FDB-87BF-B6B8-C9B2064B6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DFDBEDAC-7866-2726-564F-5E1870D92CA9}"/>
              </a:ext>
            </a:extLst>
          </p:cNvPr>
          <p:cNvSpPr>
            <a:spLocks noGrp="1"/>
          </p:cNvSpPr>
          <p:nvPr>
            <p:ph type="sldNum" sz="quarter" idx="12"/>
          </p:nvPr>
        </p:nvSpPr>
        <p:spPr/>
        <p:txBody>
          <a:bodyPr/>
          <a:lstStyle/>
          <a:p>
            <a:fld id="{4211D988-AFD1-4293-9FBC-6556B6FD0ACE}" type="slidenum">
              <a:rPr lang="es-AR" smtClean="0"/>
              <a:t>51</a:t>
            </a:fld>
            <a:endParaRPr lang="es-AR"/>
          </a:p>
        </p:txBody>
      </p:sp>
      <p:sp>
        <p:nvSpPr>
          <p:cNvPr id="3" name="CuadroTexto 2">
            <a:extLst>
              <a:ext uri="{FF2B5EF4-FFF2-40B4-BE49-F238E27FC236}">
                <a16:creationId xmlns:a16="http://schemas.microsoft.com/office/drawing/2014/main" id="{8A2F361E-59A5-7008-6AAB-C8DA1D602E24}"/>
              </a:ext>
            </a:extLst>
          </p:cNvPr>
          <p:cNvSpPr txBox="1"/>
          <p:nvPr/>
        </p:nvSpPr>
        <p:spPr>
          <a:xfrm>
            <a:off x="195261" y="931486"/>
            <a:ext cx="6115003" cy="461665"/>
          </a:xfrm>
          <a:prstGeom prst="rect">
            <a:avLst/>
          </a:prstGeom>
          <a:noFill/>
        </p:spPr>
        <p:txBody>
          <a:bodyPr wrap="square" rtlCol="0">
            <a:spAutoFit/>
          </a:bodyPr>
          <a:lstStyle/>
          <a:p>
            <a:r>
              <a:rPr lang="es-AR" sz="2400" b="1" dirty="0"/>
              <a:t>Modelo de cielo claro de altura ARG-P v 2.0</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B887D02C-A117-E84B-50E2-9848C7497ACD}"/>
                  </a:ext>
                </a:extLst>
              </p:cNvPr>
              <p:cNvSpPr txBox="1"/>
              <p:nvPr/>
            </p:nvSpPr>
            <p:spPr>
              <a:xfrm>
                <a:off x="422461" y="4399981"/>
                <a:ext cx="4522905" cy="410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𝑘</m:t>
                          </m:r>
                        </m:e>
                        <m:sub>
                          <m:r>
                            <a:rPr lang="es-AR" sz="2400" b="0" i="1" smtClean="0">
                              <a:latin typeface="Cambria Math" panose="02040503050406030204" pitchFamily="18" charset="0"/>
                            </a:rPr>
                            <m:t>𝑡</m:t>
                          </m:r>
                          <m:r>
                            <a:rPr lang="es-AR" sz="2400" b="0" i="1" smtClean="0">
                              <a:latin typeface="Cambria Math" panose="02040503050406030204" pitchFamily="18" charset="0"/>
                            </a:rPr>
                            <m:t>−</m:t>
                          </m:r>
                          <m:r>
                            <a:rPr lang="es-AR" sz="2400" b="0" i="1" smtClean="0">
                              <a:latin typeface="Cambria Math" panose="02040503050406030204" pitchFamily="18" charset="0"/>
                            </a:rPr>
                            <m:t>𝑅</m:t>
                          </m:r>
                          <m:r>
                            <a:rPr lang="es-AR" sz="2400" b="0" i="1" smtClean="0">
                              <a:latin typeface="Cambria Math" panose="02040503050406030204" pitchFamily="18" charset="0"/>
                            </a:rPr>
                            <m:t>−</m:t>
                          </m:r>
                          <m:r>
                            <a:rPr lang="es-AR" sz="2400" b="0" i="1" smtClean="0">
                              <a:latin typeface="Cambria Math" panose="02040503050406030204" pitchFamily="18" charset="0"/>
                            </a:rPr>
                            <m:t>𝑝</m:t>
                          </m:r>
                        </m:sub>
                      </m:sSub>
                      <m:r>
                        <a:rPr lang="es-AR" sz="2400" b="0" i="1" smtClean="0">
                          <a:latin typeface="Cambria Math" panose="02040503050406030204" pitchFamily="18" charset="0"/>
                        </a:rPr>
                        <m:t>=0.7+1.6391</m:t>
                      </m:r>
                      <m:r>
                        <a:rPr lang="es-AR" sz="2400" b="0" i="1" smtClean="0">
                          <a:latin typeface="Cambria Math" panose="02040503050406030204" pitchFamily="18" charset="0"/>
                        </a:rPr>
                        <m:t>𝑥</m:t>
                      </m:r>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10</m:t>
                          </m:r>
                        </m:e>
                        <m:sup>
                          <m:r>
                            <a:rPr lang="es-AR" sz="2400" b="0" i="1" smtClean="0">
                              <a:latin typeface="Cambria Math" panose="02040503050406030204" pitchFamily="18" charset="0"/>
                            </a:rPr>
                            <m:t>−3</m:t>
                          </m:r>
                        </m:sup>
                      </m:sSup>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𝐴</m:t>
                          </m:r>
                        </m:e>
                        <m:sup>
                          <m:r>
                            <a:rPr lang="es-AR" sz="2400" b="0" i="1" smtClean="0">
                              <a:latin typeface="Cambria Math" panose="02040503050406030204" pitchFamily="18" charset="0"/>
                            </a:rPr>
                            <m:t>0.55</m:t>
                          </m:r>
                        </m:sup>
                      </m:sSup>
                    </m:oMath>
                  </m:oMathPara>
                </a14:m>
                <a:endParaRPr lang="es-AR" sz="2400" dirty="0"/>
              </a:p>
            </p:txBody>
          </p:sp>
        </mc:Choice>
        <mc:Fallback xmlns="">
          <p:sp>
            <p:nvSpPr>
              <p:cNvPr id="11" name="CuadroTexto 10">
                <a:extLst>
                  <a:ext uri="{FF2B5EF4-FFF2-40B4-BE49-F238E27FC236}">
                    <a16:creationId xmlns:a16="http://schemas.microsoft.com/office/drawing/2014/main" id="{B887D02C-A117-E84B-50E2-9848C7497ACD}"/>
                  </a:ext>
                </a:extLst>
              </p:cNvPr>
              <p:cNvSpPr txBox="1">
                <a:spLocks noRot="1" noChangeAspect="1" noMove="1" noResize="1" noEditPoints="1" noAdjustHandles="1" noChangeArrowheads="1" noChangeShapeType="1" noTextEdit="1"/>
              </p:cNvSpPr>
              <p:nvPr/>
            </p:nvSpPr>
            <p:spPr>
              <a:xfrm>
                <a:off x="422461" y="4399981"/>
                <a:ext cx="4522905" cy="410562"/>
              </a:xfrm>
              <a:prstGeom prst="rect">
                <a:avLst/>
              </a:prstGeom>
              <a:blipFill>
                <a:blip r:embed="rId5"/>
                <a:stretch>
                  <a:fillRect l="-1213" r="-270" b="-19403"/>
                </a:stretch>
              </a:blipFill>
            </p:spPr>
            <p:txBody>
              <a:bodyPr/>
              <a:lstStyle/>
              <a:p>
                <a:r>
                  <a:rPr lang="es-AR">
                    <a:noFill/>
                  </a:rPr>
                  <a:t> </a:t>
                </a:r>
              </a:p>
            </p:txBody>
          </p:sp>
        </mc:Fallback>
      </mc:AlternateContent>
      <p:pic>
        <p:nvPicPr>
          <p:cNvPr id="14" name="Imagen 13">
            <a:extLst>
              <a:ext uri="{FF2B5EF4-FFF2-40B4-BE49-F238E27FC236}">
                <a16:creationId xmlns:a16="http://schemas.microsoft.com/office/drawing/2014/main" id="{5C6C1A98-7304-70BA-8C76-0B06A77B5DEE}"/>
              </a:ext>
            </a:extLst>
          </p:cNvPr>
          <p:cNvPicPr>
            <a:picLocks noChangeAspect="1"/>
          </p:cNvPicPr>
          <p:nvPr/>
        </p:nvPicPr>
        <p:blipFill>
          <a:blip r:embed="rId6"/>
          <a:stretch>
            <a:fillRect/>
          </a:stretch>
        </p:blipFill>
        <p:spPr>
          <a:xfrm>
            <a:off x="422461" y="1357496"/>
            <a:ext cx="7568370" cy="3042485"/>
          </a:xfrm>
          <a:prstGeom prst="rect">
            <a:avLst/>
          </a:prstGeom>
        </p:spPr>
      </p:pic>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FE3BF39-039B-AF4A-F84E-A46F035462BE}"/>
                  </a:ext>
                </a:extLst>
              </p:cNvPr>
              <p:cNvSpPr txBox="1"/>
              <p:nvPr/>
            </p:nvSpPr>
            <p:spPr>
              <a:xfrm>
                <a:off x="422460" y="5295223"/>
                <a:ext cx="3765070" cy="410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𝑘</m:t>
                          </m:r>
                        </m:e>
                        <m:sub>
                          <m:r>
                            <a:rPr lang="es-AR" sz="2400" b="0" i="1" smtClean="0">
                              <a:latin typeface="Cambria Math" panose="02040503050406030204" pitchFamily="18" charset="0"/>
                            </a:rPr>
                            <m:t>𝑡</m:t>
                          </m:r>
                          <m:r>
                            <a:rPr lang="es-AR" sz="2400" b="0" i="1" smtClean="0">
                              <a:latin typeface="Cambria Math" panose="02040503050406030204" pitchFamily="18" charset="0"/>
                            </a:rPr>
                            <m:t>−</m:t>
                          </m:r>
                          <m:r>
                            <a:rPr lang="es-AR" sz="2400" b="0" i="1" smtClean="0">
                              <a:latin typeface="Cambria Math" panose="02040503050406030204" pitchFamily="18" charset="0"/>
                            </a:rPr>
                            <m:t>𝑅</m:t>
                          </m:r>
                          <m:r>
                            <a:rPr lang="es-AR" sz="2400" b="0" i="1" smtClean="0">
                              <a:latin typeface="Cambria Math" panose="02040503050406030204" pitchFamily="18" charset="0"/>
                            </a:rPr>
                            <m:t>−</m:t>
                          </m:r>
                          <m:r>
                            <a:rPr lang="es-AR" sz="2400" b="0" i="1" smtClean="0">
                              <a:latin typeface="Cambria Math" panose="02040503050406030204" pitchFamily="18" charset="0"/>
                            </a:rPr>
                            <m:t>𝑝</m:t>
                          </m:r>
                        </m:sub>
                      </m:sSub>
                      <m:r>
                        <a:rPr lang="es-AR" sz="2400" b="0" i="1" smtClean="0">
                          <a:latin typeface="Cambria Math" panose="02040503050406030204" pitchFamily="18" charset="0"/>
                        </a:rPr>
                        <m:t>=0.649+0.02 </m:t>
                      </m:r>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𝐴</m:t>
                          </m:r>
                        </m:e>
                        <m:sup>
                          <m:r>
                            <a:rPr lang="es-AR" sz="2400" b="0" i="1" smtClean="0">
                              <a:latin typeface="Cambria Math" panose="02040503050406030204" pitchFamily="18" charset="0"/>
                            </a:rPr>
                            <m:t>0.28</m:t>
                          </m:r>
                        </m:sup>
                      </m:sSup>
                    </m:oMath>
                  </m:oMathPara>
                </a14:m>
                <a:endParaRPr lang="es-AR" sz="2400" dirty="0"/>
              </a:p>
            </p:txBody>
          </p:sp>
        </mc:Choice>
        <mc:Fallback xmlns="">
          <p:sp>
            <p:nvSpPr>
              <p:cNvPr id="15" name="CuadroTexto 14">
                <a:extLst>
                  <a:ext uri="{FF2B5EF4-FFF2-40B4-BE49-F238E27FC236}">
                    <a16:creationId xmlns:a16="http://schemas.microsoft.com/office/drawing/2014/main" id="{5FE3BF39-039B-AF4A-F84E-A46F035462BE}"/>
                  </a:ext>
                </a:extLst>
              </p:cNvPr>
              <p:cNvSpPr txBox="1">
                <a:spLocks noRot="1" noChangeAspect="1" noMove="1" noResize="1" noEditPoints="1" noAdjustHandles="1" noChangeArrowheads="1" noChangeShapeType="1" noTextEdit="1"/>
              </p:cNvSpPr>
              <p:nvPr/>
            </p:nvSpPr>
            <p:spPr>
              <a:xfrm>
                <a:off x="422460" y="5295223"/>
                <a:ext cx="3765070" cy="410562"/>
              </a:xfrm>
              <a:prstGeom prst="rect">
                <a:avLst/>
              </a:prstGeom>
              <a:blipFill>
                <a:blip r:embed="rId7"/>
                <a:stretch>
                  <a:fillRect l="-1618" r="-324" b="-17910"/>
                </a:stretch>
              </a:blipFill>
            </p:spPr>
            <p:txBody>
              <a:bodyPr/>
              <a:lstStyle/>
              <a:p>
                <a:r>
                  <a:rPr lang="es-AR">
                    <a:noFill/>
                  </a:rPr>
                  <a:t> </a:t>
                </a:r>
              </a:p>
            </p:txBody>
          </p:sp>
        </mc:Fallback>
      </mc:AlternateContent>
      <p:sp>
        <p:nvSpPr>
          <p:cNvPr id="16" name="Rectángulo 15">
            <a:extLst>
              <a:ext uri="{FF2B5EF4-FFF2-40B4-BE49-F238E27FC236}">
                <a16:creationId xmlns:a16="http://schemas.microsoft.com/office/drawing/2014/main" id="{60936017-7C5D-934F-2EC7-14E72C7FEED6}"/>
              </a:ext>
            </a:extLst>
          </p:cNvPr>
          <p:cNvSpPr/>
          <p:nvPr/>
        </p:nvSpPr>
        <p:spPr>
          <a:xfrm>
            <a:off x="209369" y="5097101"/>
            <a:ext cx="4229281" cy="829413"/>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39893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DE652-FE51-A44B-870A-AAD334F8FF4F}"/>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F689A6F-0A4E-D257-1108-05C3D476D3BE}"/>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745854A2-0F67-9CFD-BF4E-283F5293C79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BD30C5BC-5615-0264-7525-0FFEF264FAFE}"/>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9234F50E-71DA-DA9C-FE9C-79E61C6FB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90D62486-C903-D54B-E10F-27BC968CF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20499AC3-B6C4-BA17-D6BF-C91C7DEF01EA}"/>
              </a:ext>
            </a:extLst>
          </p:cNvPr>
          <p:cNvSpPr>
            <a:spLocks noGrp="1"/>
          </p:cNvSpPr>
          <p:nvPr>
            <p:ph type="sldNum" sz="quarter" idx="12"/>
          </p:nvPr>
        </p:nvSpPr>
        <p:spPr/>
        <p:txBody>
          <a:bodyPr/>
          <a:lstStyle/>
          <a:p>
            <a:fld id="{4211D988-AFD1-4293-9FBC-6556B6FD0ACE}" type="slidenum">
              <a:rPr lang="es-AR" smtClean="0"/>
              <a:t>52</a:t>
            </a:fld>
            <a:endParaRPr lang="es-AR"/>
          </a:p>
        </p:txBody>
      </p:sp>
      <p:sp>
        <p:nvSpPr>
          <p:cNvPr id="5" name="CuadroTexto 4">
            <a:extLst>
              <a:ext uri="{FF2B5EF4-FFF2-40B4-BE49-F238E27FC236}">
                <a16:creationId xmlns:a16="http://schemas.microsoft.com/office/drawing/2014/main" id="{227BC809-E45D-E132-459F-B70851C4F389}"/>
              </a:ext>
            </a:extLst>
          </p:cNvPr>
          <p:cNvSpPr txBox="1"/>
          <p:nvPr/>
        </p:nvSpPr>
        <p:spPr>
          <a:xfrm>
            <a:off x="91675" y="1017436"/>
            <a:ext cx="11867954" cy="3785652"/>
          </a:xfrm>
          <a:prstGeom prst="rect">
            <a:avLst/>
          </a:prstGeom>
          <a:noFill/>
        </p:spPr>
        <p:txBody>
          <a:bodyPr wrap="square" rtlCol="0">
            <a:spAutoFit/>
          </a:bodyPr>
          <a:lstStyle/>
          <a:p>
            <a:r>
              <a:rPr lang="es-AR" sz="2000" dirty="0"/>
              <a:t>PREGUNTA IMPORTANTE: ¿POR QUE SON IMPORTANTES LOS </a:t>
            </a:r>
            <a:r>
              <a:rPr lang="es-AR" sz="2000" b="1" dirty="0"/>
              <a:t>MODELOS DE CIELO CLARO</a:t>
            </a:r>
            <a:r>
              <a:rPr lang="es-AR" sz="2000" dirty="0"/>
              <a:t>?</a:t>
            </a:r>
          </a:p>
          <a:p>
            <a:pPr marL="285750" indent="-285750">
              <a:buFont typeface="Arial" panose="020B0604020202020204" pitchFamily="34" charset="0"/>
              <a:buChar char="•"/>
            </a:pPr>
            <a:r>
              <a:rPr lang="es-AR" sz="2000" dirty="0"/>
              <a:t>PORQUE, SI ESTÁN “BIEN HECHOS”, SON LA REFERENCIA (DE VALOR MÁXIMO DE GHI) DONDE COMPARAR LO QUE PASA CUANDO HAY NUBES.</a:t>
            </a:r>
          </a:p>
          <a:p>
            <a:endParaRPr lang="es-AR" sz="2000" dirty="0"/>
          </a:p>
          <a:p>
            <a:pPr marL="285750" indent="-285750">
              <a:buFont typeface="Arial" panose="020B0604020202020204" pitchFamily="34" charset="0"/>
              <a:buChar char="•"/>
            </a:pPr>
            <a:r>
              <a:rPr lang="es-AR" sz="2000" dirty="0"/>
              <a:t>NOTEMOS QUE DURANTE MUCHO TIEMPO ESA REFERENCIA FUE EL VALOR DE LA IRRADIANCIA EXTRATERRESTRE</a:t>
            </a:r>
          </a:p>
          <a:p>
            <a:endParaRPr lang="es-AR" sz="2000" dirty="0"/>
          </a:p>
          <a:p>
            <a:pPr marL="285750" indent="-285750">
              <a:buFont typeface="Arial" panose="020B0604020202020204" pitchFamily="34" charset="0"/>
              <a:buChar char="•"/>
            </a:pPr>
            <a:r>
              <a:rPr lang="es-AR" sz="2000" dirty="0"/>
              <a:t>... Y ESO FUE PORQUE ESE VALOR SERVÍA PARA TODO LOS SITIOS DEL PLANETA.</a:t>
            </a:r>
          </a:p>
          <a:p>
            <a:endParaRPr lang="es-AR" sz="2000" dirty="0"/>
          </a:p>
          <a:p>
            <a:pPr marL="285750" indent="-285750">
              <a:buFont typeface="Arial" panose="020B0604020202020204" pitchFamily="34" charset="0"/>
              <a:buChar char="•"/>
            </a:pPr>
            <a:r>
              <a:rPr lang="es-AR" sz="2000" dirty="0"/>
              <a:t>ACTUALMENTE YA SE PUEDEN USAR ALGUNOS MODELOS DE CIELO CLARO CON CONFIANZA ESTADÍSTICA (</a:t>
            </a:r>
            <a:r>
              <a:rPr lang="es-AR" sz="2000" dirty="0" err="1"/>
              <a:t>McCLEAR</a:t>
            </a:r>
            <a:r>
              <a:rPr lang="es-AR" sz="2000" dirty="0"/>
              <a:t>).</a:t>
            </a:r>
          </a:p>
          <a:p>
            <a:pPr marL="285750" indent="-285750">
              <a:buFont typeface="Arial" panose="020B0604020202020204" pitchFamily="34" charset="0"/>
              <a:buChar char="•"/>
            </a:pPr>
            <a:endParaRPr lang="es-AR" sz="2000" dirty="0"/>
          </a:p>
        </p:txBody>
      </p:sp>
    </p:spTree>
    <p:extLst>
      <p:ext uri="{BB962C8B-B14F-4D97-AF65-F5344CB8AC3E}">
        <p14:creationId xmlns:p14="http://schemas.microsoft.com/office/powerpoint/2010/main" val="411124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FAF31-45E1-27F0-C3A5-9A69F223F109}"/>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CDC3977-B1A8-E061-E77D-A952EBCE2C89}"/>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583AFF32-DAE2-1786-ECD3-F1D4C1A21062}"/>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9F48004B-0825-BDB9-5813-05DD5F5AB670}"/>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41270A10-FAB9-E0B7-6735-BB66DAFC8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5EF541A4-BE28-DDF2-2C3A-1917013D96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1088E6C4-5F24-9D08-07BD-DFCE584DFDD5}"/>
              </a:ext>
            </a:extLst>
          </p:cNvPr>
          <p:cNvSpPr>
            <a:spLocks noGrp="1"/>
          </p:cNvSpPr>
          <p:nvPr>
            <p:ph type="sldNum" sz="quarter" idx="12"/>
          </p:nvPr>
        </p:nvSpPr>
        <p:spPr/>
        <p:txBody>
          <a:bodyPr/>
          <a:lstStyle/>
          <a:p>
            <a:fld id="{4211D988-AFD1-4293-9FBC-6556B6FD0ACE}" type="slidenum">
              <a:rPr lang="es-AR" smtClean="0"/>
              <a:t>53</a:t>
            </a:fld>
            <a:endParaRPr lang="es-AR"/>
          </a:p>
        </p:txBody>
      </p:sp>
      <p:sp>
        <p:nvSpPr>
          <p:cNvPr id="3" name="1 CuadroTexto">
            <a:extLst>
              <a:ext uri="{FF2B5EF4-FFF2-40B4-BE49-F238E27FC236}">
                <a16:creationId xmlns:a16="http://schemas.microsoft.com/office/drawing/2014/main" id="{E34F7893-E00D-8A45-C830-BFEF12111B0A}"/>
              </a:ext>
            </a:extLst>
          </p:cNvPr>
          <p:cNvSpPr txBox="1"/>
          <p:nvPr/>
        </p:nvSpPr>
        <p:spPr>
          <a:xfrm>
            <a:off x="-1436" y="879914"/>
            <a:ext cx="12010143" cy="1015663"/>
          </a:xfrm>
          <a:prstGeom prst="rect">
            <a:avLst/>
          </a:prstGeom>
          <a:noFill/>
        </p:spPr>
        <p:txBody>
          <a:bodyPr wrap="square" rtlCol="0">
            <a:spAutoFit/>
          </a:bodyPr>
          <a:lstStyle/>
          <a:p>
            <a:r>
              <a:rPr lang="es-AR" sz="2000" dirty="0"/>
              <a:t>Pero … ¿y la representación numérica del día claro?</a:t>
            </a:r>
          </a:p>
          <a:p>
            <a:r>
              <a:rPr lang="es-AR" sz="2000" dirty="0"/>
              <a:t>No es tan obvia como la representación gráfica: supongamos que la irradiación H del día 5/5/2013 fue de 9.48 MJ/m2 (equivalente a 2.63 </a:t>
            </a:r>
            <a:r>
              <a:rPr lang="es-AR" sz="2000" dirty="0" err="1"/>
              <a:t>KWh</a:t>
            </a:r>
            <a:r>
              <a:rPr lang="es-AR" sz="2000" dirty="0"/>
              <a:t>/m2) en Salta , pero ¿cómo sé si fue un día claro o no?</a:t>
            </a:r>
          </a:p>
        </p:txBody>
      </p:sp>
      <p:sp>
        <p:nvSpPr>
          <p:cNvPr id="7" name="2 CuadroTexto">
            <a:extLst>
              <a:ext uri="{FF2B5EF4-FFF2-40B4-BE49-F238E27FC236}">
                <a16:creationId xmlns:a16="http://schemas.microsoft.com/office/drawing/2014/main" id="{33BA4AF4-81E9-3D44-14DB-06FF6D77D220}"/>
              </a:ext>
            </a:extLst>
          </p:cNvPr>
          <p:cNvSpPr txBox="1"/>
          <p:nvPr/>
        </p:nvSpPr>
        <p:spPr>
          <a:xfrm>
            <a:off x="3200" y="1962048"/>
            <a:ext cx="12010144" cy="646331"/>
          </a:xfrm>
          <a:prstGeom prst="rect">
            <a:avLst/>
          </a:prstGeom>
          <a:noFill/>
        </p:spPr>
        <p:txBody>
          <a:bodyPr wrap="square" rtlCol="0">
            <a:spAutoFit/>
          </a:bodyPr>
          <a:lstStyle/>
          <a:p>
            <a:pPr algn="just"/>
            <a:r>
              <a:rPr lang="es-AR" b="1" dirty="0"/>
              <a:t>NECESITAMOS UNA REFERENCIA</a:t>
            </a:r>
            <a:r>
              <a:rPr lang="es-AR" dirty="0"/>
              <a:t>, PARA PODER COMPARAR EL VALOR PRESENTADO Y PODER DECIDIR SI SE TRATA DE UN DIA DE CIELO CLARO O NO.</a:t>
            </a:r>
          </a:p>
        </p:txBody>
      </p:sp>
      <p:sp>
        <p:nvSpPr>
          <p:cNvPr id="10" name="3 CuadroTexto">
            <a:extLst>
              <a:ext uri="{FF2B5EF4-FFF2-40B4-BE49-F238E27FC236}">
                <a16:creationId xmlns:a16="http://schemas.microsoft.com/office/drawing/2014/main" id="{276AC2B5-FA7F-3760-E683-A15AA9DAA736}"/>
              </a:ext>
            </a:extLst>
          </p:cNvPr>
          <p:cNvSpPr txBox="1"/>
          <p:nvPr/>
        </p:nvSpPr>
        <p:spPr>
          <a:xfrm>
            <a:off x="3409506" y="2890617"/>
            <a:ext cx="184731" cy="369332"/>
          </a:xfrm>
          <a:prstGeom prst="rect">
            <a:avLst/>
          </a:prstGeom>
          <a:noFill/>
        </p:spPr>
        <p:txBody>
          <a:bodyPr wrap="none" rtlCol="0">
            <a:spAutoFit/>
          </a:bodyPr>
          <a:lstStyle/>
          <a:p>
            <a:endParaRPr lang="es-AR" dirty="0"/>
          </a:p>
        </p:txBody>
      </p:sp>
      <p:sp>
        <p:nvSpPr>
          <p:cNvPr id="11" name="7 Rectángulo redondeado">
            <a:extLst>
              <a:ext uri="{FF2B5EF4-FFF2-40B4-BE49-F238E27FC236}">
                <a16:creationId xmlns:a16="http://schemas.microsoft.com/office/drawing/2014/main" id="{B7956E06-4E4C-A8AE-EC9D-2F49E59C4A90}"/>
              </a:ext>
            </a:extLst>
          </p:cNvPr>
          <p:cNvSpPr/>
          <p:nvPr/>
        </p:nvSpPr>
        <p:spPr>
          <a:xfrm>
            <a:off x="6505850" y="2798027"/>
            <a:ext cx="1008113" cy="3571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1 CuadroTexto">
            <a:extLst>
              <a:ext uri="{FF2B5EF4-FFF2-40B4-BE49-F238E27FC236}">
                <a16:creationId xmlns:a16="http://schemas.microsoft.com/office/drawing/2014/main" id="{0D3361C6-DFD8-E184-1F6F-BB080AA13225}"/>
              </a:ext>
            </a:extLst>
          </p:cNvPr>
          <p:cNvSpPr txBox="1"/>
          <p:nvPr/>
        </p:nvSpPr>
        <p:spPr>
          <a:xfrm>
            <a:off x="6649866" y="3466681"/>
            <a:ext cx="4176464" cy="1231106"/>
          </a:xfrm>
          <a:prstGeom prst="rect">
            <a:avLst/>
          </a:prstGeom>
          <a:noFill/>
        </p:spPr>
        <p:txBody>
          <a:bodyPr wrap="square" rtlCol="0">
            <a:spAutoFit/>
          </a:bodyPr>
          <a:lstStyle/>
          <a:p>
            <a:pPr algn="just">
              <a:buFont typeface="Arial" pitchFamily="34" charset="0"/>
              <a:buChar char="•"/>
            </a:pPr>
            <a:r>
              <a:rPr lang="es-AR" dirty="0"/>
              <a:t> </a:t>
            </a:r>
            <a:r>
              <a:rPr lang="es-AR" sz="1400" dirty="0"/>
              <a:t>Fácil de calcular para todo el mundo.</a:t>
            </a:r>
          </a:p>
          <a:p>
            <a:pPr algn="just">
              <a:buFont typeface="Arial" pitchFamily="34" charset="0"/>
              <a:buChar char="•"/>
            </a:pPr>
            <a:r>
              <a:rPr lang="es-AR" sz="1400" dirty="0"/>
              <a:t> Contiene ya efectos de absorción atmosférico que varían según el tamaño de la columna de atmosfera</a:t>
            </a:r>
          </a:p>
          <a:p>
            <a:pPr algn="just">
              <a:buFont typeface="Arial" pitchFamily="34" charset="0"/>
              <a:buChar char="•"/>
            </a:pPr>
            <a:r>
              <a:rPr lang="es-AR" sz="1400" dirty="0"/>
              <a:t> Valor de </a:t>
            </a:r>
            <a:r>
              <a:rPr lang="es-AR" sz="1400" dirty="0" err="1"/>
              <a:t>Kt</a:t>
            </a:r>
            <a:r>
              <a:rPr lang="es-AR" sz="1400" dirty="0"/>
              <a:t>  para día de cielo claro : </a:t>
            </a:r>
            <a:r>
              <a:rPr lang="es-AR" sz="1400" b="1" i="1" dirty="0"/>
              <a:t>aproximadamente</a:t>
            </a:r>
            <a:r>
              <a:rPr lang="es-AR" sz="1400" dirty="0"/>
              <a:t>  </a:t>
            </a:r>
            <a:r>
              <a:rPr lang="es-AR" sz="1400" dirty="0">
                <a:sym typeface="Symbol"/>
              </a:rPr>
              <a:t> </a:t>
            </a:r>
            <a:r>
              <a:rPr lang="es-AR" sz="1400" dirty="0"/>
              <a:t>0.7 </a:t>
            </a:r>
          </a:p>
        </p:txBody>
      </p:sp>
      <p:sp>
        <p:nvSpPr>
          <p:cNvPr id="13" name="12 Rectángulo redondeado">
            <a:extLst>
              <a:ext uri="{FF2B5EF4-FFF2-40B4-BE49-F238E27FC236}">
                <a16:creationId xmlns:a16="http://schemas.microsoft.com/office/drawing/2014/main" id="{04786A1C-1358-4B01-03DF-9EE8EAC9D4AB}"/>
              </a:ext>
            </a:extLst>
          </p:cNvPr>
          <p:cNvSpPr/>
          <p:nvPr/>
        </p:nvSpPr>
        <p:spPr>
          <a:xfrm>
            <a:off x="4938976" y="4072093"/>
            <a:ext cx="714380" cy="28575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13 Rectángulo redondeado">
            <a:extLst>
              <a:ext uri="{FF2B5EF4-FFF2-40B4-BE49-F238E27FC236}">
                <a16:creationId xmlns:a16="http://schemas.microsoft.com/office/drawing/2014/main" id="{187670DA-6BE1-FF4B-7D25-B5953792AD36}"/>
              </a:ext>
            </a:extLst>
          </p:cNvPr>
          <p:cNvSpPr/>
          <p:nvPr/>
        </p:nvSpPr>
        <p:spPr>
          <a:xfrm>
            <a:off x="5019939" y="5396077"/>
            <a:ext cx="785818" cy="3571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14 CuadroTexto">
            <a:extLst>
              <a:ext uri="{FF2B5EF4-FFF2-40B4-BE49-F238E27FC236}">
                <a16:creationId xmlns:a16="http://schemas.microsoft.com/office/drawing/2014/main" id="{B3655829-90BC-0E5D-BEF0-DC1BB21D8A67}"/>
              </a:ext>
            </a:extLst>
          </p:cNvPr>
          <p:cNvSpPr txBox="1"/>
          <p:nvPr/>
        </p:nvSpPr>
        <p:spPr>
          <a:xfrm>
            <a:off x="6505850" y="5266881"/>
            <a:ext cx="3898888" cy="1015663"/>
          </a:xfrm>
          <a:prstGeom prst="rect">
            <a:avLst/>
          </a:prstGeom>
          <a:noFill/>
        </p:spPr>
        <p:txBody>
          <a:bodyPr wrap="none" rtlCol="0">
            <a:spAutoFit/>
          </a:bodyPr>
          <a:lstStyle/>
          <a:p>
            <a:pPr algn="just">
              <a:buFont typeface="Arial" pitchFamily="34" charset="0"/>
              <a:buChar char="•"/>
            </a:pPr>
            <a:r>
              <a:rPr lang="es-AR" dirty="0"/>
              <a:t> </a:t>
            </a:r>
            <a:r>
              <a:rPr lang="es-AR" sz="1400" dirty="0"/>
              <a:t>Esta relacionado a un día de cielo claro</a:t>
            </a:r>
          </a:p>
          <a:p>
            <a:pPr algn="just">
              <a:buFont typeface="Arial" pitchFamily="34" charset="0"/>
              <a:buChar char="•"/>
            </a:pPr>
            <a:r>
              <a:rPr lang="es-AR" sz="1400" dirty="0"/>
              <a:t> ¿Y si no hay días de cielo claro , o hay muy pocos?</a:t>
            </a:r>
          </a:p>
          <a:p>
            <a:pPr algn="just">
              <a:buFont typeface="Arial" pitchFamily="34" charset="0"/>
              <a:buChar char="•"/>
            </a:pPr>
            <a:r>
              <a:rPr lang="es-AR" sz="1400" dirty="0"/>
              <a:t> Valor de Kc para </a:t>
            </a:r>
            <a:r>
              <a:rPr lang="es-AR" sz="1400" dirty="0" err="1"/>
              <a:t>dia</a:t>
            </a:r>
            <a:r>
              <a:rPr lang="es-AR" sz="1400" dirty="0"/>
              <a:t> de cielo claro : 1</a:t>
            </a:r>
          </a:p>
          <a:p>
            <a:pPr>
              <a:buFont typeface="Arial" pitchFamily="34" charset="0"/>
              <a:buChar char="•"/>
            </a:pPr>
            <a:endParaRPr lang="es-AR" sz="1400" dirty="0"/>
          </a:p>
        </p:txBody>
      </p:sp>
      <p:sp>
        <p:nvSpPr>
          <p:cNvPr id="16" name="15 CuadroTexto">
            <a:extLst>
              <a:ext uri="{FF2B5EF4-FFF2-40B4-BE49-F238E27FC236}">
                <a16:creationId xmlns:a16="http://schemas.microsoft.com/office/drawing/2014/main" id="{9442C198-D5D8-34BF-A440-990A5755708D}"/>
              </a:ext>
            </a:extLst>
          </p:cNvPr>
          <p:cNvSpPr txBox="1"/>
          <p:nvPr/>
        </p:nvSpPr>
        <p:spPr>
          <a:xfrm>
            <a:off x="2977458" y="4402785"/>
            <a:ext cx="3222870" cy="369332"/>
          </a:xfrm>
          <a:prstGeom prst="rect">
            <a:avLst/>
          </a:prstGeom>
          <a:noFill/>
        </p:spPr>
        <p:txBody>
          <a:bodyPr wrap="none" rtlCol="0">
            <a:spAutoFit/>
          </a:bodyPr>
          <a:lstStyle/>
          <a:p>
            <a:r>
              <a:rPr lang="es-AR" dirty="0"/>
              <a:t>H</a:t>
            </a:r>
            <a:r>
              <a:rPr lang="es-AR" baseline="-25000" dirty="0"/>
              <a:t>0</a:t>
            </a:r>
            <a:r>
              <a:rPr lang="es-AR" dirty="0"/>
              <a:t> = 25.85 MJ/m2  </a:t>
            </a:r>
            <a:r>
              <a:rPr lang="es-AR" dirty="0">
                <a:sym typeface="Symbol"/>
              </a:rPr>
              <a:t></a:t>
            </a:r>
            <a:r>
              <a:rPr lang="es-AR" dirty="0"/>
              <a:t>  </a:t>
            </a:r>
            <a:r>
              <a:rPr lang="es-AR" dirty="0" err="1"/>
              <a:t>K</a:t>
            </a:r>
            <a:r>
              <a:rPr lang="es-AR" baseline="-25000" dirty="0" err="1"/>
              <a:t>t</a:t>
            </a:r>
            <a:r>
              <a:rPr lang="es-AR" dirty="0"/>
              <a:t> = 0.367</a:t>
            </a:r>
          </a:p>
        </p:txBody>
      </p:sp>
      <p:sp>
        <p:nvSpPr>
          <p:cNvPr id="17" name="16 CuadroTexto">
            <a:extLst>
              <a:ext uri="{FF2B5EF4-FFF2-40B4-BE49-F238E27FC236}">
                <a16:creationId xmlns:a16="http://schemas.microsoft.com/office/drawing/2014/main" id="{3D68C52D-4D44-9975-855E-93CE012DFB51}"/>
              </a:ext>
            </a:extLst>
          </p:cNvPr>
          <p:cNvSpPr txBox="1"/>
          <p:nvPr/>
        </p:nvSpPr>
        <p:spPr>
          <a:xfrm>
            <a:off x="2833442" y="6058969"/>
            <a:ext cx="3171381" cy="369332"/>
          </a:xfrm>
          <a:prstGeom prst="rect">
            <a:avLst/>
          </a:prstGeom>
          <a:noFill/>
        </p:spPr>
        <p:txBody>
          <a:bodyPr wrap="none" rtlCol="0">
            <a:spAutoFit/>
          </a:bodyPr>
          <a:lstStyle/>
          <a:p>
            <a:r>
              <a:rPr lang="es-AR" dirty="0" err="1"/>
              <a:t>H</a:t>
            </a:r>
            <a:r>
              <a:rPr lang="es-AR" baseline="-25000" dirty="0" err="1"/>
              <a:t>c</a:t>
            </a:r>
            <a:r>
              <a:rPr lang="es-AR" dirty="0"/>
              <a:t> = 18.38 MJ/m2 </a:t>
            </a:r>
            <a:r>
              <a:rPr lang="es-AR" dirty="0">
                <a:sym typeface="Symbol"/>
              </a:rPr>
              <a:t></a:t>
            </a:r>
            <a:r>
              <a:rPr lang="es-AR" dirty="0"/>
              <a:t>  K</a:t>
            </a:r>
            <a:r>
              <a:rPr lang="es-AR" baseline="-25000" dirty="0"/>
              <a:t>c</a:t>
            </a:r>
            <a:r>
              <a:rPr lang="es-AR" dirty="0"/>
              <a:t> = 0.516</a:t>
            </a:r>
          </a:p>
        </p:txBody>
      </p:sp>
      <p:sp>
        <p:nvSpPr>
          <p:cNvPr id="18" name="17 CuadroTexto">
            <a:extLst>
              <a:ext uri="{FF2B5EF4-FFF2-40B4-BE49-F238E27FC236}">
                <a16:creationId xmlns:a16="http://schemas.microsoft.com/office/drawing/2014/main" id="{476478E4-DC64-768E-7811-AD307675C970}"/>
              </a:ext>
            </a:extLst>
          </p:cNvPr>
          <p:cNvSpPr txBox="1"/>
          <p:nvPr/>
        </p:nvSpPr>
        <p:spPr>
          <a:xfrm>
            <a:off x="2837716" y="6419009"/>
            <a:ext cx="3171381" cy="369332"/>
          </a:xfrm>
          <a:prstGeom prst="rect">
            <a:avLst/>
          </a:prstGeom>
          <a:noFill/>
        </p:spPr>
        <p:txBody>
          <a:bodyPr wrap="none" rtlCol="0">
            <a:spAutoFit/>
          </a:bodyPr>
          <a:lstStyle/>
          <a:p>
            <a:r>
              <a:rPr lang="es-AR" dirty="0" err="1"/>
              <a:t>H</a:t>
            </a:r>
            <a:r>
              <a:rPr lang="es-AR" baseline="-25000" dirty="0" err="1"/>
              <a:t>c</a:t>
            </a:r>
            <a:r>
              <a:rPr lang="es-AR" dirty="0"/>
              <a:t> = 19.13 MJ/m2 </a:t>
            </a:r>
            <a:r>
              <a:rPr lang="es-AR" dirty="0">
                <a:sym typeface="Symbol"/>
              </a:rPr>
              <a:t></a:t>
            </a:r>
            <a:r>
              <a:rPr lang="es-AR" dirty="0"/>
              <a:t>  K</a:t>
            </a:r>
            <a:r>
              <a:rPr lang="es-AR" baseline="-25000" dirty="0"/>
              <a:t>c</a:t>
            </a:r>
            <a:r>
              <a:rPr lang="es-AR" dirty="0"/>
              <a:t> = 0.496</a:t>
            </a:r>
          </a:p>
        </p:txBody>
      </p:sp>
      <p:sp>
        <p:nvSpPr>
          <p:cNvPr id="19" name="18 Flecha abajo">
            <a:extLst>
              <a:ext uri="{FF2B5EF4-FFF2-40B4-BE49-F238E27FC236}">
                <a16:creationId xmlns:a16="http://schemas.microsoft.com/office/drawing/2014/main" id="{D6BEEF5B-DAF7-4F8F-4735-D4844EEEA617}"/>
              </a:ext>
            </a:extLst>
          </p:cNvPr>
          <p:cNvSpPr/>
          <p:nvPr/>
        </p:nvSpPr>
        <p:spPr>
          <a:xfrm>
            <a:off x="9746210" y="5842945"/>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19 CuadroTexto">
            <a:extLst>
              <a:ext uri="{FF2B5EF4-FFF2-40B4-BE49-F238E27FC236}">
                <a16:creationId xmlns:a16="http://schemas.microsoft.com/office/drawing/2014/main" id="{1C3A2D80-8B8E-3660-2494-14BF58135B77}"/>
              </a:ext>
            </a:extLst>
          </p:cNvPr>
          <p:cNvSpPr txBox="1"/>
          <p:nvPr/>
        </p:nvSpPr>
        <p:spPr>
          <a:xfrm>
            <a:off x="9314162" y="6419009"/>
            <a:ext cx="1139799" cy="369332"/>
          </a:xfrm>
          <a:prstGeom prst="rect">
            <a:avLst/>
          </a:prstGeom>
          <a:noFill/>
        </p:spPr>
        <p:txBody>
          <a:bodyPr wrap="none" rtlCol="0">
            <a:spAutoFit/>
          </a:bodyPr>
          <a:lstStyle/>
          <a:p>
            <a:r>
              <a:rPr lang="es-AR" dirty="0"/>
              <a:t>MODELOS</a:t>
            </a:r>
          </a:p>
        </p:txBody>
      </p:sp>
      <p:grpSp>
        <p:nvGrpSpPr>
          <p:cNvPr id="21" name="25 Grupo">
            <a:extLst>
              <a:ext uri="{FF2B5EF4-FFF2-40B4-BE49-F238E27FC236}">
                <a16:creationId xmlns:a16="http://schemas.microsoft.com/office/drawing/2014/main" id="{274BDC9F-62AF-4B5C-E357-13B2A99B6DE8}"/>
              </a:ext>
            </a:extLst>
          </p:cNvPr>
          <p:cNvGrpSpPr/>
          <p:nvPr/>
        </p:nvGrpSpPr>
        <p:grpSpPr>
          <a:xfrm>
            <a:off x="4288854" y="2428089"/>
            <a:ext cx="3207157" cy="700063"/>
            <a:chOff x="2214546" y="2357430"/>
            <a:chExt cx="3207157" cy="700063"/>
          </a:xfrm>
        </p:grpSpPr>
        <p:sp>
          <p:nvSpPr>
            <p:cNvPr id="22" name="21 CuadroTexto">
              <a:extLst>
                <a:ext uri="{FF2B5EF4-FFF2-40B4-BE49-F238E27FC236}">
                  <a16:creationId xmlns:a16="http://schemas.microsoft.com/office/drawing/2014/main" id="{FF4554D3-74C2-3131-D48A-30599C320DE9}"/>
                </a:ext>
              </a:extLst>
            </p:cNvPr>
            <p:cNvSpPr txBox="1"/>
            <p:nvPr/>
          </p:nvSpPr>
          <p:spPr>
            <a:xfrm>
              <a:off x="4429124" y="2357430"/>
              <a:ext cx="886781" cy="369332"/>
            </a:xfrm>
            <a:prstGeom prst="rect">
              <a:avLst/>
            </a:prstGeom>
            <a:noFill/>
          </p:spPr>
          <p:txBody>
            <a:bodyPr wrap="none" rtlCol="0">
              <a:spAutoFit/>
            </a:bodyPr>
            <a:lstStyle/>
            <a:p>
              <a:r>
                <a:rPr lang="es-ES" dirty="0" err="1"/>
                <a:t>H</a:t>
              </a:r>
              <a:r>
                <a:rPr lang="es-ES" sz="1400" dirty="0" err="1"/>
                <a:t>medido</a:t>
              </a:r>
              <a:endParaRPr lang="es-ES" dirty="0"/>
            </a:p>
          </p:txBody>
        </p:sp>
        <p:grpSp>
          <p:nvGrpSpPr>
            <p:cNvPr id="23" name="24 Grupo">
              <a:extLst>
                <a:ext uri="{FF2B5EF4-FFF2-40B4-BE49-F238E27FC236}">
                  <a16:creationId xmlns:a16="http://schemas.microsoft.com/office/drawing/2014/main" id="{0402528E-C1E4-A6D8-A8D7-B3CF35620E5B}"/>
                </a:ext>
              </a:extLst>
            </p:cNvPr>
            <p:cNvGrpSpPr/>
            <p:nvPr/>
          </p:nvGrpSpPr>
          <p:grpSpPr>
            <a:xfrm>
              <a:off x="2214546" y="2428868"/>
              <a:ext cx="3207157" cy="628625"/>
              <a:chOff x="1785918" y="2143116"/>
              <a:chExt cx="3207157" cy="628625"/>
            </a:xfrm>
          </p:grpSpPr>
          <p:sp>
            <p:nvSpPr>
              <p:cNvPr id="24" name="20 CuadroTexto">
                <a:extLst>
                  <a:ext uri="{FF2B5EF4-FFF2-40B4-BE49-F238E27FC236}">
                    <a16:creationId xmlns:a16="http://schemas.microsoft.com/office/drawing/2014/main" id="{E9BB9F22-3A57-B77B-B7D2-F9A619ACE46D}"/>
                  </a:ext>
                </a:extLst>
              </p:cNvPr>
              <p:cNvSpPr txBox="1"/>
              <p:nvPr/>
            </p:nvSpPr>
            <p:spPr>
              <a:xfrm>
                <a:off x="1785918" y="2214554"/>
                <a:ext cx="2209836" cy="369332"/>
              </a:xfrm>
              <a:prstGeom prst="rect">
                <a:avLst/>
              </a:prstGeom>
              <a:noFill/>
            </p:spPr>
            <p:txBody>
              <a:bodyPr wrap="none" rtlCol="0">
                <a:spAutoFit/>
              </a:bodyPr>
              <a:lstStyle/>
              <a:p>
                <a:r>
                  <a:rPr lang="es-ES" dirty="0"/>
                  <a:t>Índice de referencia =</a:t>
                </a:r>
              </a:p>
            </p:txBody>
          </p:sp>
          <p:sp>
            <p:nvSpPr>
              <p:cNvPr id="25" name="22 CuadroTexto">
                <a:extLst>
                  <a:ext uri="{FF2B5EF4-FFF2-40B4-BE49-F238E27FC236}">
                    <a16:creationId xmlns:a16="http://schemas.microsoft.com/office/drawing/2014/main" id="{908708E3-4F02-40E1-5CC4-EE185AFEBA9C}"/>
                  </a:ext>
                </a:extLst>
              </p:cNvPr>
              <p:cNvSpPr txBox="1"/>
              <p:nvPr/>
            </p:nvSpPr>
            <p:spPr>
              <a:xfrm>
                <a:off x="4000496" y="2143116"/>
                <a:ext cx="992579" cy="369332"/>
              </a:xfrm>
              <a:prstGeom prst="rect">
                <a:avLst/>
              </a:prstGeom>
              <a:noFill/>
            </p:spPr>
            <p:txBody>
              <a:bodyPr wrap="none" rtlCol="0">
                <a:spAutoFit/>
              </a:bodyPr>
              <a:lstStyle/>
              <a:p>
                <a:r>
                  <a:rPr lang="es-ES" dirty="0"/>
                  <a:t>_______</a:t>
                </a:r>
              </a:p>
            </p:txBody>
          </p:sp>
          <p:sp>
            <p:nvSpPr>
              <p:cNvPr id="26" name="23 CuadroTexto">
                <a:extLst>
                  <a:ext uri="{FF2B5EF4-FFF2-40B4-BE49-F238E27FC236}">
                    <a16:creationId xmlns:a16="http://schemas.microsoft.com/office/drawing/2014/main" id="{DE0CA28C-0D0A-5EE6-B24E-EBB841C0F81A}"/>
                  </a:ext>
                </a:extLst>
              </p:cNvPr>
              <p:cNvSpPr txBox="1"/>
              <p:nvPr/>
            </p:nvSpPr>
            <p:spPr>
              <a:xfrm>
                <a:off x="4000496" y="2402409"/>
                <a:ext cx="957634" cy="369332"/>
              </a:xfrm>
              <a:prstGeom prst="rect">
                <a:avLst/>
              </a:prstGeom>
              <a:noFill/>
            </p:spPr>
            <p:txBody>
              <a:bodyPr wrap="none" rtlCol="0">
                <a:spAutoFit/>
              </a:bodyPr>
              <a:lstStyle/>
              <a:p>
                <a:r>
                  <a:rPr lang="es-ES" dirty="0" err="1"/>
                  <a:t>H</a:t>
                </a:r>
                <a:r>
                  <a:rPr lang="es-ES" sz="1200" dirty="0" err="1"/>
                  <a:t>referencia</a:t>
                </a:r>
                <a:endParaRPr lang="es-ES" dirty="0"/>
              </a:p>
            </p:txBody>
          </p:sp>
        </p:grpSp>
      </p:grpSp>
      <p:grpSp>
        <p:nvGrpSpPr>
          <p:cNvPr id="27" name="38 Grupo">
            <a:extLst>
              <a:ext uri="{FF2B5EF4-FFF2-40B4-BE49-F238E27FC236}">
                <a16:creationId xmlns:a16="http://schemas.microsoft.com/office/drawing/2014/main" id="{C57B85F5-3A64-823B-E52A-5738109B690F}"/>
              </a:ext>
            </a:extLst>
          </p:cNvPr>
          <p:cNvGrpSpPr/>
          <p:nvPr/>
        </p:nvGrpSpPr>
        <p:grpSpPr>
          <a:xfrm>
            <a:off x="2648198" y="3681565"/>
            <a:ext cx="3207157" cy="700063"/>
            <a:chOff x="714348" y="3571876"/>
            <a:chExt cx="3207157" cy="700063"/>
          </a:xfrm>
        </p:grpSpPr>
        <p:sp>
          <p:nvSpPr>
            <p:cNvPr id="28" name="27 CuadroTexto">
              <a:extLst>
                <a:ext uri="{FF2B5EF4-FFF2-40B4-BE49-F238E27FC236}">
                  <a16:creationId xmlns:a16="http://schemas.microsoft.com/office/drawing/2014/main" id="{3064592C-167D-5B9A-F962-17EEA9059CFC}"/>
                </a:ext>
              </a:extLst>
            </p:cNvPr>
            <p:cNvSpPr txBox="1"/>
            <p:nvPr/>
          </p:nvSpPr>
          <p:spPr>
            <a:xfrm>
              <a:off x="2928926" y="3571876"/>
              <a:ext cx="886781" cy="369332"/>
            </a:xfrm>
            <a:prstGeom prst="rect">
              <a:avLst/>
            </a:prstGeom>
            <a:noFill/>
          </p:spPr>
          <p:txBody>
            <a:bodyPr wrap="none" rtlCol="0">
              <a:spAutoFit/>
            </a:bodyPr>
            <a:lstStyle/>
            <a:p>
              <a:r>
                <a:rPr lang="es-ES" dirty="0" err="1"/>
                <a:t>H</a:t>
              </a:r>
              <a:r>
                <a:rPr lang="es-ES" sz="1400" dirty="0" err="1"/>
                <a:t>medido</a:t>
              </a:r>
              <a:endParaRPr lang="es-ES" dirty="0"/>
            </a:p>
          </p:txBody>
        </p:sp>
        <p:sp>
          <p:nvSpPr>
            <p:cNvPr id="29" name="29 CuadroTexto">
              <a:extLst>
                <a:ext uri="{FF2B5EF4-FFF2-40B4-BE49-F238E27FC236}">
                  <a16:creationId xmlns:a16="http://schemas.microsoft.com/office/drawing/2014/main" id="{578079E6-E45A-EB49-8206-D338D5EB3BDC}"/>
                </a:ext>
              </a:extLst>
            </p:cNvPr>
            <p:cNvSpPr txBox="1"/>
            <p:nvPr/>
          </p:nvSpPr>
          <p:spPr>
            <a:xfrm>
              <a:off x="714348" y="3714752"/>
              <a:ext cx="2236510" cy="369332"/>
            </a:xfrm>
            <a:prstGeom prst="rect">
              <a:avLst/>
            </a:prstGeom>
            <a:noFill/>
          </p:spPr>
          <p:txBody>
            <a:bodyPr wrap="none" rtlCol="0">
              <a:spAutoFit/>
            </a:bodyPr>
            <a:lstStyle/>
            <a:p>
              <a:r>
                <a:rPr lang="es-ES" dirty="0"/>
                <a:t>Índice de claridad </a:t>
              </a:r>
              <a:r>
                <a:rPr lang="es-ES" dirty="0" err="1"/>
                <a:t>K</a:t>
              </a:r>
              <a:r>
                <a:rPr lang="es-ES" sz="1200" dirty="0" err="1"/>
                <a:t>t</a:t>
              </a:r>
              <a:r>
                <a:rPr lang="es-ES" dirty="0"/>
                <a:t> =</a:t>
              </a:r>
            </a:p>
          </p:txBody>
        </p:sp>
        <p:sp>
          <p:nvSpPr>
            <p:cNvPr id="30" name="30 CuadroTexto">
              <a:extLst>
                <a:ext uri="{FF2B5EF4-FFF2-40B4-BE49-F238E27FC236}">
                  <a16:creationId xmlns:a16="http://schemas.microsoft.com/office/drawing/2014/main" id="{4B446936-95DA-14E4-104B-0DFFE3F1D0E8}"/>
                </a:ext>
              </a:extLst>
            </p:cNvPr>
            <p:cNvSpPr txBox="1"/>
            <p:nvPr/>
          </p:nvSpPr>
          <p:spPr>
            <a:xfrm>
              <a:off x="2928926" y="3643314"/>
              <a:ext cx="992579" cy="369332"/>
            </a:xfrm>
            <a:prstGeom prst="rect">
              <a:avLst/>
            </a:prstGeom>
            <a:noFill/>
          </p:spPr>
          <p:txBody>
            <a:bodyPr wrap="none" rtlCol="0">
              <a:spAutoFit/>
            </a:bodyPr>
            <a:lstStyle/>
            <a:p>
              <a:r>
                <a:rPr lang="es-ES" dirty="0"/>
                <a:t>_______</a:t>
              </a:r>
            </a:p>
          </p:txBody>
        </p:sp>
        <p:sp>
          <p:nvSpPr>
            <p:cNvPr id="31" name="31 CuadroTexto">
              <a:extLst>
                <a:ext uri="{FF2B5EF4-FFF2-40B4-BE49-F238E27FC236}">
                  <a16:creationId xmlns:a16="http://schemas.microsoft.com/office/drawing/2014/main" id="{0CDFF19B-FED3-2A74-FFDB-F726158CEF9C}"/>
                </a:ext>
              </a:extLst>
            </p:cNvPr>
            <p:cNvSpPr txBox="1"/>
            <p:nvPr/>
          </p:nvSpPr>
          <p:spPr>
            <a:xfrm>
              <a:off x="3164384" y="3902607"/>
              <a:ext cx="407484" cy="369332"/>
            </a:xfrm>
            <a:prstGeom prst="rect">
              <a:avLst/>
            </a:prstGeom>
            <a:noFill/>
          </p:spPr>
          <p:txBody>
            <a:bodyPr wrap="none" rtlCol="0">
              <a:spAutoFit/>
            </a:bodyPr>
            <a:lstStyle/>
            <a:p>
              <a:r>
                <a:rPr lang="es-ES" dirty="0"/>
                <a:t>H</a:t>
              </a:r>
              <a:r>
                <a:rPr lang="es-ES" sz="1200" dirty="0"/>
                <a:t>0</a:t>
              </a:r>
              <a:endParaRPr lang="es-ES" dirty="0"/>
            </a:p>
          </p:txBody>
        </p:sp>
      </p:grpSp>
      <p:grpSp>
        <p:nvGrpSpPr>
          <p:cNvPr id="32" name="39 Grupo">
            <a:extLst>
              <a:ext uri="{FF2B5EF4-FFF2-40B4-BE49-F238E27FC236}">
                <a16:creationId xmlns:a16="http://schemas.microsoft.com/office/drawing/2014/main" id="{B47F2E91-76DF-5A06-6F82-619769A54187}"/>
              </a:ext>
            </a:extLst>
          </p:cNvPr>
          <p:cNvGrpSpPr/>
          <p:nvPr/>
        </p:nvGrpSpPr>
        <p:grpSpPr>
          <a:xfrm>
            <a:off x="2719636" y="4967449"/>
            <a:ext cx="3207157" cy="797960"/>
            <a:chOff x="357158" y="4857760"/>
            <a:chExt cx="3207157" cy="797960"/>
          </a:xfrm>
        </p:grpSpPr>
        <p:sp>
          <p:nvSpPr>
            <p:cNvPr id="33" name="33 CuadroTexto">
              <a:extLst>
                <a:ext uri="{FF2B5EF4-FFF2-40B4-BE49-F238E27FC236}">
                  <a16:creationId xmlns:a16="http://schemas.microsoft.com/office/drawing/2014/main" id="{DE42FDA8-54A5-634C-9789-ACA56FE10419}"/>
                </a:ext>
              </a:extLst>
            </p:cNvPr>
            <p:cNvSpPr txBox="1"/>
            <p:nvPr/>
          </p:nvSpPr>
          <p:spPr>
            <a:xfrm>
              <a:off x="2643174" y="4857760"/>
              <a:ext cx="886781" cy="369332"/>
            </a:xfrm>
            <a:prstGeom prst="rect">
              <a:avLst/>
            </a:prstGeom>
            <a:noFill/>
          </p:spPr>
          <p:txBody>
            <a:bodyPr wrap="none" rtlCol="0">
              <a:spAutoFit/>
            </a:bodyPr>
            <a:lstStyle/>
            <a:p>
              <a:r>
                <a:rPr lang="es-ES" dirty="0" err="1"/>
                <a:t>H</a:t>
              </a:r>
              <a:r>
                <a:rPr lang="es-ES" sz="1400" dirty="0" err="1"/>
                <a:t>medido</a:t>
              </a:r>
              <a:endParaRPr lang="es-ES" dirty="0"/>
            </a:p>
          </p:txBody>
        </p:sp>
        <p:sp>
          <p:nvSpPr>
            <p:cNvPr id="34" name="35 CuadroTexto">
              <a:extLst>
                <a:ext uri="{FF2B5EF4-FFF2-40B4-BE49-F238E27FC236}">
                  <a16:creationId xmlns:a16="http://schemas.microsoft.com/office/drawing/2014/main" id="{51C9110B-AFD7-0EBF-9FA6-AB18C189266B}"/>
                </a:ext>
              </a:extLst>
            </p:cNvPr>
            <p:cNvSpPr txBox="1"/>
            <p:nvPr/>
          </p:nvSpPr>
          <p:spPr>
            <a:xfrm>
              <a:off x="357158" y="5072074"/>
              <a:ext cx="2260555" cy="369332"/>
            </a:xfrm>
            <a:prstGeom prst="rect">
              <a:avLst/>
            </a:prstGeom>
            <a:noFill/>
          </p:spPr>
          <p:txBody>
            <a:bodyPr wrap="none" rtlCol="0">
              <a:spAutoFit/>
            </a:bodyPr>
            <a:lstStyle/>
            <a:p>
              <a:r>
                <a:rPr lang="es-ES" dirty="0"/>
                <a:t>Índice de claridad K</a:t>
              </a:r>
              <a:r>
                <a:rPr lang="es-ES" sz="1400" dirty="0"/>
                <a:t>c</a:t>
              </a:r>
              <a:r>
                <a:rPr lang="es-ES" dirty="0"/>
                <a:t> =</a:t>
              </a:r>
            </a:p>
          </p:txBody>
        </p:sp>
        <p:sp>
          <p:nvSpPr>
            <p:cNvPr id="35" name="36 CuadroTexto">
              <a:extLst>
                <a:ext uri="{FF2B5EF4-FFF2-40B4-BE49-F238E27FC236}">
                  <a16:creationId xmlns:a16="http://schemas.microsoft.com/office/drawing/2014/main" id="{B487426C-DD57-D77D-0BC9-4A9E678FE12D}"/>
                </a:ext>
              </a:extLst>
            </p:cNvPr>
            <p:cNvSpPr txBox="1"/>
            <p:nvPr/>
          </p:nvSpPr>
          <p:spPr>
            <a:xfrm>
              <a:off x="2571736" y="4929198"/>
              <a:ext cx="992579" cy="369332"/>
            </a:xfrm>
            <a:prstGeom prst="rect">
              <a:avLst/>
            </a:prstGeom>
            <a:noFill/>
          </p:spPr>
          <p:txBody>
            <a:bodyPr wrap="none" rtlCol="0">
              <a:spAutoFit/>
            </a:bodyPr>
            <a:lstStyle/>
            <a:p>
              <a:r>
                <a:rPr lang="es-ES" dirty="0"/>
                <a:t>_______</a:t>
              </a:r>
            </a:p>
          </p:txBody>
        </p:sp>
        <p:sp>
          <p:nvSpPr>
            <p:cNvPr id="36" name="37 CuadroTexto">
              <a:extLst>
                <a:ext uri="{FF2B5EF4-FFF2-40B4-BE49-F238E27FC236}">
                  <a16:creationId xmlns:a16="http://schemas.microsoft.com/office/drawing/2014/main" id="{4D08F2A4-E6D8-9623-DCE5-EE33B0D10426}"/>
                </a:ext>
              </a:extLst>
            </p:cNvPr>
            <p:cNvSpPr txBox="1"/>
            <p:nvPr/>
          </p:nvSpPr>
          <p:spPr>
            <a:xfrm>
              <a:off x="2857488" y="5286388"/>
              <a:ext cx="394660" cy="369332"/>
            </a:xfrm>
            <a:prstGeom prst="rect">
              <a:avLst/>
            </a:prstGeom>
            <a:noFill/>
          </p:spPr>
          <p:txBody>
            <a:bodyPr wrap="none" rtlCol="0">
              <a:spAutoFit/>
            </a:bodyPr>
            <a:lstStyle/>
            <a:p>
              <a:r>
                <a:rPr lang="es-ES" dirty="0" err="1"/>
                <a:t>H</a:t>
              </a:r>
              <a:r>
                <a:rPr lang="es-ES" sz="1200" dirty="0" err="1"/>
                <a:t>c</a:t>
              </a:r>
              <a:endParaRPr lang="es-ES" dirty="0"/>
            </a:p>
          </p:txBody>
        </p:sp>
      </p:grpSp>
      <p:sp>
        <p:nvSpPr>
          <p:cNvPr id="37" name="32 CuadroTexto">
            <a:extLst>
              <a:ext uri="{FF2B5EF4-FFF2-40B4-BE49-F238E27FC236}">
                <a16:creationId xmlns:a16="http://schemas.microsoft.com/office/drawing/2014/main" id="{846DE555-AA78-C44A-5D40-8535096EA667}"/>
              </a:ext>
            </a:extLst>
          </p:cNvPr>
          <p:cNvSpPr txBox="1"/>
          <p:nvPr/>
        </p:nvSpPr>
        <p:spPr>
          <a:xfrm>
            <a:off x="2433884" y="5467515"/>
            <a:ext cx="2462597" cy="338554"/>
          </a:xfrm>
          <a:prstGeom prst="rect">
            <a:avLst/>
          </a:prstGeom>
          <a:noFill/>
        </p:spPr>
        <p:txBody>
          <a:bodyPr wrap="none" rtlCol="0">
            <a:spAutoFit/>
          </a:bodyPr>
          <a:lstStyle/>
          <a:p>
            <a:r>
              <a:rPr lang="es-ES" sz="1600" dirty="0"/>
              <a:t>(Cloud </a:t>
            </a:r>
            <a:r>
              <a:rPr lang="es-ES" sz="1600" dirty="0" err="1"/>
              <a:t>Modification</a:t>
            </a:r>
            <a:r>
              <a:rPr lang="es-ES" sz="1600" dirty="0"/>
              <a:t> Factor)</a:t>
            </a:r>
          </a:p>
        </p:txBody>
      </p:sp>
    </p:spTree>
    <p:extLst>
      <p:ext uri="{BB962C8B-B14F-4D97-AF65-F5344CB8AC3E}">
        <p14:creationId xmlns:p14="http://schemas.microsoft.com/office/powerpoint/2010/main" val="241125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dissolv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20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20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3" presetClass="entr" presetSubtype="16"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 calcmode="lin" valueType="num">
                                      <p:cBhvr>
                                        <p:cTn id="102" dur="500" fill="hold"/>
                                        <p:tgtEl>
                                          <p:spTgt spid="37"/>
                                        </p:tgtEl>
                                        <p:attrNameLst>
                                          <p:attrName>ppt_w</p:attrName>
                                        </p:attrNameLst>
                                      </p:cBhvr>
                                      <p:tavLst>
                                        <p:tav tm="0">
                                          <p:val>
                                            <p:fltVal val="0"/>
                                          </p:val>
                                        </p:tav>
                                        <p:tav tm="100000">
                                          <p:val>
                                            <p:strVal val="#ppt_w"/>
                                          </p:val>
                                        </p:tav>
                                      </p:tavLst>
                                    </p:anim>
                                    <p:anim calcmode="lin" valueType="num">
                                      <p:cBhvr>
                                        <p:cTn id="103" dur="500" fill="hold"/>
                                        <p:tgtEl>
                                          <p:spTgt spid="3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animBg="1"/>
      <p:bldP spid="11" grpId="1" animBg="1"/>
      <p:bldP spid="12" grpId="0" build="p"/>
      <p:bldP spid="13" grpId="0" animBg="1"/>
      <p:bldP spid="13" grpId="1" animBg="1"/>
      <p:bldP spid="14" grpId="0" animBg="1"/>
      <p:bldP spid="14" grpId="1" animBg="1"/>
      <p:bldP spid="15" grpId="0" build="p"/>
      <p:bldP spid="16" grpId="0"/>
      <p:bldP spid="17" grpId="0"/>
      <p:bldP spid="18" grpId="0"/>
      <p:bldP spid="19" grpId="0" animBg="1"/>
      <p:bldP spid="20" grpId="0"/>
      <p:bldP spid="3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C4870-AC71-6DAF-B48A-48A25E0B730C}"/>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11622E5-2E9B-ABC9-AA87-3AD80A2B9653}"/>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40762998-5D59-D5C2-5FFF-1451E35FE927}"/>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9A2ECC5C-F89A-38A0-936C-DF0A2C433DEC}"/>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B6CC2A6E-0FB7-01BC-E7CC-F7F994E55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77C9C1C4-0A97-42F8-24F3-110F32D72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83AED0D8-BF1E-0FA9-6CFF-ADAA5F872817}"/>
              </a:ext>
            </a:extLst>
          </p:cNvPr>
          <p:cNvSpPr>
            <a:spLocks noGrp="1"/>
          </p:cNvSpPr>
          <p:nvPr>
            <p:ph type="sldNum" sz="quarter" idx="12"/>
          </p:nvPr>
        </p:nvSpPr>
        <p:spPr/>
        <p:txBody>
          <a:bodyPr/>
          <a:lstStyle/>
          <a:p>
            <a:fld id="{4211D988-AFD1-4293-9FBC-6556B6FD0ACE}" type="slidenum">
              <a:rPr lang="es-AR" smtClean="0"/>
              <a:t>54</a:t>
            </a:fld>
            <a:endParaRPr lang="es-AR"/>
          </a:p>
        </p:txBody>
      </p:sp>
      <p:sp>
        <p:nvSpPr>
          <p:cNvPr id="3" name="CuadroTexto 2">
            <a:extLst>
              <a:ext uri="{FF2B5EF4-FFF2-40B4-BE49-F238E27FC236}">
                <a16:creationId xmlns:a16="http://schemas.microsoft.com/office/drawing/2014/main" id="{18A69288-B377-DD76-B28B-F24C33A13CC9}"/>
              </a:ext>
            </a:extLst>
          </p:cNvPr>
          <p:cNvSpPr txBox="1"/>
          <p:nvPr/>
        </p:nvSpPr>
        <p:spPr>
          <a:xfrm>
            <a:off x="117006" y="1108364"/>
            <a:ext cx="11882161" cy="3447098"/>
          </a:xfrm>
          <a:prstGeom prst="rect">
            <a:avLst/>
          </a:prstGeom>
          <a:noFill/>
        </p:spPr>
        <p:txBody>
          <a:bodyPr wrap="square" rtlCol="0">
            <a:spAutoFit/>
          </a:bodyPr>
          <a:lstStyle/>
          <a:p>
            <a:pPr marL="285750" indent="-285750">
              <a:buFont typeface="Arial" panose="020B0604020202020204" pitchFamily="34" charset="0"/>
              <a:buChar char="•"/>
            </a:pPr>
            <a:r>
              <a:rPr lang="es-AR" sz="2000" dirty="0"/>
              <a:t>VEAMOS AHORA CUANDO SE PRESENTAN CONDICIONES QUE NO SON DE CIELO CLARO (CLEAR-</a:t>
            </a:r>
            <a:r>
              <a:rPr lang="es-AR" sz="2000" dirty="0" err="1"/>
              <a:t>SKY</a:t>
            </a:r>
            <a:r>
              <a:rPr lang="es-AR" sz="2000" dirty="0"/>
              <a:t>).</a:t>
            </a:r>
          </a:p>
          <a:p>
            <a:endParaRPr lang="es-AR" sz="2000" dirty="0"/>
          </a:p>
          <a:p>
            <a:pPr marL="285750" indent="-285750">
              <a:buFont typeface="Arial" panose="020B0604020202020204" pitchFamily="34" charset="0"/>
              <a:buChar char="•"/>
            </a:pPr>
            <a:r>
              <a:rPr lang="es-AR" sz="2000" dirty="0"/>
              <a:t>SE DENOMINAN ALL-</a:t>
            </a:r>
            <a:r>
              <a:rPr lang="es-AR" sz="2000" dirty="0" err="1"/>
              <a:t>SKY</a:t>
            </a:r>
            <a:r>
              <a:rPr lang="es-AR" sz="2000" dirty="0"/>
              <a:t> (TODO CIELO…TODO TIPO DE CIELO) Y SE CONSIDERAN PARA CUANDO HAY PRESENCIA DE NUBES EN EL CIELO.</a:t>
            </a:r>
          </a:p>
          <a:p>
            <a:endParaRPr lang="es-AR" sz="2000" dirty="0"/>
          </a:p>
          <a:p>
            <a:pPr marL="285750" indent="-285750">
              <a:buFont typeface="Arial" panose="020B0604020202020204" pitchFamily="34" charset="0"/>
              <a:buChar char="•"/>
            </a:pPr>
            <a:r>
              <a:rPr lang="es-AR" sz="2000" dirty="0"/>
              <a:t>EXISTEN DUDAS AUN POR CUANDO SE DEBE CONSIDERAR UN CIELO COMO “CLEAR-</a:t>
            </a:r>
            <a:r>
              <a:rPr lang="es-AR" sz="2000" dirty="0" err="1"/>
              <a:t>SKY</a:t>
            </a:r>
            <a:r>
              <a:rPr lang="es-AR" sz="2000" dirty="0"/>
              <a:t>”…¿NINGUNA NUBE ABSOLUTAMENTE?</a:t>
            </a:r>
          </a:p>
          <a:p>
            <a:endParaRPr lang="es-AR" sz="2000" dirty="0"/>
          </a:p>
          <a:p>
            <a:pPr marL="285750" indent="-285750">
              <a:buFont typeface="Arial" panose="020B0604020202020204" pitchFamily="34" charset="0"/>
              <a:buChar char="•"/>
            </a:pPr>
            <a:r>
              <a:rPr lang="es-AR" sz="2000" dirty="0"/>
              <a:t>AVANCEMOS </a:t>
            </a:r>
          </a:p>
          <a:p>
            <a:pPr marL="285750" indent="-285750">
              <a:buFont typeface="Arial" panose="020B0604020202020204" pitchFamily="34" charset="0"/>
              <a:buChar char="•"/>
            </a:pPr>
            <a:endParaRPr lang="es-AR" sz="2000" dirty="0"/>
          </a:p>
          <a:p>
            <a:endParaRPr lang="es-AR" dirty="0"/>
          </a:p>
        </p:txBody>
      </p:sp>
    </p:spTree>
    <p:extLst>
      <p:ext uri="{BB962C8B-B14F-4D97-AF65-F5344CB8AC3E}">
        <p14:creationId xmlns:p14="http://schemas.microsoft.com/office/powerpoint/2010/main" val="409981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56A6F-2F1F-9C8A-3D22-6F97480DCD8A}"/>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DB4EFBCC-2D06-2F23-8816-ECC4FACCDD45}"/>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27DD0BA6-BF43-8277-0FFB-6D01F5CFA420}"/>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227FC9AB-0C95-118E-D814-4F9716C889FE}"/>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BB5B3F62-1297-88EC-D14C-46F337DC7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5B32B7DF-99A8-6D7E-C6D7-C64BE903B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FC0ECD65-A417-E73A-7CB5-831F5F9859C5}"/>
              </a:ext>
            </a:extLst>
          </p:cNvPr>
          <p:cNvSpPr>
            <a:spLocks noGrp="1"/>
          </p:cNvSpPr>
          <p:nvPr>
            <p:ph type="sldNum" sz="quarter" idx="12"/>
          </p:nvPr>
        </p:nvSpPr>
        <p:spPr/>
        <p:txBody>
          <a:bodyPr/>
          <a:lstStyle/>
          <a:p>
            <a:fld id="{4211D988-AFD1-4293-9FBC-6556B6FD0ACE}" type="slidenum">
              <a:rPr lang="es-AR" smtClean="0"/>
              <a:t>55</a:t>
            </a:fld>
            <a:endParaRPr lang="es-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0E6A52B6-58A6-3F73-1881-B9CACF5164DD}"/>
                  </a:ext>
                </a:extLst>
              </p:cNvPr>
              <p:cNvSpPr txBox="1"/>
              <p:nvPr/>
            </p:nvSpPr>
            <p:spPr>
              <a:xfrm>
                <a:off x="133980" y="781685"/>
                <a:ext cx="10771475" cy="461665"/>
              </a:xfrm>
              <a:prstGeom prst="rect">
                <a:avLst/>
              </a:prstGeom>
              <a:noFill/>
            </p:spPr>
            <p:txBody>
              <a:bodyPr wrap="none" rtlCol="0">
                <a:spAutoFit/>
              </a:bodyPr>
              <a:lstStyle/>
              <a:p>
                <a:r>
                  <a:rPr lang="es-AR" sz="2400" dirty="0"/>
                  <a:t>Existen muchos modelos basados en el concepto del INDICE DE CLARIDAD </a:t>
                </a:r>
                <a14:m>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𝑘</m:t>
                        </m:r>
                      </m:e>
                      <m:sub>
                        <m:r>
                          <a:rPr lang="es-AR" sz="2400" b="0" i="1" smtClean="0">
                            <a:latin typeface="Cambria Math" panose="02040503050406030204" pitchFamily="18" charset="0"/>
                          </a:rPr>
                          <m:t>𝑡</m:t>
                        </m:r>
                      </m:sub>
                    </m:sSub>
                  </m:oMath>
                </a14:m>
                <a:r>
                  <a:rPr lang="es-AR" sz="2400" dirty="0"/>
                  <a:t>,</a:t>
                </a:r>
                <a14:m>
                  <m:oMath xmlns:m="http://schemas.openxmlformats.org/officeDocument/2006/math">
                    <m:sSub>
                      <m:sSubPr>
                        <m:ctrlPr>
                          <a:rPr lang="es-AR" sz="2400" i="1" dirty="0" smtClean="0">
                            <a:latin typeface="Cambria Math" panose="02040503050406030204" pitchFamily="18" charset="0"/>
                          </a:rPr>
                        </m:ctrlPr>
                      </m:sSubPr>
                      <m:e>
                        <m:r>
                          <a:rPr lang="es-AR" sz="2400" b="0" i="1" dirty="0" smtClean="0">
                            <a:latin typeface="Cambria Math" panose="02040503050406030204" pitchFamily="18" charset="0"/>
                          </a:rPr>
                          <m:t>𝑘</m:t>
                        </m:r>
                      </m:e>
                      <m:sub>
                        <m:r>
                          <a:rPr lang="es-AR" sz="2400" b="0" i="1" dirty="0" smtClean="0">
                            <a:latin typeface="Cambria Math" panose="02040503050406030204" pitchFamily="18" charset="0"/>
                          </a:rPr>
                          <m:t>𝑇</m:t>
                        </m:r>
                      </m:sub>
                    </m:sSub>
                    <m:r>
                      <a:rPr lang="es-AR" sz="2400" b="0" i="1" dirty="0" smtClean="0">
                        <a:latin typeface="Cambria Math" panose="02040503050406030204" pitchFamily="18" charset="0"/>
                      </a:rPr>
                      <m:t>,</m:t>
                    </m:r>
                    <m:sSub>
                      <m:sSubPr>
                        <m:ctrlPr>
                          <a:rPr lang="es-AR" sz="2400" b="0" i="1" dirty="0" smtClean="0">
                            <a:latin typeface="Cambria Math" panose="02040503050406030204" pitchFamily="18" charset="0"/>
                          </a:rPr>
                        </m:ctrlPr>
                      </m:sSubPr>
                      <m:e>
                        <m:r>
                          <a:rPr lang="es-AR" sz="2400" b="0" i="1" dirty="0" smtClean="0">
                            <a:latin typeface="Cambria Math" panose="02040503050406030204" pitchFamily="18" charset="0"/>
                          </a:rPr>
                          <m:t>𝐾</m:t>
                        </m:r>
                      </m:e>
                      <m:sub>
                        <m:r>
                          <a:rPr lang="es-AR" sz="2400" b="0" i="1" dirty="0" smtClean="0">
                            <a:latin typeface="Cambria Math" panose="02040503050406030204" pitchFamily="18" charset="0"/>
                          </a:rPr>
                          <m:t>𝑇</m:t>
                        </m:r>
                      </m:sub>
                    </m:sSub>
                  </m:oMath>
                </a14:m>
                <a:r>
                  <a:rPr lang="es-AR" sz="2400" dirty="0"/>
                  <a:t>.</a:t>
                </a:r>
              </a:p>
            </p:txBody>
          </p:sp>
        </mc:Choice>
        <mc:Fallback xmlns="">
          <p:sp>
            <p:nvSpPr>
              <p:cNvPr id="3" name="CuadroTexto 2">
                <a:extLst>
                  <a:ext uri="{FF2B5EF4-FFF2-40B4-BE49-F238E27FC236}">
                    <a16:creationId xmlns:a16="http://schemas.microsoft.com/office/drawing/2014/main" id="{0E6A52B6-58A6-3F73-1881-B9CACF5164DD}"/>
                  </a:ext>
                </a:extLst>
              </p:cNvPr>
              <p:cNvSpPr txBox="1">
                <a:spLocks noRot="1" noChangeAspect="1" noMove="1" noResize="1" noEditPoints="1" noAdjustHandles="1" noChangeArrowheads="1" noChangeShapeType="1" noTextEdit="1"/>
              </p:cNvSpPr>
              <p:nvPr/>
            </p:nvSpPr>
            <p:spPr>
              <a:xfrm>
                <a:off x="133980" y="781685"/>
                <a:ext cx="10771475" cy="461665"/>
              </a:xfrm>
              <a:prstGeom prst="rect">
                <a:avLst/>
              </a:prstGeom>
              <a:blipFill>
                <a:blip r:embed="rId5"/>
                <a:stretch>
                  <a:fillRect l="-905" t="-10526" r="-6848" b="-28947"/>
                </a:stretch>
              </a:blipFill>
            </p:spPr>
            <p:txBody>
              <a:bodyPr/>
              <a:lstStyle/>
              <a:p>
                <a:r>
                  <a:rPr lang="es-AR">
                    <a:noFill/>
                  </a:rPr>
                  <a:t> </a:t>
                </a:r>
              </a:p>
            </p:txBody>
          </p:sp>
        </mc:Fallback>
      </mc:AlternateContent>
      <p:sp>
        <p:nvSpPr>
          <p:cNvPr id="5" name="CuadroTexto 4">
            <a:extLst>
              <a:ext uri="{FF2B5EF4-FFF2-40B4-BE49-F238E27FC236}">
                <a16:creationId xmlns:a16="http://schemas.microsoft.com/office/drawing/2014/main" id="{5FF1765B-64B9-C665-FBD5-945EFD6BC2FF}"/>
              </a:ext>
            </a:extLst>
          </p:cNvPr>
          <p:cNvSpPr txBox="1"/>
          <p:nvPr/>
        </p:nvSpPr>
        <p:spPr>
          <a:xfrm>
            <a:off x="133980" y="3120227"/>
            <a:ext cx="10434460" cy="461665"/>
          </a:xfrm>
          <a:prstGeom prst="rect">
            <a:avLst/>
          </a:prstGeom>
          <a:noFill/>
        </p:spPr>
        <p:txBody>
          <a:bodyPr wrap="none" rtlCol="0">
            <a:spAutoFit/>
          </a:bodyPr>
          <a:lstStyle/>
          <a:p>
            <a:r>
              <a:rPr lang="es-AR" sz="2400" dirty="0"/>
              <a:t>Se han desarrollado modelos en base horaria, diaria y mensual (</a:t>
            </a:r>
            <a:r>
              <a:rPr lang="es-AR" sz="2400" dirty="0" err="1"/>
              <a:t>Duffie</a:t>
            </a:r>
            <a:r>
              <a:rPr lang="es-AR" sz="2400" dirty="0"/>
              <a:t> &amp; </a:t>
            </a:r>
            <a:r>
              <a:rPr lang="es-AR" sz="2400" dirty="0" err="1"/>
              <a:t>Beckman</a:t>
            </a:r>
            <a:r>
              <a:rPr lang="es-AR" sz="2400" dirty="0"/>
              <a:t>)</a:t>
            </a:r>
          </a:p>
        </p:txBody>
      </p:sp>
      <p:pic>
        <p:nvPicPr>
          <p:cNvPr id="7" name="Imagen 6">
            <a:extLst>
              <a:ext uri="{FF2B5EF4-FFF2-40B4-BE49-F238E27FC236}">
                <a16:creationId xmlns:a16="http://schemas.microsoft.com/office/drawing/2014/main" id="{DA878A5C-DE5C-ED40-29A3-B016E16C6036}"/>
              </a:ext>
            </a:extLst>
          </p:cNvPr>
          <p:cNvPicPr>
            <a:picLocks noChangeAspect="1"/>
          </p:cNvPicPr>
          <p:nvPr/>
        </p:nvPicPr>
        <p:blipFill>
          <a:blip r:embed="rId6">
            <a:lum bright="-38000" contrast="46000"/>
          </a:blip>
          <a:stretch>
            <a:fillRect/>
          </a:stretch>
        </p:blipFill>
        <p:spPr>
          <a:xfrm>
            <a:off x="0" y="4371977"/>
            <a:ext cx="6700838" cy="2241178"/>
          </a:xfrm>
          <a:prstGeom prst="rect">
            <a:avLst/>
          </a:prstGeom>
        </p:spPr>
      </p:pic>
      <p:sp>
        <p:nvSpPr>
          <p:cNvPr id="10" name="CuadroTexto 9">
            <a:extLst>
              <a:ext uri="{FF2B5EF4-FFF2-40B4-BE49-F238E27FC236}">
                <a16:creationId xmlns:a16="http://schemas.microsoft.com/office/drawing/2014/main" id="{40684031-73B5-091C-42D8-1F391122ECEA}"/>
              </a:ext>
            </a:extLst>
          </p:cNvPr>
          <p:cNvSpPr txBox="1"/>
          <p:nvPr/>
        </p:nvSpPr>
        <p:spPr>
          <a:xfrm>
            <a:off x="2737674" y="3864874"/>
            <a:ext cx="1096903" cy="461665"/>
          </a:xfrm>
          <a:prstGeom prst="rect">
            <a:avLst/>
          </a:prstGeom>
          <a:noFill/>
        </p:spPr>
        <p:txBody>
          <a:bodyPr wrap="none" rtlCol="0">
            <a:spAutoFit/>
          </a:bodyPr>
          <a:lstStyle/>
          <a:p>
            <a:r>
              <a:rPr lang="es-AR" sz="2400" dirty="0"/>
              <a:t>horario</a:t>
            </a:r>
          </a:p>
        </p:txBody>
      </p:sp>
      <p:sp>
        <p:nvSpPr>
          <p:cNvPr id="11" name="CuadroTexto 10">
            <a:extLst>
              <a:ext uri="{FF2B5EF4-FFF2-40B4-BE49-F238E27FC236}">
                <a16:creationId xmlns:a16="http://schemas.microsoft.com/office/drawing/2014/main" id="{20A9D604-E6AA-AC85-E961-C04AB6BD39A7}"/>
              </a:ext>
            </a:extLst>
          </p:cNvPr>
          <p:cNvSpPr txBox="1"/>
          <p:nvPr/>
        </p:nvSpPr>
        <p:spPr>
          <a:xfrm>
            <a:off x="133980" y="2147739"/>
            <a:ext cx="12058020" cy="830997"/>
          </a:xfrm>
          <a:prstGeom prst="rect">
            <a:avLst/>
          </a:prstGeom>
          <a:noFill/>
        </p:spPr>
        <p:txBody>
          <a:bodyPr wrap="square" rtlCol="0">
            <a:spAutoFit/>
          </a:bodyPr>
          <a:lstStyle/>
          <a:p>
            <a:r>
              <a:rPr lang="es-AR" sz="2400" dirty="0"/>
              <a:t>Lo importante es que las estimaciones sirven para todo tipo de cielo (</a:t>
            </a:r>
            <a:r>
              <a:rPr lang="es-AR" sz="2400" dirty="0" err="1"/>
              <a:t>all</a:t>
            </a:r>
            <a:r>
              <a:rPr lang="es-AR" sz="2400" dirty="0"/>
              <a:t> </a:t>
            </a:r>
            <a:r>
              <a:rPr lang="es-AR" sz="2400" dirty="0" err="1"/>
              <a:t>sky</a:t>
            </a:r>
            <a:r>
              <a:rPr lang="es-AR" sz="2400" dirty="0"/>
              <a:t> ) y no solo para cielo claro.</a:t>
            </a:r>
          </a:p>
        </p:txBody>
      </p:sp>
      <p:pic>
        <p:nvPicPr>
          <p:cNvPr id="12" name="Imagen 11">
            <a:extLst>
              <a:ext uri="{FF2B5EF4-FFF2-40B4-BE49-F238E27FC236}">
                <a16:creationId xmlns:a16="http://schemas.microsoft.com/office/drawing/2014/main" id="{F54C186B-255F-A146-D2A2-C2CC465B2C4A}"/>
              </a:ext>
            </a:extLst>
          </p:cNvPr>
          <p:cNvPicPr>
            <a:picLocks noChangeAspect="1"/>
          </p:cNvPicPr>
          <p:nvPr/>
        </p:nvPicPr>
        <p:blipFill>
          <a:blip r:embed="rId7"/>
          <a:stretch>
            <a:fillRect/>
          </a:stretch>
        </p:blipFill>
        <p:spPr>
          <a:xfrm>
            <a:off x="6572250" y="3806014"/>
            <a:ext cx="5459656" cy="3051986"/>
          </a:xfrm>
          <a:prstGeom prst="rect">
            <a:avLst/>
          </a:prstGeom>
        </p:spPr>
      </p:pic>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59A34B29-C2A8-D328-614F-5C58BAE3D143}"/>
                  </a:ext>
                </a:extLst>
              </p:cNvPr>
              <p:cNvSpPr txBox="1"/>
              <p:nvPr/>
            </p:nvSpPr>
            <p:spPr>
              <a:xfrm>
                <a:off x="1271566" y="1217281"/>
                <a:ext cx="3344505"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b="0" i="1" smtClean="0">
                              <a:latin typeface="Cambria Math" panose="02040503050406030204" pitchFamily="18" charset="0"/>
                            </a:rPr>
                            <m:t>𝑘</m:t>
                          </m:r>
                        </m:e>
                        <m:sub>
                          <m:r>
                            <a:rPr lang="es-AR" b="0" i="1" smtClean="0">
                              <a:latin typeface="Cambria Math" panose="02040503050406030204" pitchFamily="18" charset="0"/>
                            </a:rPr>
                            <m:t>𝑡</m:t>
                          </m:r>
                        </m:sub>
                      </m:sSub>
                      <m:r>
                        <a:rPr lang="es-AR" b="0" i="1" smtClean="0">
                          <a:latin typeface="Cambria Math" panose="02040503050406030204" pitchFamily="18" charset="0"/>
                        </a:rPr>
                        <m:t>=</m:t>
                      </m:r>
                      <m:f>
                        <m:fPr>
                          <m:ctrlPr>
                            <a:rPr lang="es-AR" b="0" i="1" smtClean="0">
                              <a:latin typeface="Cambria Math" panose="02040503050406030204" pitchFamily="18" charset="0"/>
                            </a:rPr>
                          </m:ctrlPr>
                        </m:fPr>
                        <m:num>
                          <m:r>
                            <a:rPr lang="es-AR" b="0" i="1" smtClean="0">
                              <a:latin typeface="Cambria Math" panose="02040503050406030204" pitchFamily="18" charset="0"/>
                            </a:rPr>
                            <m:t>𝑖𝑟𝑟𝑎𝑑𝑖𝑎𝑐𝑖𝑜𝑛</m:t>
                          </m:r>
                          <m:r>
                            <a:rPr lang="es-AR" b="0" i="1" smtClean="0">
                              <a:latin typeface="Cambria Math" panose="02040503050406030204" pitchFamily="18" charset="0"/>
                            </a:rPr>
                            <m:t> </m:t>
                          </m:r>
                          <m:r>
                            <a:rPr lang="es-AR" b="0" i="1" smtClean="0">
                              <a:latin typeface="Cambria Math" panose="02040503050406030204" pitchFamily="18" charset="0"/>
                            </a:rPr>
                            <m:t>𝑚𝑒𝑑𝑖𝑑𝑎</m:t>
                          </m:r>
                        </m:num>
                        <m:den>
                          <m:r>
                            <a:rPr lang="es-AR" b="0" i="1" smtClean="0">
                              <a:latin typeface="Cambria Math" panose="02040503050406030204" pitchFamily="18" charset="0"/>
                            </a:rPr>
                            <m:t>𝑖𝑟𝑟𝑎𝑑𝑖𝑎𝑐𝑖𝑜𝑛</m:t>
                          </m:r>
                          <m:r>
                            <a:rPr lang="es-AR" b="0" i="1" smtClean="0">
                              <a:latin typeface="Cambria Math" panose="02040503050406030204" pitchFamily="18" charset="0"/>
                            </a:rPr>
                            <m:t> </m:t>
                          </m:r>
                          <m:r>
                            <a:rPr lang="es-AR" b="0" i="1" smtClean="0">
                              <a:latin typeface="Cambria Math" panose="02040503050406030204" pitchFamily="18" charset="0"/>
                            </a:rPr>
                            <m:t>𝑒𝑥𝑡𝑟𝑎𝑡𝑒𝑟𝑟𝑒𝑠𝑡𝑟𝑒</m:t>
                          </m:r>
                        </m:den>
                      </m:f>
                    </m:oMath>
                  </m:oMathPara>
                </a14:m>
                <a:endParaRPr lang="es-AR" dirty="0"/>
              </a:p>
            </p:txBody>
          </p:sp>
        </mc:Choice>
        <mc:Fallback xmlns="">
          <p:sp>
            <p:nvSpPr>
              <p:cNvPr id="13" name="CuadroTexto 12">
                <a:extLst>
                  <a:ext uri="{FF2B5EF4-FFF2-40B4-BE49-F238E27FC236}">
                    <a16:creationId xmlns:a16="http://schemas.microsoft.com/office/drawing/2014/main" id="{59A34B29-C2A8-D328-614F-5C58BAE3D143}"/>
                  </a:ext>
                </a:extLst>
              </p:cNvPr>
              <p:cNvSpPr txBox="1">
                <a:spLocks noRot="1" noChangeAspect="1" noMove="1" noResize="1" noEditPoints="1" noAdjustHandles="1" noChangeArrowheads="1" noChangeShapeType="1" noTextEdit="1"/>
              </p:cNvSpPr>
              <p:nvPr/>
            </p:nvSpPr>
            <p:spPr>
              <a:xfrm>
                <a:off x="1271566" y="1217281"/>
                <a:ext cx="3344505" cy="525978"/>
              </a:xfrm>
              <a:prstGeom prst="rect">
                <a:avLst/>
              </a:prstGeom>
              <a:blipFill>
                <a:blip r:embed="rId8"/>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35773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0" grpId="0"/>
      <p:bldP spid="11"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F8156-4B7D-C9A7-5F14-D530AC1C9864}"/>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25BD77A2-4D9C-1D08-6C95-BC34C0297C09}"/>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BCF53A85-00DC-538C-D919-28EFFFB1F68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23D24662-3F2D-4D59-0378-DBE0EC6EE04D}"/>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C6A40B70-4139-FCD3-6C22-CCF29F0C2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C559797C-6E0D-2E45-AF36-A87FA35A1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983FA4B4-9808-4228-2046-B2BC39A1951B}"/>
              </a:ext>
            </a:extLst>
          </p:cNvPr>
          <p:cNvSpPr>
            <a:spLocks noGrp="1"/>
          </p:cNvSpPr>
          <p:nvPr>
            <p:ph type="sldNum" sz="quarter" idx="12"/>
          </p:nvPr>
        </p:nvSpPr>
        <p:spPr/>
        <p:txBody>
          <a:bodyPr/>
          <a:lstStyle/>
          <a:p>
            <a:fld id="{4211D988-AFD1-4293-9FBC-6556B6FD0ACE}" type="slidenum">
              <a:rPr lang="es-AR" smtClean="0"/>
              <a:t>56</a:t>
            </a:fld>
            <a:endParaRPr lang="es-AR"/>
          </a:p>
        </p:txBody>
      </p:sp>
      <p:pic>
        <p:nvPicPr>
          <p:cNvPr id="3" name="Imagen 2">
            <a:extLst>
              <a:ext uri="{FF2B5EF4-FFF2-40B4-BE49-F238E27FC236}">
                <a16:creationId xmlns:a16="http://schemas.microsoft.com/office/drawing/2014/main" id="{969164C2-FDD8-E88F-EEB7-9F1DA06878DC}"/>
              </a:ext>
            </a:extLst>
          </p:cNvPr>
          <p:cNvPicPr>
            <a:picLocks noChangeAspect="1"/>
          </p:cNvPicPr>
          <p:nvPr/>
        </p:nvPicPr>
        <p:blipFill>
          <a:blip r:embed="rId5">
            <a:lum bright="-33000" contrast="36000"/>
          </a:blip>
          <a:stretch>
            <a:fillRect/>
          </a:stretch>
        </p:blipFill>
        <p:spPr>
          <a:xfrm>
            <a:off x="63375" y="1314473"/>
            <a:ext cx="6301212" cy="2692985"/>
          </a:xfrm>
          <a:prstGeom prst="rect">
            <a:avLst/>
          </a:prstGeom>
        </p:spPr>
      </p:pic>
      <p:sp>
        <p:nvSpPr>
          <p:cNvPr id="5" name="CuadroTexto 4">
            <a:extLst>
              <a:ext uri="{FF2B5EF4-FFF2-40B4-BE49-F238E27FC236}">
                <a16:creationId xmlns:a16="http://schemas.microsoft.com/office/drawing/2014/main" id="{E87608BF-65B2-6286-8EAE-458D51AF1FBD}"/>
              </a:ext>
            </a:extLst>
          </p:cNvPr>
          <p:cNvSpPr txBox="1"/>
          <p:nvPr/>
        </p:nvSpPr>
        <p:spPr>
          <a:xfrm>
            <a:off x="308015" y="822104"/>
            <a:ext cx="904415" cy="461665"/>
          </a:xfrm>
          <a:prstGeom prst="rect">
            <a:avLst/>
          </a:prstGeom>
          <a:noFill/>
        </p:spPr>
        <p:txBody>
          <a:bodyPr wrap="none" rtlCol="0">
            <a:spAutoFit/>
          </a:bodyPr>
          <a:lstStyle/>
          <a:p>
            <a:r>
              <a:rPr lang="es-AR" sz="2400" dirty="0"/>
              <a:t>diario</a:t>
            </a:r>
          </a:p>
        </p:txBody>
      </p:sp>
      <p:pic>
        <p:nvPicPr>
          <p:cNvPr id="7" name="Imagen 6">
            <a:extLst>
              <a:ext uri="{FF2B5EF4-FFF2-40B4-BE49-F238E27FC236}">
                <a16:creationId xmlns:a16="http://schemas.microsoft.com/office/drawing/2014/main" id="{8A373232-65DC-BAFB-CAE9-30C51CC5E885}"/>
              </a:ext>
            </a:extLst>
          </p:cNvPr>
          <p:cNvPicPr>
            <a:picLocks noChangeAspect="1"/>
          </p:cNvPicPr>
          <p:nvPr/>
        </p:nvPicPr>
        <p:blipFill>
          <a:blip r:embed="rId6"/>
          <a:stretch>
            <a:fillRect/>
          </a:stretch>
        </p:blipFill>
        <p:spPr>
          <a:xfrm>
            <a:off x="6295250" y="1191436"/>
            <a:ext cx="5960125" cy="4958862"/>
          </a:xfrm>
          <a:prstGeom prst="rect">
            <a:avLst/>
          </a:prstGeom>
        </p:spPr>
      </p:pic>
    </p:spTree>
    <p:extLst>
      <p:ext uri="{BB962C8B-B14F-4D97-AF65-F5344CB8AC3E}">
        <p14:creationId xmlns:p14="http://schemas.microsoft.com/office/powerpoint/2010/main" val="216988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C1F9B-B11A-55B9-A1C2-3CEA2F09C1CB}"/>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A826358C-FE14-0FB4-B796-362B5984F5A2}"/>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EA0336E0-607B-5C69-AA6E-3EEEB817F71E}"/>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5F3A47DF-6DA3-7EC1-8FED-392F00251A16}"/>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14D92AE6-DA9B-70EB-148A-570B3A315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EDBDB119-2C99-8A5E-F4DA-1F3AB4051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818F1EA2-7537-1FE5-02B9-7AE9DEDB121E}"/>
              </a:ext>
            </a:extLst>
          </p:cNvPr>
          <p:cNvSpPr>
            <a:spLocks noGrp="1"/>
          </p:cNvSpPr>
          <p:nvPr>
            <p:ph type="sldNum" sz="quarter" idx="12"/>
          </p:nvPr>
        </p:nvSpPr>
        <p:spPr/>
        <p:txBody>
          <a:bodyPr/>
          <a:lstStyle/>
          <a:p>
            <a:fld id="{4211D988-AFD1-4293-9FBC-6556B6FD0ACE}" type="slidenum">
              <a:rPr lang="es-AR" smtClean="0"/>
              <a:t>57</a:t>
            </a:fld>
            <a:endParaRPr lang="es-AR"/>
          </a:p>
        </p:txBody>
      </p:sp>
      <p:pic>
        <p:nvPicPr>
          <p:cNvPr id="3" name="Imagen 2">
            <a:extLst>
              <a:ext uri="{FF2B5EF4-FFF2-40B4-BE49-F238E27FC236}">
                <a16:creationId xmlns:a16="http://schemas.microsoft.com/office/drawing/2014/main" id="{439EFFD6-D983-8548-C6A7-4F0160641BDB}"/>
              </a:ext>
            </a:extLst>
          </p:cNvPr>
          <p:cNvPicPr>
            <a:picLocks noChangeAspect="1"/>
          </p:cNvPicPr>
          <p:nvPr/>
        </p:nvPicPr>
        <p:blipFill>
          <a:blip r:embed="rId5">
            <a:lum bright="-34000" contrast="34000"/>
          </a:blip>
          <a:stretch>
            <a:fillRect/>
          </a:stretch>
        </p:blipFill>
        <p:spPr>
          <a:xfrm>
            <a:off x="0" y="1571561"/>
            <a:ext cx="7896205" cy="3193739"/>
          </a:xfrm>
          <a:prstGeom prst="rect">
            <a:avLst/>
          </a:prstGeom>
        </p:spPr>
      </p:pic>
      <p:sp>
        <p:nvSpPr>
          <p:cNvPr id="5" name="CuadroTexto 4">
            <a:extLst>
              <a:ext uri="{FF2B5EF4-FFF2-40B4-BE49-F238E27FC236}">
                <a16:creationId xmlns:a16="http://schemas.microsoft.com/office/drawing/2014/main" id="{0B2F257F-6DB0-B39D-602A-6C322B3586E1}"/>
              </a:ext>
            </a:extLst>
          </p:cNvPr>
          <p:cNvSpPr txBox="1"/>
          <p:nvPr/>
        </p:nvSpPr>
        <p:spPr>
          <a:xfrm>
            <a:off x="206786" y="1055827"/>
            <a:ext cx="1245854" cy="461665"/>
          </a:xfrm>
          <a:prstGeom prst="rect">
            <a:avLst/>
          </a:prstGeom>
          <a:noFill/>
        </p:spPr>
        <p:txBody>
          <a:bodyPr wrap="none" rtlCol="0">
            <a:spAutoFit/>
          </a:bodyPr>
          <a:lstStyle/>
          <a:p>
            <a:r>
              <a:rPr lang="es-AR" sz="2400" dirty="0"/>
              <a:t>mensual</a:t>
            </a:r>
          </a:p>
        </p:txBody>
      </p:sp>
      <p:pic>
        <p:nvPicPr>
          <p:cNvPr id="7" name="Imagen 6">
            <a:extLst>
              <a:ext uri="{FF2B5EF4-FFF2-40B4-BE49-F238E27FC236}">
                <a16:creationId xmlns:a16="http://schemas.microsoft.com/office/drawing/2014/main" id="{134BE898-645F-C772-4AAE-3180DCED6677}"/>
              </a:ext>
            </a:extLst>
          </p:cNvPr>
          <p:cNvPicPr>
            <a:picLocks noChangeAspect="1"/>
          </p:cNvPicPr>
          <p:nvPr/>
        </p:nvPicPr>
        <p:blipFill>
          <a:blip r:embed="rId6"/>
          <a:stretch>
            <a:fillRect/>
          </a:stretch>
        </p:blipFill>
        <p:spPr>
          <a:xfrm>
            <a:off x="7896205" y="1286659"/>
            <a:ext cx="4089009" cy="4185400"/>
          </a:xfrm>
          <a:prstGeom prst="rect">
            <a:avLst/>
          </a:prstGeom>
        </p:spPr>
      </p:pic>
    </p:spTree>
    <p:extLst>
      <p:ext uri="{BB962C8B-B14F-4D97-AF65-F5344CB8AC3E}">
        <p14:creationId xmlns:p14="http://schemas.microsoft.com/office/powerpoint/2010/main" val="165578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CFD93-F2F6-4AF4-82EA-60F56C12A52D}"/>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FAFD5EC-9238-9330-6255-1A89FE8FCECB}"/>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68BC8423-80A0-5819-F1B0-9F1E1F28D99A}"/>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335B6394-A706-7403-00ED-A778B8244AE7}"/>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EDC3C259-F194-69D9-1F50-03A15405F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FB79D40D-B7B2-34A9-1BBB-AFEAE50D4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6E90ECD8-20E5-E0A3-A009-CFA833647D01}"/>
              </a:ext>
            </a:extLst>
          </p:cNvPr>
          <p:cNvSpPr>
            <a:spLocks noGrp="1"/>
          </p:cNvSpPr>
          <p:nvPr>
            <p:ph type="sldNum" sz="quarter" idx="12"/>
          </p:nvPr>
        </p:nvSpPr>
        <p:spPr/>
        <p:txBody>
          <a:bodyPr/>
          <a:lstStyle/>
          <a:p>
            <a:fld id="{4211D988-AFD1-4293-9FBC-6556B6FD0ACE}" type="slidenum">
              <a:rPr lang="es-AR" smtClean="0"/>
              <a:t>58</a:t>
            </a:fld>
            <a:endParaRPr lang="es-AR"/>
          </a:p>
        </p:txBody>
      </p:sp>
      <p:cxnSp>
        <p:nvCxnSpPr>
          <p:cNvPr id="3" name="Conector recto 2">
            <a:extLst>
              <a:ext uri="{FF2B5EF4-FFF2-40B4-BE49-F238E27FC236}">
                <a16:creationId xmlns:a16="http://schemas.microsoft.com/office/drawing/2014/main" id="{F0C8CF99-5D28-6CD1-0ED5-D6D6587ECBDC}"/>
              </a:ext>
            </a:extLst>
          </p:cNvPr>
          <p:cNvCxnSpPr/>
          <p:nvPr/>
        </p:nvCxnSpPr>
        <p:spPr>
          <a:xfrm>
            <a:off x="0" y="633059"/>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a:extLst>
              <a:ext uri="{FF2B5EF4-FFF2-40B4-BE49-F238E27FC236}">
                <a16:creationId xmlns:a16="http://schemas.microsoft.com/office/drawing/2014/main" id="{2F027C12-9AD0-E2DB-C605-8D0C238C6B56}"/>
              </a:ext>
            </a:extLst>
          </p:cNvPr>
          <p:cNvPicPr>
            <a:picLocks noChangeAspect="1"/>
          </p:cNvPicPr>
          <p:nvPr/>
        </p:nvPicPr>
        <p:blipFill>
          <a:blip r:embed="rId5"/>
          <a:stretch>
            <a:fillRect/>
          </a:stretch>
        </p:blipFill>
        <p:spPr>
          <a:xfrm>
            <a:off x="0" y="1230606"/>
            <a:ext cx="7599540" cy="5490869"/>
          </a:xfrm>
          <a:prstGeom prst="rect">
            <a:avLst/>
          </a:prstGeom>
        </p:spPr>
      </p:pic>
      <p:sp>
        <p:nvSpPr>
          <p:cNvPr id="7" name="CuadroTexto 6">
            <a:extLst>
              <a:ext uri="{FF2B5EF4-FFF2-40B4-BE49-F238E27FC236}">
                <a16:creationId xmlns:a16="http://schemas.microsoft.com/office/drawing/2014/main" id="{DEA33411-E65E-A411-0264-2F3358CF78AA}"/>
              </a:ext>
            </a:extLst>
          </p:cNvPr>
          <p:cNvSpPr txBox="1"/>
          <p:nvPr/>
        </p:nvSpPr>
        <p:spPr>
          <a:xfrm>
            <a:off x="0" y="768941"/>
            <a:ext cx="9818072" cy="461665"/>
          </a:xfrm>
          <a:prstGeom prst="rect">
            <a:avLst/>
          </a:prstGeom>
          <a:noFill/>
        </p:spPr>
        <p:txBody>
          <a:bodyPr wrap="none" rtlCol="0">
            <a:spAutoFit/>
          </a:bodyPr>
          <a:lstStyle/>
          <a:p>
            <a:r>
              <a:rPr lang="es-AR" sz="2400" dirty="0"/>
              <a:t>El problema es que el error asociado con las mediciones de heliofania es alto.</a:t>
            </a:r>
          </a:p>
        </p:txBody>
      </p:sp>
      <p:sp>
        <p:nvSpPr>
          <p:cNvPr id="10" name="CuadroTexto 9">
            <a:extLst>
              <a:ext uri="{FF2B5EF4-FFF2-40B4-BE49-F238E27FC236}">
                <a16:creationId xmlns:a16="http://schemas.microsoft.com/office/drawing/2014/main" id="{769D9D27-1B56-8477-6F56-C357AC93FFC6}"/>
              </a:ext>
            </a:extLst>
          </p:cNvPr>
          <p:cNvSpPr txBox="1"/>
          <p:nvPr/>
        </p:nvSpPr>
        <p:spPr>
          <a:xfrm>
            <a:off x="7134053" y="2861610"/>
            <a:ext cx="4818745" cy="1569660"/>
          </a:xfrm>
          <a:prstGeom prst="rect">
            <a:avLst/>
          </a:prstGeom>
          <a:noFill/>
        </p:spPr>
        <p:txBody>
          <a:bodyPr wrap="square" rtlCol="0">
            <a:spAutoFit/>
          </a:bodyPr>
          <a:lstStyle/>
          <a:p>
            <a:pPr algn="just"/>
            <a:r>
              <a:rPr lang="es-AR" sz="2400" dirty="0">
                <a:solidFill>
                  <a:srgbClr val="7030A0"/>
                </a:solidFill>
                <a:latin typeface="Arial Black" panose="020B0A04020102020204" pitchFamily="34" charset="0"/>
              </a:rPr>
              <a:t>Deberíamos reflexionar  sobre para qué podrían ser útiles los datos medidos de heliofanía…</a:t>
            </a:r>
          </a:p>
        </p:txBody>
      </p:sp>
      <p:sp>
        <p:nvSpPr>
          <p:cNvPr id="12" name="CuadroTexto 11">
            <a:extLst>
              <a:ext uri="{FF2B5EF4-FFF2-40B4-BE49-F238E27FC236}">
                <a16:creationId xmlns:a16="http://schemas.microsoft.com/office/drawing/2014/main" id="{53B3C093-07CD-CAE0-CA4B-9CC8715AFF48}"/>
              </a:ext>
            </a:extLst>
          </p:cNvPr>
          <p:cNvSpPr txBox="1"/>
          <p:nvPr/>
        </p:nvSpPr>
        <p:spPr>
          <a:xfrm>
            <a:off x="7134053" y="1464266"/>
            <a:ext cx="4650509" cy="923330"/>
          </a:xfrm>
          <a:prstGeom prst="rect">
            <a:avLst/>
          </a:prstGeom>
          <a:noFill/>
        </p:spPr>
        <p:txBody>
          <a:bodyPr wrap="square" rtlCol="0">
            <a:spAutoFit/>
          </a:bodyPr>
          <a:lstStyle/>
          <a:p>
            <a:r>
              <a:rPr lang="es-AR" dirty="0"/>
              <a:t>LA VALIDEZ O REPRESENTATIVIDAD DE LOS VALORES DE HELIOFANÍA DEPENDE DE LA CALIDAD DE LOS DATOS</a:t>
            </a:r>
          </a:p>
        </p:txBody>
      </p:sp>
    </p:spTree>
    <p:extLst>
      <p:ext uri="{BB962C8B-B14F-4D97-AF65-F5344CB8AC3E}">
        <p14:creationId xmlns:p14="http://schemas.microsoft.com/office/powerpoint/2010/main" val="237818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726D0-CA82-E59A-4389-5E194A82C0C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6D80FD8-0616-06D4-1668-7B3C8545FBDD}"/>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58346463-4AF1-3A05-9872-88978247F6DB}"/>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CDBFAF18-573F-3318-BE81-CA717E57A5F3}"/>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F693C81C-5ED7-3DF5-1348-901F3128E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63F3D9A0-6389-38EF-EED2-60EC9E97C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F9C904C4-6A28-12D5-9CF0-ED5033AAA735}"/>
              </a:ext>
            </a:extLst>
          </p:cNvPr>
          <p:cNvSpPr>
            <a:spLocks noGrp="1"/>
          </p:cNvSpPr>
          <p:nvPr>
            <p:ph type="sldNum" sz="quarter" idx="12"/>
          </p:nvPr>
        </p:nvSpPr>
        <p:spPr/>
        <p:txBody>
          <a:bodyPr/>
          <a:lstStyle/>
          <a:p>
            <a:fld id="{4211D988-AFD1-4293-9FBC-6556B6FD0ACE}" type="slidenum">
              <a:rPr lang="es-AR" smtClean="0"/>
              <a:t>59</a:t>
            </a:fld>
            <a:endParaRPr lang="es-AR"/>
          </a:p>
        </p:txBody>
      </p:sp>
      <p:sp>
        <p:nvSpPr>
          <p:cNvPr id="3" name="CuadroTexto 2">
            <a:extLst>
              <a:ext uri="{FF2B5EF4-FFF2-40B4-BE49-F238E27FC236}">
                <a16:creationId xmlns:a16="http://schemas.microsoft.com/office/drawing/2014/main" id="{1E64AA18-BDD5-2FC6-CF51-668A3A66CA0F}"/>
              </a:ext>
            </a:extLst>
          </p:cNvPr>
          <p:cNvSpPr txBox="1"/>
          <p:nvPr/>
        </p:nvSpPr>
        <p:spPr>
          <a:xfrm>
            <a:off x="5386831" y="3429000"/>
            <a:ext cx="1418337" cy="369332"/>
          </a:xfrm>
          <a:prstGeom prst="rect">
            <a:avLst/>
          </a:prstGeom>
          <a:noFill/>
        </p:spPr>
        <p:txBody>
          <a:bodyPr wrap="none" rtlCol="0">
            <a:spAutoFit/>
          </a:bodyPr>
          <a:lstStyle/>
          <a:p>
            <a:r>
              <a:rPr lang="es-AR" dirty="0"/>
              <a:t>FIN CLASE 1</a:t>
            </a:r>
          </a:p>
        </p:txBody>
      </p:sp>
    </p:spTree>
    <p:extLst>
      <p:ext uri="{BB962C8B-B14F-4D97-AF65-F5344CB8AC3E}">
        <p14:creationId xmlns:p14="http://schemas.microsoft.com/office/powerpoint/2010/main" val="3829527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8F1E8-52B3-A7FD-4E6C-83710DC31D7E}"/>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6E21C560-2B3F-0113-2E8A-7620E9E368ED}"/>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6A02E4E4-F4EE-E815-97E3-BD12A724D954}"/>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109EC249-4B91-8233-B2B2-D797C13F1CE2}"/>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FBDDFE17-3A16-6FF4-2597-E7E40A67B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555B558A-4993-FD13-575E-CC830CA11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E24CC72A-D046-74DB-6BE1-C8B6B6770747}"/>
              </a:ext>
            </a:extLst>
          </p:cNvPr>
          <p:cNvSpPr>
            <a:spLocks noGrp="1"/>
          </p:cNvSpPr>
          <p:nvPr>
            <p:ph type="sldNum" sz="quarter" idx="12"/>
          </p:nvPr>
        </p:nvSpPr>
        <p:spPr/>
        <p:txBody>
          <a:bodyPr/>
          <a:lstStyle/>
          <a:p>
            <a:fld id="{4211D988-AFD1-4293-9FBC-6556B6FD0ACE}" type="slidenum">
              <a:rPr lang="es-AR" smtClean="0"/>
              <a:t>6</a:t>
            </a:fld>
            <a:endParaRPr lang="es-AR"/>
          </a:p>
        </p:txBody>
      </p:sp>
      <p:pic>
        <p:nvPicPr>
          <p:cNvPr id="30" name="Imagen 29">
            <a:extLst>
              <a:ext uri="{FF2B5EF4-FFF2-40B4-BE49-F238E27FC236}">
                <a16:creationId xmlns:a16="http://schemas.microsoft.com/office/drawing/2014/main" id="{7B3A1FD6-E87C-64B0-CE80-1C16834993C4}"/>
              </a:ext>
            </a:extLst>
          </p:cNvPr>
          <p:cNvPicPr>
            <a:picLocks noChangeAspect="1"/>
          </p:cNvPicPr>
          <p:nvPr/>
        </p:nvPicPr>
        <p:blipFill>
          <a:blip r:embed="rId5"/>
          <a:stretch>
            <a:fillRect/>
          </a:stretch>
        </p:blipFill>
        <p:spPr>
          <a:xfrm>
            <a:off x="902999" y="1285130"/>
            <a:ext cx="9648825" cy="5427464"/>
          </a:xfrm>
          <a:prstGeom prst="rect">
            <a:avLst/>
          </a:prstGeom>
        </p:spPr>
      </p:pic>
      <p:sp>
        <p:nvSpPr>
          <p:cNvPr id="31" name="CuadroTexto 30">
            <a:extLst>
              <a:ext uri="{FF2B5EF4-FFF2-40B4-BE49-F238E27FC236}">
                <a16:creationId xmlns:a16="http://schemas.microsoft.com/office/drawing/2014/main" id="{C357AE75-E5D5-F455-A3F8-AC1C5027E857}"/>
              </a:ext>
            </a:extLst>
          </p:cNvPr>
          <p:cNvSpPr txBox="1"/>
          <p:nvPr/>
        </p:nvSpPr>
        <p:spPr>
          <a:xfrm>
            <a:off x="104594" y="915798"/>
            <a:ext cx="7911718" cy="369332"/>
          </a:xfrm>
          <a:prstGeom prst="rect">
            <a:avLst/>
          </a:prstGeom>
          <a:noFill/>
        </p:spPr>
        <p:txBody>
          <a:bodyPr wrap="none" rtlCol="0">
            <a:spAutoFit/>
          </a:bodyPr>
          <a:lstStyle/>
          <a:p>
            <a:r>
              <a:rPr lang="es-AR" dirty="0"/>
              <a:t>EN LA NOCHE DEL 13/11/2024, EL 11% DE LA GENERACIÓN ERA RENOVABLE.</a:t>
            </a:r>
          </a:p>
        </p:txBody>
      </p:sp>
    </p:spTree>
    <p:extLst>
      <p:ext uri="{BB962C8B-B14F-4D97-AF65-F5344CB8AC3E}">
        <p14:creationId xmlns:p14="http://schemas.microsoft.com/office/powerpoint/2010/main" val="2823177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0DC8B-9F19-ABA0-9997-BB970CBFBAC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EB6DBEA1-2DD7-7C77-C56A-338B67B27F50}"/>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EFC1DD0B-BE50-BB36-8131-74318C47010F}"/>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3381FDB6-0DEF-F5C5-2AAB-BC5317547E6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4B29A261-DFF3-47FC-D819-926DE56463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609D37C9-7CBA-64B3-8A8D-896CA8000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8158057E-08B0-5367-E049-96C344014DED}"/>
              </a:ext>
            </a:extLst>
          </p:cNvPr>
          <p:cNvSpPr>
            <a:spLocks noGrp="1"/>
          </p:cNvSpPr>
          <p:nvPr>
            <p:ph type="sldNum" sz="quarter" idx="12"/>
          </p:nvPr>
        </p:nvSpPr>
        <p:spPr/>
        <p:txBody>
          <a:bodyPr/>
          <a:lstStyle/>
          <a:p>
            <a:fld id="{4211D988-AFD1-4293-9FBC-6556B6FD0ACE}" type="slidenum">
              <a:rPr lang="es-AR" smtClean="0"/>
              <a:t>60</a:t>
            </a:fld>
            <a:endParaRPr lang="es-AR"/>
          </a:p>
        </p:txBody>
      </p:sp>
    </p:spTree>
    <p:extLst>
      <p:ext uri="{BB962C8B-B14F-4D97-AF65-F5344CB8AC3E}">
        <p14:creationId xmlns:p14="http://schemas.microsoft.com/office/powerpoint/2010/main" val="4100469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857F6-A58F-59E3-6456-88E49D9D0016}"/>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3B33C203-26E5-5CEE-BB08-0E213C37A2C2}"/>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5DA7B465-BDB2-C14A-8648-45BEB86A1A0B}"/>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8E1ACFA2-41E1-85B7-DB9A-D90C62893909}"/>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24BC65EC-F995-802E-48CD-9C4EDF813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27204100-84C9-5FA5-EC4B-41B6173773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DACBD6B6-1DA5-8639-EC87-29123F4EAC1A}"/>
              </a:ext>
            </a:extLst>
          </p:cNvPr>
          <p:cNvSpPr>
            <a:spLocks noGrp="1"/>
          </p:cNvSpPr>
          <p:nvPr>
            <p:ph type="sldNum" sz="quarter" idx="12"/>
          </p:nvPr>
        </p:nvSpPr>
        <p:spPr/>
        <p:txBody>
          <a:bodyPr/>
          <a:lstStyle/>
          <a:p>
            <a:fld id="{4211D988-AFD1-4293-9FBC-6556B6FD0ACE}" type="slidenum">
              <a:rPr lang="es-AR" smtClean="0"/>
              <a:t>7</a:t>
            </a:fld>
            <a:endParaRPr lang="es-AR"/>
          </a:p>
        </p:txBody>
      </p:sp>
      <p:sp>
        <p:nvSpPr>
          <p:cNvPr id="3" name="CuadroTexto 2">
            <a:extLst>
              <a:ext uri="{FF2B5EF4-FFF2-40B4-BE49-F238E27FC236}">
                <a16:creationId xmlns:a16="http://schemas.microsoft.com/office/drawing/2014/main" id="{B6790143-DC29-E825-CA77-58A13E5E077F}"/>
              </a:ext>
            </a:extLst>
          </p:cNvPr>
          <p:cNvSpPr txBox="1"/>
          <p:nvPr/>
        </p:nvSpPr>
        <p:spPr>
          <a:xfrm>
            <a:off x="91792" y="1017436"/>
            <a:ext cx="12008416" cy="1200329"/>
          </a:xfrm>
          <a:prstGeom prst="rect">
            <a:avLst/>
          </a:prstGeom>
          <a:noFill/>
        </p:spPr>
        <p:txBody>
          <a:bodyPr wrap="none" rtlCol="0">
            <a:spAutoFit/>
          </a:bodyPr>
          <a:lstStyle/>
          <a:p>
            <a:r>
              <a:rPr lang="es-AR" dirty="0"/>
              <a:t>LA RADIACIÓN SOLAR (LA ENERGÍA RADIANTE QUE PROVIENE DE SOL) ESTARÁ DISPONIBLE POR MILLONES DE AÑOS.</a:t>
            </a:r>
          </a:p>
          <a:p>
            <a:r>
              <a:rPr lang="es-AR" dirty="0"/>
              <a:t>PERO SU DISPONIBILIDAD ES INTERMITENTE (DIA Y NOCHE) EN LA SUPERFICIE DEL PLANETA.</a:t>
            </a:r>
          </a:p>
          <a:p>
            <a:endParaRPr lang="es-AR" dirty="0"/>
          </a:p>
          <a:p>
            <a:r>
              <a:rPr lang="es-AR" dirty="0"/>
              <a:t>ADEMÁS, SE VE AFECTADA POR FACTORES CLIMÁTICOS : NUBES Y AEROSOLES. </a:t>
            </a:r>
          </a:p>
        </p:txBody>
      </p:sp>
      <p:sp>
        <p:nvSpPr>
          <p:cNvPr id="5" name="CuadroTexto 4">
            <a:extLst>
              <a:ext uri="{FF2B5EF4-FFF2-40B4-BE49-F238E27FC236}">
                <a16:creationId xmlns:a16="http://schemas.microsoft.com/office/drawing/2014/main" id="{48C799BB-D179-F5E0-3063-569EE3159208}"/>
              </a:ext>
            </a:extLst>
          </p:cNvPr>
          <p:cNvSpPr txBox="1"/>
          <p:nvPr/>
        </p:nvSpPr>
        <p:spPr>
          <a:xfrm>
            <a:off x="91792" y="2649807"/>
            <a:ext cx="9017790" cy="369332"/>
          </a:xfrm>
          <a:prstGeom prst="rect">
            <a:avLst/>
          </a:prstGeom>
          <a:noFill/>
        </p:spPr>
        <p:txBody>
          <a:bodyPr wrap="none" rtlCol="0">
            <a:spAutoFit/>
          </a:bodyPr>
          <a:lstStyle/>
          <a:p>
            <a:r>
              <a:rPr lang="es-AR" dirty="0"/>
              <a:t>SE DICE QUE LA ENERGÍA DEL SOL ES </a:t>
            </a:r>
            <a:r>
              <a:rPr lang="es-AR" b="1" dirty="0"/>
              <a:t>COLECTADA</a:t>
            </a:r>
            <a:r>
              <a:rPr lang="es-AR" dirty="0"/>
              <a:t> (JUNTADA, REUNIDA) PARA SU USO.</a:t>
            </a:r>
          </a:p>
        </p:txBody>
      </p:sp>
      <p:pic>
        <p:nvPicPr>
          <p:cNvPr id="3074" name="Picture 2" descr="27+ Imágenes de paneles solares | Descargar imágenes gratis ...">
            <a:extLst>
              <a:ext uri="{FF2B5EF4-FFF2-40B4-BE49-F238E27FC236}">
                <a16:creationId xmlns:a16="http://schemas.microsoft.com/office/drawing/2014/main" id="{B88805D5-3293-5B07-5BD9-187CBA19BA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69" y="3134012"/>
            <a:ext cx="2877685" cy="19146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ermotanques solares: ¿Cuánto tiempo tardan en calentar el ...">
            <a:extLst>
              <a:ext uri="{FF2B5EF4-FFF2-40B4-BE49-F238E27FC236}">
                <a16:creationId xmlns:a16="http://schemas.microsoft.com/office/drawing/2014/main" id="{70834538-145C-FC99-D8CB-CEBC813EE4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1420" y="3163871"/>
            <a:ext cx="2354460" cy="19146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ongvie - Termotanques solares">
            <a:extLst>
              <a:ext uri="{FF2B5EF4-FFF2-40B4-BE49-F238E27FC236}">
                <a16:creationId xmlns:a16="http://schemas.microsoft.com/office/drawing/2014/main" id="{428725D3-0731-E326-AB2B-AAF4CE432A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4748" y="3134012"/>
            <a:ext cx="1927553" cy="19146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cado de frutas y verduras con energía solar">
            <a:extLst>
              <a:ext uri="{FF2B5EF4-FFF2-40B4-BE49-F238E27FC236}">
                <a16:creationId xmlns:a16="http://schemas.microsoft.com/office/drawing/2014/main" id="{75F36268-D869-DA0F-1CC8-F0D173B5B5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4948" y="3230637"/>
            <a:ext cx="2476500" cy="1847850"/>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0D4C5DBF-E1F3-A940-FA9B-44FC96FBB2DC}"/>
              </a:ext>
            </a:extLst>
          </p:cNvPr>
          <p:cNvSpPr txBox="1"/>
          <p:nvPr/>
        </p:nvSpPr>
        <p:spPr>
          <a:xfrm>
            <a:off x="91793" y="5491541"/>
            <a:ext cx="11668085" cy="646331"/>
          </a:xfrm>
          <a:prstGeom prst="rect">
            <a:avLst/>
          </a:prstGeom>
          <a:noFill/>
        </p:spPr>
        <p:txBody>
          <a:bodyPr wrap="square" rtlCol="0">
            <a:spAutoFit/>
          </a:bodyPr>
          <a:lstStyle/>
          <a:p>
            <a:pPr algn="just"/>
            <a:r>
              <a:rPr lang="es-AR" dirty="0"/>
              <a:t>ESO IMPLICA QUE, DURANTE TODO SU CAMINO POR EL CIELO, LA RADIACIÓN SOLAR ES COLECTADA EN SUPERFICIES … ENTONCES ES IMPORTANTE CONOCER </a:t>
            </a:r>
            <a:r>
              <a:rPr lang="es-AR" b="1" dirty="0"/>
              <a:t>EL CAMINO DEL SOL POR EL CIELO </a:t>
            </a:r>
          </a:p>
        </p:txBody>
      </p:sp>
    </p:spTree>
    <p:extLst>
      <p:ext uri="{BB962C8B-B14F-4D97-AF65-F5344CB8AC3E}">
        <p14:creationId xmlns:p14="http://schemas.microsoft.com/office/powerpoint/2010/main" val="78262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6C33A-DE66-98D9-EE2F-2C95DA834843}"/>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D596FF08-25E2-0374-2E02-DB5F877BEA11}"/>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B1858C1C-996A-D263-C926-A2E449AC7CEB}"/>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52971C8C-7415-0391-9132-14020152A18A}"/>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0D52939C-D558-95D0-F62D-03637F8A1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C20F9025-5190-0A17-9A71-35E8A6999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FE21C0EF-C95B-1578-C1E9-B71A6840E2F9}"/>
              </a:ext>
            </a:extLst>
          </p:cNvPr>
          <p:cNvSpPr>
            <a:spLocks noGrp="1"/>
          </p:cNvSpPr>
          <p:nvPr>
            <p:ph type="sldNum" sz="quarter" idx="12"/>
          </p:nvPr>
        </p:nvSpPr>
        <p:spPr/>
        <p:txBody>
          <a:bodyPr/>
          <a:lstStyle/>
          <a:p>
            <a:fld id="{4211D988-AFD1-4293-9FBC-6556B6FD0ACE}" type="slidenum">
              <a:rPr lang="es-AR" smtClean="0"/>
              <a:t>8</a:t>
            </a:fld>
            <a:endParaRPr lang="es-AR"/>
          </a:p>
        </p:txBody>
      </p:sp>
      <p:sp>
        <p:nvSpPr>
          <p:cNvPr id="3" name="CuadroTexto 2">
            <a:extLst>
              <a:ext uri="{FF2B5EF4-FFF2-40B4-BE49-F238E27FC236}">
                <a16:creationId xmlns:a16="http://schemas.microsoft.com/office/drawing/2014/main" id="{78CB644C-3CC3-3D49-295D-55F0441E5161}"/>
              </a:ext>
            </a:extLst>
          </p:cNvPr>
          <p:cNvSpPr txBox="1"/>
          <p:nvPr/>
        </p:nvSpPr>
        <p:spPr>
          <a:xfrm>
            <a:off x="209369" y="1171575"/>
            <a:ext cx="11782606" cy="3139321"/>
          </a:xfrm>
          <a:prstGeom prst="rect">
            <a:avLst/>
          </a:prstGeom>
          <a:noFill/>
        </p:spPr>
        <p:txBody>
          <a:bodyPr wrap="square" rtlCol="0">
            <a:spAutoFit/>
          </a:bodyPr>
          <a:lstStyle/>
          <a:p>
            <a:r>
              <a:rPr lang="es-AR" dirty="0"/>
              <a:t>ESTABLEZCAMOS PREMISAS:</a:t>
            </a:r>
          </a:p>
          <a:p>
            <a:pPr marL="342900" indent="-342900">
              <a:buAutoNum type="arabicParenR"/>
            </a:pPr>
            <a:r>
              <a:rPr lang="es-AR" dirty="0"/>
              <a:t>EL SOL </a:t>
            </a:r>
            <a:r>
              <a:rPr lang="es-AR" b="1" dirty="0"/>
              <a:t>GENERALMENTE</a:t>
            </a:r>
            <a:r>
              <a:rPr lang="es-AR" dirty="0"/>
              <a:t> SALE (AMANECER) EN LA REGIÓN CERCANA AL PUNTO CARDINAL ESTE.</a:t>
            </a:r>
          </a:p>
          <a:p>
            <a:pPr marL="342900" indent="-342900">
              <a:buAutoNum type="arabicParenR"/>
            </a:pPr>
            <a:endParaRPr lang="es-AR" dirty="0"/>
          </a:p>
          <a:p>
            <a:pPr marL="342900" indent="-342900">
              <a:buAutoNum type="arabicParenR"/>
            </a:pPr>
            <a:r>
              <a:rPr lang="es-AR" dirty="0"/>
              <a:t>EL SOL RECORRE UN CAMINO “APARENTE” POR EL CIELO.</a:t>
            </a:r>
          </a:p>
          <a:p>
            <a:r>
              <a:rPr lang="es-AR" dirty="0"/>
              <a:t>        Se llama “aparente” porque en realidad es la Tierra la que se mueve y no el Sol.</a:t>
            </a:r>
          </a:p>
          <a:p>
            <a:endParaRPr lang="es-AR" dirty="0"/>
          </a:p>
          <a:p>
            <a:r>
              <a:rPr lang="es-AR" dirty="0"/>
              <a:t>3) ALCANZA UNA MAXIMA “ALTURA” . ESO SUCEDE EN UN MOMENTO ESPECÍFICO DEL DIA QUE SE LLAMA “MEDIODIA SOLAR”. Esa es la base del funcionamiento de los relojes solares.</a:t>
            </a:r>
          </a:p>
          <a:p>
            <a:endParaRPr lang="es-AR" dirty="0"/>
          </a:p>
          <a:p>
            <a:r>
              <a:rPr lang="es-AR" dirty="0"/>
              <a:t>4) EL SOL </a:t>
            </a:r>
            <a:r>
              <a:rPr lang="es-AR" b="1" dirty="0"/>
              <a:t>GENERALMENTE</a:t>
            </a:r>
            <a:r>
              <a:rPr lang="es-AR" dirty="0"/>
              <a:t> SE PONE (OCASO) EN UNA REGIÓN CERCANA AL PUNTO CARDINAL OESTE.  </a:t>
            </a:r>
          </a:p>
          <a:p>
            <a:pPr marL="342900" indent="-342900">
              <a:buAutoNum type="arabicParenR"/>
            </a:pPr>
            <a:endParaRPr lang="es-AR" dirty="0"/>
          </a:p>
        </p:txBody>
      </p:sp>
      <p:sp>
        <p:nvSpPr>
          <p:cNvPr id="5" name="CuadroTexto 4">
            <a:extLst>
              <a:ext uri="{FF2B5EF4-FFF2-40B4-BE49-F238E27FC236}">
                <a16:creationId xmlns:a16="http://schemas.microsoft.com/office/drawing/2014/main" id="{36D59516-04D7-9DB3-4A31-FB7867CD8EB5}"/>
              </a:ext>
            </a:extLst>
          </p:cNvPr>
          <p:cNvSpPr txBox="1"/>
          <p:nvPr/>
        </p:nvSpPr>
        <p:spPr>
          <a:xfrm>
            <a:off x="87140" y="4364126"/>
            <a:ext cx="11468100" cy="646331"/>
          </a:xfrm>
          <a:prstGeom prst="rect">
            <a:avLst/>
          </a:prstGeom>
          <a:noFill/>
        </p:spPr>
        <p:txBody>
          <a:bodyPr wrap="square" rtlCol="0">
            <a:spAutoFit/>
          </a:bodyPr>
          <a:lstStyle/>
          <a:p>
            <a:r>
              <a:rPr lang="es-AR" dirty="0"/>
              <a:t>VAMOS A ESTABLECER CUALES SON LA VARIABLES </a:t>
            </a:r>
            <a:r>
              <a:rPr lang="es-AR" b="1" dirty="0"/>
              <a:t>ANGULARES</a:t>
            </a:r>
            <a:r>
              <a:rPr lang="es-AR" dirty="0"/>
              <a:t> QUE INFLUYEN EN LA </a:t>
            </a:r>
            <a:r>
              <a:rPr lang="es-AR" b="1" dirty="0"/>
              <a:t>POSICIÓN</a:t>
            </a:r>
            <a:r>
              <a:rPr lang="es-AR" dirty="0"/>
              <a:t> DEL SOL EN EL CIELO, DE  ACUERDO A LA </a:t>
            </a:r>
            <a:r>
              <a:rPr lang="es-AR" b="1" dirty="0"/>
              <a:t>FECHA DEL AÑO</a:t>
            </a:r>
            <a:r>
              <a:rPr lang="es-AR" dirty="0"/>
              <a:t> Y A LA </a:t>
            </a:r>
            <a:r>
              <a:rPr lang="es-AR" b="1" dirty="0"/>
              <a:t>HORA </a:t>
            </a:r>
            <a:r>
              <a:rPr lang="es-AR" dirty="0"/>
              <a:t>EN EL SITIO DE INTERÉS.</a:t>
            </a:r>
          </a:p>
        </p:txBody>
      </p:sp>
      <p:sp>
        <p:nvSpPr>
          <p:cNvPr id="7" name="CuadroTexto 6">
            <a:extLst>
              <a:ext uri="{FF2B5EF4-FFF2-40B4-BE49-F238E27FC236}">
                <a16:creationId xmlns:a16="http://schemas.microsoft.com/office/drawing/2014/main" id="{61122E62-FC1B-D7A0-B3B4-21F00228E75D}"/>
              </a:ext>
            </a:extLst>
          </p:cNvPr>
          <p:cNvSpPr txBox="1"/>
          <p:nvPr/>
        </p:nvSpPr>
        <p:spPr>
          <a:xfrm>
            <a:off x="3974169" y="5394214"/>
            <a:ext cx="4243662" cy="646331"/>
          </a:xfrm>
          <a:prstGeom prst="rect">
            <a:avLst/>
          </a:prstGeom>
          <a:noFill/>
        </p:spPr>
        <p:txBody>
          <a:bodyPr wrap="none" rtlCol="0">
            <a:spAutoFit/>
          </a:bodyPr>
          <a:lstStyle/>
          <a:p>
            <a:r>
              <a:rPr lang="es-AR" sz="3600" b="1" dirty="0"/>
              <a:t>GEOMETRÍA SOLAR</a:t>
            </a:r>
          </a:p>
        </p:txBody>
      </p:sp>
    </p:spTree>
    <p:extLst>
      <p:ext uri="{BB962C8B-B14F-4D97-AF65-F5344CB8AC3E}">
        <p14:creationId xmlns:p14="http://schemas.microsoft.com/office/powerpoint/2010/main" val="41339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F7EA6-DE1F-DF61-797A-5FB864EE1F8A}"/>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C56F2869-92E6-D68F-315B-EAFD30E56865}"/>
              </a:ext>
            </a:extLst>
          </p:cNvPr>
          <p:cNvPicPr>
            <a:picLocks noChangeAspect="1"/>
          </p:cNvPicPr>
          <p:nvPr/>
        </p:nvPicPr>
        <p:blipFill>
          <a:blip r:embed="rId2"/>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03B26BA3-563F-483C-7971-55818BA68586}"/>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E601E0E9-3E03-DF49-2ECB-FA378D79017C}"/>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28" name="Picture 4" descr="CCT LOGO | CONICET Salta-Jujuy">
            <a:extLst>
              <a:ext uri="{FF2B5EF4-FFF2-40B4-BE49-F238E27FC236}">
                <a16:creationId xmlns:a16="http://schemas.microsoft.com/office/drawing/2014/main" id="{7CBAFC9F-E065-E591-95BE-882E02795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787226AF-188B-8B52-50B0-E1F78BA0D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id="{57C714D0-EA10-4180-B5B9-006242ACDF4A}"/>
              </a:ext>
            </a:extLst>
          </p:cNvPr>
          <p:cNvSpPr>
            <a:spLocks noGrp="1"/>
          </p:cNvSpPr>
          <p:nvPr>
            <p:ph type="sldNum" sz="quarter" idx="12"/>
          </p:nvPr>
        </p:nvSpPr>
        <p:spPr/>
        <p:txBody>
          <a:bodyPr/>
          <a:lstStyle/>
          <a:p>
            <a:fld id="{4211D988-AFD1-4293-9FBC-6556B6FD0ACE}" type="slidenum">
              <a:rPr lang="es-AR" smtClean="0"/>
              <a:t>9</a:t>
            </a:fld>
            <a:endParaRPr lang="es-AR"/>
          </a:p>
        </p:txBody>
      </p:sp>
      <p:sp>
        <p:nvSpPr>
          <p:cNvPr id="10" name="CuadroTexto 9">
            <a:extLst>
              <a:ext uri="{FF2B5EF4-FFF2-40B4-BE49-F238E27FC236}">
                <a16:creationId xmlns:a16="http://schemas.microsoft.com/office/drawing/2014/main" id="{26CA7C42-3937-8BB3-78ED-13537F4019C5}"/>
              </a:ext>
            </a:extLst>
          </p:cNvPr>
          <p:cNvSpPr txBox="1"/>
          <p:nvPr/>
        </p:nvSpPr>
        <p:spPr>
          <a:xfrm>
            <a:off x="209370" y="1131683"/>
            <a:ext cx="11822686" cy="646331"/>
          </a:xfrm>
          <a:prstGeom prst="rect">
            <a:avLst/>
          </a:prstGeom>
          <a:noFill/>
        </p:spPr>
        <p:txBody>
          <a:bodyPr wrap="square" rtlCol="0">
            <a:spAutoFit/>
          </a:bodyPr>
          <a:lstStyle/>
          <a:p>
            <a:pPr algn="just"/>
            <a:r>
              <a:rPr lang="es-AR" dirty="0"/>
              <a:t>EL GRUPO GEERS HA DESARROLLADO UNA APP LLAMADA “</a:t>
            </a:r>
            <a:r>
              <a:rPr lang="es-AR" dirty="0" err="1"/>
              <a:t>CALCUSOL</a:t>
            </a:r>
            <a:r>
              <a:rPr lang="es-AR" dirty="0"/>
              <a:t>” QUE REALIZA LOS CÁLCULOS DE GEOMETRÍA SOLAR BÁSICOS. </a:t>
            </a:r>
          </a:p>
        </p:txBody>
      </p:sp>
      <p:pic>
        <p:nvPicPr>
          <p:cNvPr id="12" name="Imagen 11">
            <a:extLst>
              <a:ext uri="{FF2B5EF4-FFF2-40B4-BE49-F238E27FC236}">
                <a16:creationId xmlns:a16="http://schemas.microsoft.com/office/drawing/2014/main" id="{A8F96183-D255-001D-52AF-3E5C232CEFE0}"/>
              </a:ext>
            </a:extLst>
          </p:cNvPr>
          <p:cNvPicPr>
            <a:picLocks noChangeAspect="1"/>
          </p:cNvPicPr>
          <p:nvPr/>
        </p:nvPicPr>
        <p:blipFill>
          <a:blip r:embed="rId5"/>
          <a:stretch>
            <a:fillRect/>
          </a:stretch>
        </p:blipFill>
        <p:spPr>
          <a:xfrm>
            <a:off x="472455" y="1814402"/>
            <a:ext cx="2755831" cy="4328067"/>
          </a:xfrm>
          <a:prstGeom prst="rect">
            <a:avLst/>
          </a:prstGeom>
          <a:ln>
            <a:solidFill>
              <a:schemeClr val="tx1"/>
            </a:solidFill>
          </a:ln>
        </p:spPr>
      </p:pic>
      <p:pic>
        <p:nvPicPr>
          <p:cNvPr id="14" name="Imagen 13">
            <a:extLst>
              <a:ext uri="{FF2B5EF4-FFF2-40B4-BE49-F238E27FC236}">
                <a16:creationId xmlns:a16="http://schemas.microsoft.com/office/drawing/2014/main" id="{7394A74E-2A81-46F1-B3AC-7D90196F710F}"/>
              </a:ext>
            </a:extLst>
          </p:cNvPr>
          <p:cNvPicPr>
            <a:picLocks noChangeAspect="1"/>
          </p:cNvPicPr>
          <p:nvPr/>
        </p:nvPicPr>
        <p:blipFill>
          <a:blip r:embed="rId6"/>
          <a:stretch>
            <a:fillRect/>
          </a:stretch>
        </p:blipFill>
        <p:spPr>
          <a:xfrm>
            <a:off x="2532765" y="1814402"/>
            <a:ext cx="2755831" cy="4425228"/>
          </a:xfrm>
          <a:prstGeom prst="rect">
            <a:avLst/>
          </a:prstGeom>
          <a:ln>
            <a:solidFill>
              <a:schemeClr val="tx1"/>
            </a:solidFill>
          </a:ln>
        </p:spPr>
      </p:pic>
      <p:pic>
        <p:nvPicPr>
          <p:cNvPr id="16" name="Imagen 15">
            <a:extLst>
              <a:ext uri="{FF2B5EF4-FFF2-40B4-BE49-F238E27FC236}">
                <a16:creationId xmlns:a16="http://schemas.microsoft.com/office/drawing/2014/main" id="{8C009990-5965-7FBE-895D-77F2889BBAAA}"/>
              </a:ext>
            </a:extLst>
          </p:cNvPr>
          <p:cNvPicPr>
            <a:picLocks noChangeAspect="1"/>
          </p:cNvPicPr>
          <p:nvPr/>
        </p:nvPicPr>
        <p:blipFill>
          <a:blip r:embed="rId7"/>
          <a:stretch>
            <a:fillRect/>
          </a:stretch>
        </p:blipFill>
        <p:spPr>
          <a:xfrm>
            <a:off x="4745542" y="1814402"/>
            <a:ext cx="2750341" cy="4425228"/>
          </a:xfrm>
          <a:prstGeom prst="rect">
            <a:avLst/>
          </a:prstGeom>
          <a:ln>
            <a:solidFill>
              <a:schemeClr val="tx1"/>
            </a:solidFill>
          </a:ln>
        </p:spPr>
      </p:pic>
      <p:pic>
        <p:nvPicPr>
          <p:cNvPr id="18" name="Imagen 17">
            <a:extLst>
              <a:ext uri="{FF2B5EF4-FFF2-40B4-BE49-F238E27FC236}">
                <a16:creationId xmlns:a16="http://schemas.microsoft.com/office/drawing/2014/main" id="{C71FA388-6073-D748-EF70-238ADCEE1DE4}"/>
              </a:ext>
            </a:extLst>
          </p:cNvPr>
          <p:cNvPicPr>
            <a:picLocks noChangeAspect="1"/>
          </p:cNvPicPr>
          <p:nvPr/>
        </p:nvPicPr>
        <p:blipFill>
          <a:blip r:embed="rId8"/>
          <a:stretch>
            <a:fillRect/>
          </a:stretch>
        </p:blipFill>
        <p:spPr>
          <a:xfrm>
            <a:off x="7711601" y="1814402"/>
            <a:ext cx="4051070" cy="4328067"/>
          </a:xfrm>
          <a:prstGeom prst="rect">
            <a:avLst/>
          </a:prstGeom>
          <a:ln>
            <a:solidFill>
              <a:schemeClr val="tx1"/>
            </a:solidFill>
          </a:ln>
        </p:spPr>
      </p:pic>
    </p:spTree>
    <p:extLst>
      <p:ext uri="{BB962C8B-B14F-4D97-AF65-F5344CB8AC3E}">
        <p14:creationId xmlns:p14="http://schemas.microsoft.com/office/powerpoint/2010/main" val="92609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791</TotalTime>
  <Words>5906</Words>
  <Application>Microsoft Office PowerPoint</Application>
  <PresentationFormat>Panorámica</PresentationFormat>
  <Paragraphs>683</Paragraphs>
  <Slides>60</Slides>
  <Notes>0</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2</vt:i4>
      </vt:variant>
      <vt:variant>
        <vt:lpstr>Títulos de diapositiva</vt:lpstr>
      </vt:variant>
      <vt:variant>
        <vt:i4>60</vt:i4>
      </vt:variant>
    </vt:vector>
  </HeadingPairs>
  <TitlesOfParts>
    <vt:vector size="72" baseType="lpstr">
      <vt:lpstr>Aptos</vt:lpstr>
      <vt:lpstr>Aptos Display</vt:lpstr>
      <vt:lpstr>AR HERMANN</vt:lpstr>
      <vt:lpstr>Arial</vt:lpstr>
      <vt:lpstr>Arial Black</vt:lpstr>
      <vt:lpstr>Cambria Math</vt:lpstr>
      <vt:lpstr>Symbol</vt:lpstr>
      <vt:lpstr>Times New Roman</vt:lpstr>
      <vt:lpstr>Viner Hand ITC</vt:lpstr>
      <vt:lpstr>Tema de Office</vt:lpstr>
      <vt:lpstr>Imagen</vt:lpstr>
      <vt:lpstr>Ecuación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Germán Salazar</dc:creator>
  <cp:lastModifiedBy>Germán Salazar</cp:lastModifiedBy>
  <cp:revision>33</cp:revision>
  <dcterms:created xsi:type="dcterms:W3CDTF">2024-11-13T23:36:52Z</dcterms:created>
  <dcterms:modified xsi:type="dcterms:W3CDTF">2024-11-29T01:20:10Z</dcterms:modified>
</cp:coreProperties>
</file>